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22"/>
  </p:notesMasterIdLst>
  <p:sldIdLst>
    <p:sldId id="256" r:id="rId2"/>
    <p:sldId id="272" r:id="rId3"/>
    <p:sldId id="263" r:id="rId4"/>
    <p:sldId id="265" r:id="rId5"/>
    <p:sldId id="264" r:id="rId6"/>
    <p:sldId id="266" r:id="rId7"/>
    <p:sldId id="273" r:id="rId8"/>
    <p:sldId id="270" r:id="rId9"/>
    <p:sldId id="279" r:id="rId10"/>
    <p:sldId id="271" r:id="rId11"/>
    <p:sldId id="269" r:id="rId12"/>
    <p:sldId id="267" r:id="rId13"/>
    <p:sldId id="274" r:id="rId14"/>
    <p:sldId id="260" r:id="rId15"/>
    <p:sldId id="258" r:id="rId16"/>
    <p:sldId id="259" r:id="rId17"/>
    <p:sldId id="275" r:id="rId18"/>
    <p:sldId id="277" r:id="rId19"/>
    <p:sldId id="278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38" autoAdjust="0"/>
  </p:normalViewPr>
  <p:slideViewPr>
    <p:cSldViewPr>
      <p:cViewPr varScale="1">
        <p:scale>
          <a:sx n="76" d="100"/>
          <a:sy n="76" d="100"/>
        </p:scale>
        <p:origin x="124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3BDEE4-020E-42BA-AB50-335E32AE6C59}" type="datetimeFigureOut">
              <a:rPr lang="en-US" smtClean="0"/>
              <a:t>7/29/2016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EF76BC-718A-4C51-87A9-E9229A4709A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9621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24331-3E06-4373-BD49-174A68B176B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222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24331-3E06-4373-BD49-174A68B176BA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256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778124"/>
            <a:ext cx="9144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5" y="2292095"/>
            <a:ext cx="7572375" cy="2219691"/>
          </a:xfrm>
        </p:spPr>
        <p:txBody>
          <a:bodyPr anchor="ctr">
            <a:normAutofit/>
          </a:bodyPr>
          <a:lstStyle>
            <a:lvl1pPr algn="l">
              <a:defRPr sz="3300" cap="all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4" y="4511785"/>
            <a:ext cx="7572376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35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2AA97-CD0A-453B-83F9-FFFEFCAD0F2F}" type="datetimeFigureOut">
              <a:rPr lang="en-US" smtClean="0"/>
              <a:t>7/29/2016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36FEE-0831-4254-B9B4-9337B8C0B585}" type="slidenum">
              <a:rPr lang="en-IN" smtClean="0"/>
              <a:t>‹#›</a:t>
            </a:fld>
            <a:endParaRPr lang="en-IN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3334" y="0"/>
            <a:ext cx="1310643" cy="229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43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91003" y="1600200"/>
            <a:ext cx="4823184" cy="4572001"/>
          </a:xfrm>
        </p:spPr>
        <p:txBody>
          <a:bodyPr tIns="1188720">
            <a:normAutofit/>
          </a:bodyPr>
          <a:lstStyle>
            <a:lvl1pPr marL="0" indent="0" algn="ctr">
              <a:buNone/>
              <a:defRPr sz="15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8675" y="1600200"/>
            <a:ext cx="2547747" cy="4572000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2AA97-CD0A-453B-83F9-FFFEFCAD0F2F}" type="datetimeFigureOut">
              <a:rPr lang="en-US" smtClean="0"/>
              <a:t>7/29/2016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36FEE-0831-4254-B9B4-9337B8C0B5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8969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2AA97-CD0A-453B-83F9-FFFEFCAD0F2F}" type="datetimeFigureOut">
              <a:rPr lang="en-US" smtClean="0"/>
              <a:t>7/29/2016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36FEE-0831-4254-B9B4-9337B8C0B5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402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65125"/>
            <a:ext cx="12858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8675" y="365125"/>
            <a:ext cx="6074172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2AA97-CD0A-453B-83F9-FFFEFCAD0F2F}" type="datetimeFigureOut">
              <a:rPr lang="en-US" smtClean="0"/>
              <a:t>7/29/2016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36FEE-0831-4254-B9B4-9337B8C0B585}" type="slidenum">
              <a:rPr lang="en-IN" smtClean="0"/>
              <a:t>‹#›</a:t>
            </a:fld>
            <a:endParaRPr lang="en-IN"/>
          </a:p>
        </p:txBody>
      </p:sp>
      <p:grpSp>
        <p:nvGrpSpPr>
          <p:cNvPr id="7" name="Group 6"/>
          <p:cNvGrpSpPr/>
          <p:nvPr/>
        </p:nvGrpSpPr>
        <p:grpSpPr>
          <a:xfrm rot="5400000">
            <a:off x="4181447" y="3239394"/>
            <a:ext cx="5632704" cy="63302"/>
            <a:chOff x="1073150" y="1219201"/>
            <a:chExt cx="10058400" cy="63125"/>
          </a:xfrm>
        </p:grpSpPr>
        <p:cxnSp>
          <p:nvCxnSpPr>
            <p:cNvPr id="8" name="Straight Connector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90495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783552" algn="l"/>
              </a:tabLst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lang="en-US" sz="3586" smtClean="0">
                <a:solidFill>
                  <a:srgbClr val="363929"/>
                </a:solidFill>
                <a:effectLst>
                  <a:outerShdw blurRad="25400" dist="25400" dir="2700000" rotWithShape="0">
                    <a:srgbClr val="FFFFFF">
                      <a:alpha val="50000"/>
                    </a:srgbClr>
                  </a:outerShdw>
                </a:effectLst>
              </a:rPr>
              <a:t>Click to edit Master title style</a:t>
            </a:r>
            <a:endParaRPr sz="3586">
              <a:solidFill>
                <a:srgbClr val="363929"/>
              </a:solidFill>
              <a:effectLst>
                <a:outerShdw blurRad="25400" dist="25400" dir="2700000" rotWithShape="0">
                  <a:srgbClr val="FFFFFF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444306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2AA97-CD0A-453B-83F9-FFFEFCAD0F2F}" type="datetimeFigureOut">
              <a:rPr lang="en-US" smtClean="0"/>
              <a:t>7/29/2016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36FEE-0831-4254-B9B4-9337B8C0B5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7278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 rot="10800000">
            <a:off x="0" y="5645511"/>
            <a:ext cx="9144000" cy="63125"/>
            <a:chOff x="507492" y="1501519"/>
            <a:chExt cx="8129016" cy="6312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0" y="1143001"/>
            <a:ext cx="9144000" cy="63125"/>
            <a:chOff x="507492" y="1501519"/>
            <a:chExt cx="8129016" cy="63125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0" y="5778124"/>
            <a:ext cx="9144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5" y="2292095"/>
            <a:ext cx="4300538" cy="2219691"/>
          </a:xfrm>
        </p:spPr>
        <p:txBody>
          <a:bodyPr anchor="ctr">
            <a:normAutofit/>
          </a:bodyPr>
          <a:lstStyle>
            <a:lvl1pPr algn="l">
              <a:defRPr sz="3300" cap="all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5" y="4511785"/>
            <a:ext cx="4300538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35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4410" y="0"/>
            <a:ext cx="1310643" cy="2292094"/>
          </a:xfrm>
          <a:prstGeom prst="rect">
            <a:avLst/>
          </a:prstGeom>
        </p:spPr>
      </p:pic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235798" y="1310656"/>
            <a:ext cx="3908203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9" name="Instructional Text"/>
          <p:cNvSpPr/>
          <p:nvPr/>
        </p:nvSpPr>
        <p:spPr>
          <a:xfrm>
            <a:off x="9258300" y="0"/>
            <a:ext cx="97155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sz="900" b="1" i="1">
                <a:latin typeface="Arial" pitchFamily="34" charset="0"/>
                <a:cs typeface="Arial" pitchFamily="34" charset="0"/>
              </a:rPr>
              <a:t>NOTE:</a:t>
            </a:r>
          </a:p>
          <a:p>
            <a:r>
              <a:rPr sz="900" i="1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</p:txBody>
      </p:sp>
    </p:spTree>
    <p:extLst>
      <p:ext uri="{BB962C8B-B14F-4D97-AF65-F5344CB8AC3E}">
        <p14:creationId xmlns:p14="http://schemas.microsoft.com/office/powerpoint/2010/main" val="291034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2514601"/>
            <a:ext cx="9144000" cy="3194035"/>
            <a:chOff x="647402" y="2514600"/>
            <a:chExt cx="10838688" cy="3194035"/>
          </a:xfrm>
        </p:grpSpPr>
        <p:grpSp>
          <p:nvGrpSpPr>
            <p:cNvPr id="9" name="Group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350"/>
            </a:p>
          </p:txBody>
        </p:sp>
        <p:grpSp>
          <p:nvGrpSpPr>
            <p:cNvPr id="11" name="Group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675" y="2971806"/>
            <a:ext cx="7553324" cy="1684150"/>
          </a:xfrm>
        </p:spPr>
        <p:txBody>
          <a:bodyPr anchor="ctr">
            <a:normAutofit/>
          </a:bodyPr>
          <a:lstStyle>
            <a:lvl1pPr>
              <a:defRPr sz="33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8675" y="4655956"/>
            <a:ext cx="7553324" cy="5097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2AA97-CD0A-453B-83F9-FFFEFCAD0F2F}" type="datetimeFigureOut">
              <a:rPr lang="en-US" smtClean="0"/>
              <a:t>7/29/2016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36FEE-0831-4254-B9B4-9337B8C0B585}" type="slidenum">
              <a:rPr lang="en-IN" smtClean="0"/>
              <a:t>‹#›</a:t>
            </a:fld>
            <a:endParaRPr lang="en-IN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10" y="0"/>
            <a:ext cx="1337391" cy="297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465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8675" y="1600201"/>
            <a:ext cx="3686175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600201"/>
            <a:ext cx="3686175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2AA97-CD0A-453B-83F9-FFFEFCAD0F2F}" type="datetimeFigureOut">
              <a:rPr lang="en-US" smtClean="0"/>
              <a:t>7/29/2016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36FEE-0831-4254-B9B4-9337B8C0B5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2171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8675" y="1600200"/>
            <a:ext cx="3689604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8675" y="2424112"/>
            <a:ext cx="3689604" cy="3748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4583" y="1600200"/>
            <a:ext cx="3689604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4583" y="2424112"/>
            <a:ext cx="3689604" cy="3748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2AA97-CD0A-453B-83F9-FFFEFCAD0F2F}" type="datetimeFigureOut">
              <a:rPr lang="en-US" smtClean="0"/>
              <a:t>7/29/2016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36FEE-0831-4254-B9B4-9337B8C0B5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2119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2AA97-CD0A-453B-83F9-FFFEFCAD0F2F}" type="datetimeFigureOut">
              <a:rPr lang="en-US" smtClean="0"/>
              <a:t>7/29/2016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36FEE-0831-4254-B9B4-9337B8C0B5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1212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2AA97-CD0A-453B-83F9-FFFEFCAD0F2F}" type="datetimeFigureOut">
              <a:rPr lang="en-US" smtClean="0"/>
              <a:t>7/29/2016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36FEE-0831-4254-B9B4-9337B8C0B5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6572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1386" y="1600200"/>
            <a:ext cx="4083939" cy="4572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8675" y="1600200"/>
            <a:ext cx="3288411" cy="4572000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2AA97-CD0A-453B-83F9-FFFEFCAD0F2F}" type="datetimeFigureOut">
              <a:rPr lang="en-US" smtClean="0"/>
              <a:t>7/29/2016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36FEE-0831-4254-B9B4-9337B8C0B5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135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8675" y="76200"/>
            <a:ext cx="748551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8675" y="1600200"/>
            <a:ext cx="748665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8675" y="6356352"/>
            <a:ext cx="137216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9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5AE2AA97-CD0A-453B-83F9-FFFEFCAD0F2F}" type="datetimeFigureOut">
              <a:rPr lang="en-US" smtClean="0"/>
              <a:t>7/29/2016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0844" y="6356350"/>
            <a:ext cx="474231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9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2587" y="6356352"/>
            <a:ext cx="1371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9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54436FEE-0831-4254-B9B4-9337B8C0B585}" type="slidenum">
              <a:rPr lang="en-IN" smtClean="0"/>
              <a:t>‹#›</a:t>
            </a:fld>
            <a:endParaRPr lang="en-IN"/>
          </a:p>
        </p:txBody>
      </p:sp>
      <p:grpSp>
        <p:nvGrpSpPr>
          <p:cNvPr id="15" name="Group 14"/>
          <p:cNvGrpSpPr/>
          <p:nvPr/>
        </p:nvGrpSpPr>
        <p:grpSpPr>
          <a:xfrm>
            <a:off x="827532" y="1219202"/>
            <a:ext cx="7488936" cy="84403"/>
            <a:chOff x="1073150" y="1219201"/>
            <a:chExt cx="10058400" cy="63125"/>
          </a:xfrm>
        </p:grpSpPr>
        <p:cxnSp>
          <p:nvCxnSpPr>
            <p:cNvPr id="13" name="Straight Connector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8878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  <p:sldLayoutId id="2147483900" r:id="rId12"/>
    <p:sldLayoutId id="2147483901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1350"/>
        </a:spcBef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450"/>
        </a:spcBef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450"/>
        </a:spcBef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450"/>
        </a:spcBef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450"/>
        </a:spcBef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3.gi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libguides.mit.edu/c.php?g=175961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nusaini.com/" TargetMode="External"/><Relationship Id="rId2" Type="http://schemas.openxmlformats.org/officeDocument/2006/relationships/hyperlink" Target="mailto:unosru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1772816"/>
            <a:ext cx="7572375" cy="2219691"/>
          </a:xfrm>
        </p:spPr>
        <p:txBody>
          <a:bodyPr>
            <a:normAutofit/>
          </a:bodyPr>
          <a:lstStyle/>
          <a:p>
            <a:r>
              <a:rPr lang="en-IN" dirty="0" smtClean="0"/>
              <a:t>Choosing a Topic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7245" y="3645024"/>
            <a:ext cx="7931325" cy="955565"/>
          </a:xfrm>
        </p:spPr>
        <p:txBody>
          <a:bodyPr>
            <a:noAutofit/>
          </a:bodyPr>
          <a:lstStyle/>
          <a:p>
            <a:r>
              <a:rPr lang="en-IN" sz="3200" baseline="-25000" dirty="0"/>
              <a:t>Intensive Regular Program EAW - 2016 </a:t>
            </a:r>
            <a:endParaRPr lang="en-IN" sz="3200" baseline="-25000" dirty="0" smtClean="0"/>
          </a:p>
          <a:p>
            <a:r>
              <a:rPr lang="en-IN" sz="3200" baseline="-25000" dirty="0" smtClean="0"/>
              <a:t>Fourth </a:t>
            </a:r>
            <a:r>
              <a:rPr lang="en-IN" sz="3200" baseline="-25000" dirty="0"/>
              <a:t>Annual EAW: From Synopsis to Thesis Writing Workshop: 29th July to </a:t>
            </a:r>
            <a:r>
              <a:rPr lang="en-IN" sz="3200" baseline="-25000" dirty="0" smtClean="0"/>
              <a:t>12th </a:t>
            </a:r>
            <a:r>
              <a:rPr lang="en-IN" sz="3200" baseline="-25000" dirty="0"/>
              <a:t>August 2016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56176" y="6093296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Dr. </a:t>
            </a:r>
            <a:r>
              <a:rPr lang="en-US" sz="2800" b="1" dirty="0" err="1" smtClean="0">
                <a:solidFill>
                  <a:schemeClr val="bg1"/>
                </a:solidFill>
              </a:rPr>
              <a:t>Sonu</a:t>
            </a:r>
            <a:r>
              <a:rPr lang="en-US" sz="2800" b="1" dirty="0" smtClean="0">
                <a:solidFill>
                  <a:schemeClr val="bg1"/>
                </a:solidFill>
              </a:rPr>
              <a:t> Saini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Important factors in choosing the topic</a:t>
            </a:r>
            <a:endParaRPr lang="ru-R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675" y="1916832"/>
            <a:ext cx="7486650" cy="4572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Interest of the Scholar</a:t>
            </a:r>
          </a:p>
          <a:p>
            <a:endParaRPr lang="ru-RU" sz="3600" dirty="0"/>
          </a:p>
          <a:p>
            <a:r>
              <a:rPr lang="en-IN" sz="3600" dirty="0"/>
              <a:t> </a:t>
            </a:r>
            <a:r>
              <a:rPr lang="en-IN" sz="3600" b="1" dirty="0"/>
              <a:t>The topic must be </a:t>
            </a:r>
            <a:r>
              <a:rPr lang="en-IN" sz="3600" b="1" dirty="0" smtClean="0"/>
              <a:t>researchable</a:t>
            </a:r>
          </a:p>
          <a:p>
            <a:pPr lvl="1"/>
            <a:r>
              <a:rPr lang="en-IN" sz="3300" dirty="0" smtClean="0"/>
              <a:t>Material availability</a:t>
            </a:r>
          </a:p>
          <a:p>
            <a:pPr lvl="1"/>
            <a:r>
              <a:rPr lang="en-IN" sz="3300" dirty="0" smtClean="0"/>
              <a:t>Is there any audience?</a:t>
            </a:r>
          </a:p>
          <a:p>
            <a:pPr lvl="1"/>
            <a:r>
              <a:rPr lang="en-IN" sz="3300" dirty="0" smtClean="0"/>
              <a:t>How it will be relevant?</a:t>
            </a:r>
          </a:p>
          <a:p>
            <a:pPr lvl="1"/>
            <a:endParaRPr lang="ru-RU" sz="3300" b="1" dirty="0"/>
          </a:p>
        </p:txBody>
      </p:sp>
    </p:spTree>
    <p:extLst>
      <p:ext uri="{BB962C8B-B14F-4D97-AF65-F5344CB8AC3E}">
        <p14:creationId xmlns:p14="http://schemas.microsoft.com/office/powerpoint/2010/main" val="123294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604448" cy="10969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Do you evidently understand your topic?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51311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you have answers to the following 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675" y="1305272"/>
            <a:ext cx="7486650" cy="4572000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WHY</a:t>
            </a:r>
            <a:r>
              <a:rPr lang="en-US" sz="2000" dirty="0" smtClean="0"/>
              <a:t> did you choose the topic?  What interests you about it?  Do you have an opinion about the issues involved?</a:t>
            </a:r>
          </a:p>
          <a:p>
            <a:r>
              <a:rPr lang="en-US" sz="2000" b="1" dirty="0" smtClean="0"/>
              <a:t>WHO</a:t>
            </a:r>
            <a:r>
              <a:rPr lang="en-US" sz="2000" dirty="0" smtClean="0"/>
              <a:t> are the information providers on this topic?  Who might publish information about it?  Who is affected by the topic?  Do you know of organizations or institutions affiliated with the topic?</a:t>
            </a:r>
          </a:p>
          <a:p>
            <a:r>
              <a:rPr lang="en-US" sz="2000" b="1" dirty="0" smtClean="0"/>
              <a:t>WHAT</a:t>
            </a:r>
            <a:r>
              <a:rPr lang="en-US" sz="2000" dirty="0" smtClean="0"/>
              <a:t> are the major questions for this topic?  Is there a debate about the topic?  Are there a range of issues and viewpoints to consider?</a:t>
            </a:r>
          </a:p>
          <a:p>
            <a:r>
              <a:rPr lang="en-US" sz="2000" b="1" dirty="0" smtClean="0"/>
              <a:t>WHERE</a:t>
            </a:r>
            <a:r>
              <a:rPr lang="en-US" sz="2000" dirty="0" smtClean="0"/>
              <a:t> is your topic important: at the local, national or international level?  Are there specific places affected by the topic?</a:t>
            </a:r>
          </a:p>
          <a:p>
            <a:r>
              <a:rPr lang="en-US" sz="2000" b="1" dirty="0" smtClean="0"/>
              <a:t>WHEN</a:t>
            </a:r>
            <a:r>
              <a:rPr lang="en-US" sz="2000" dirty="0" smtClean="0"/>
              <a:t> is/was your topic important?  Is it a current event or an historical issue?  Do you want to compare your topic by time periods?</a:t>
            </a:r>
          </a:p>
          <a:p>
            <a:r>
              <a:rPr lang="en-US" sz="2000" b="1" dirty="0" smtClean="0"/>
              <a:t>HOW </a:t>
            </a:r>
            <a:r>
              <a:rPr lang="en-US" sz="2000" dirty="0" smtClean="0"/>
              <a:t>will you lead you lead your research?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88194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492896"/>
            <a:ext cx="7486650" cy="4572000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The Work </a:t>
            </a:r>
            <a:r>
              <a:rPr lang="en-US" sz="3600" dirty="0" smtClean="0"/>
              <a:t>Schedule</a:t>
            </a:r>
          </a:p>
          <a:p>
            <a:pPr marL="0" indent="0" algn="ctr">
              <a:buNone/>
            </a:pPr>
            <a:r>
              <a:rPr lang="en-US" sz="3600" dirty="0" smtClean="0"/>
              <a:t>&amp; </a:t>
            </a:r>
          </a:p>
          <a:p>
            <a:pPr algn="ctr"/>
            <a:r>
              <a:rPr lang="en-US" sz="3600" dirty="0" smtClean="0"/>
              <a:t>Home work</a:t>
            </a:r>
          </a:p>
          <a:p>
            <a:pPr algn="ctr"/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701000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293096"/>
            <a:ext cx="8208912" cy="1096962"/>
          </a:xfrm>
        </p:spPr>
        <p:txBody>
          <a:bodyPr>
            <a:normAutofit fontScale="90000"/>
          </a:bodyPr>
          <a:lstStyle/>
          <a:p>
            <a:pPr algn="r"/>
            <a:r>
              <a:rPr lang="en-US" sz="2700" dirty="0"/>
              <a:t>Life, however short, is made still shorter by waste of time.</a:t>
            </a:r>
            <a:br>
              <a:rPr lang="en-US" sz="2700" dirty="0"/>
            </a:b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/>
              <a:t/>
            </a:r>
            <a:br>
              <a:rPr lang="en-US" sz="2700" dirty="0"/>
            </a:b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000" dirty="0" smtClean="0"/>
              <a:t> -</a:t>
            </a:r>
            <a:r>
              <a:rPr lang="en-IN" sz="2000" dirty="0" smtClean="0"/>
              <a:t>Samuel </a:t>
            </a:r>
            <a:r>
              <a:rPr lang="en-IN" sz="2000" dirty="0"/>
              <a:t>Johnson</a:t>
            </a:r>
            <a:r>
              <a:rPr lang="ru-RU" sz="2000" dirty="0"/>
              <a:t/>
            </a:r>
            <a:br>
              <a:rPr lang="ru-RU" sz="2000" dirty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620688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Work Schedule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40850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674" y="1600200"/>
            <a:ext cx="7991798" cy="4572000"/>
          </a:xfrm>
        </p:spPr>
        <p:txBody>
          <a:bodyPr>
            <a:normAutofit fontScale="92500" lnSpcReduction="20000"/>
          </a:bodyPr>
          <a:lstStyle/>
          <a:p>
            <a:pPr marL="2743200" lvl="8" indent="0">
              <a:buNone/>
            </a:pPr>
            <a:r>
              <a:rPr lang="en-IN" sz="2000" dirty="0" smtClean="0"/>
              <a:t>		                                   </a:t>
            </a:r>
            <a:r>
              <a:rPr lang="en-IN" sz="2400" dirty="0" smtClean="0"/>
              <a:t> 		    Date Due  	</a:t>
            </a:r>
            <a:r>
              <a:rPr lang="en-IN" sz="2400" dirty="0" smtClean="0">
                <a:solidFill>
                  <a:srgbClr val="00B050"/>
                </a:solidFill>
              </a:rPr>
              <a:t>Date Done</a:t>
            </a:r>
          </a:p>
          <a:p>
            <a:r>
              <a:rPr lang="en-IN" sz="2400" dirty="0" smtClean="0"/>
              <a:t>Topic narrowed 			</a:t>
            </a:r>
            <a:r>
              <a:rPr lang="en-IN" sz="2400" dirty="0"/>
              <a:t> </a:t>
            </a:r>
            <a:r>
              <a:rPr lang="en-IN" sz="2400" dirty="0" smtClean="0"/>
              <a:t>   ________	 </a:t>
            </a:r>
            <a:r>
              <a:rPr lang="en-IN" sz="2400" dirty="0" smtClean="0">
                <a:solidFill>
                  <a:srgbClr val="00B050"/>
                </a:solidFill>
              </a:rPr>
              <a:t>________</a:t>
            </a:r>
          </a:p>
          <a:p>
            <a:r>
              <a:rPr lang="en-IN" sz="2400" dirty="0" smtClean="0"/>
              <a:t>Preliminary bibliography compiled  ________	 </a:t>
            </a:r>
            <a:r>
              <a:rPr lang="en-IN" sz="2400" dirty="0" smtClean="0">
                <a:solidFill>
                  <a:srgbClr val="00B050"/>
                </a:solidFill>
              </a:rPr>
              <a:t>________</a:t>
            </a:r>
          </a:p>
          <a:p>
            <a:r>
              <a:rPr lang="en-IN" sz="2400" dirty="0" smtClean="0"/>
              <a:t>Purposive reading begun 		    ________	 </a:t>
            </a:r>
            <a:r>
              <a:rPr lang="en-IN" sz="2400" dirty="0" smtClean="0">
                <a:solidFill>
                  <a:srgbClr val="00B050"/>
                </a:solidFill>
              </a:rPr>
              <a:t>________</a:t>
            </a:r>
          </a:p>
          <a:p>
            <a:r>
              <a:rPr lang="en-IN" sz="2400" dirty="0" smtClean="0"/>
              <a:t>Thesis formulated			    ________	 </a:t>
            </a:r>
            <a:r>
              <a:rPr lang="en-IN" sz="2400" dirty="0" smtClean="0">
                <a:solidFill>
                  <a:srgbClr val="00B050"/>
                </a:solidFill>
              </a:rPr>
              <a:t>________</a:t>
            </a:r>
          </a:p>
          <a:p>
            <a:r>
              <a:rPr lang="en-IN" sz="2400" dirty="0" smtClean="0"/>
              <a:t>Chapters worked out		    ________	 </a:t>
            </a:r>
            <a:r>
              <a:rPr lang="en-IN" sz="2400" dirty="0" smtClean="0">
                <a:solidFill>
                  <a:srgbClr val="00B050"/>
                </a:solidFill>
              </a:rPr>
              <a:t>________</a:t>
            </a:r>
          </a:p>
          <a:p>
            <a:r>
              <a:rPr lang="en-IN" sz="2400" dirty="0" smtClean="0">
                <a:solidFill>
                  <a:schemeClr val="accent5">
                    <a:lumMod val="50000"/>
                  </a:schemeClr>
                </a:solidFill>
              </a:rPr>
              <a:t>Synopsis finalised	</a:t>
            </a:r>
            <a:r>
              <a:rPr lang="en-IN" sz="2400" dirty="0" smtClean="0">
                <a:solidFill>
                  <a:srgbClr val="00B050"/>
                </a:solidFill>
              </a:rPr>
              <a:t>		   </a:t>
            </a:r>
            <a:r>
              <a:rPr lang="en-IN" sz="2400" dirty="0" smtClean="0"/>
              <a:t> </a:t>
            </a:r>
            <a:r>
              <a:rPr lang="en-IN" sz="2400" dirty="0"/>
              <a:t>________	 </a:t>
            </a:r>
            <a:r>
              <a:rPr lang="en-IN" sz="2400" dirty="0" smtClean="0">
                <a:solidFill>
                  <a:srgbClr val="00B050"/>
                </a:solidFill>
              </a:rPr>
              <a:t>________</a:t>
            </a:r>
          </a:p>
          <a:p>
            <a:r>
              <a:rPr lang="en-IN" sz="2400" dirty="0" smtClean="0">
                <a:solidFill>
                  <a:schemeClr val="accent5">
                    <a:lumMod val="50000"/>
                  </a:schemeClr>
                </a:solidFill>
              </a:rPr>
              <a:t>Thesis writing begin</a:t>
            </a:r>
            <a:r>
              <a:rPr lang="en-IN" sz="2400" dirty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en-IN" sz="2400" dirty="0">
                <a:solidFill>
                  <a:srgbClr val="00B050"/>
                </a:solidFill>
              </a:rPr>
              <a:t>		   </a:t>
            </a:r>
            <a:r>
              <a:rPr lang="en-IN" sz="2400" dirty="0"/>
              <a:t> ________	 </a:t>
            </a:r>
            <a:r>
              <a:rPr lang="en-IN" sz="2400" dirty="0">
                <a:solidFill>
                  <a:srgbClr val="00B050"/>
                </a:solidFill>
              </a:rPr>
              <a:t>________</a:t>
            </a:r>
          </a:p>
          <a:p>
            <a:r>
              <a:rPr lang="en-IN" sz="2400" dirty="0" smtClean="0"/>
              <a:t>Raw </a:t>
            </a:r>
            <a:r>
              <a:rPr lang="en-IN" sz="2400" dirty="0"/>
              <a:t>material/surveys completed  </a:t>
            </a:r>
            <a:r>
              <a:rPr lang="en-IN" sz="2400" dirty="0" smtClean="0"/>
              <a:t> ________</a:t>
            </a:r>
            <a:r>
              <a:rPr lang="en-IN" sz="2400" dirty="0"/>
              <a:t>	 </a:t>
            </a:r>
            <a:r>
              <a:rPr lang="en-IN" sz="2400" dirty="0">
                <a:solidFill>
                  <a:srgbClr val="00B050"/>
                </a:solidFill>
              </a:rPr>
              <a:t>________</a:t>
            </a:r>
            <a:endParaRPr lang="en-IN" sz="2400" dirty="0"/>
          </a:p>
          <a:p>
            <a:r>
              <a:rPr lang="en-IN" sz="2400" dirty="0"/>
              <a:t>Note-taking completed		    </a:t>
            </a:r>
            <a:r>
              <a:rPr lang="en-IN" sz="2400" dirty="0" smtClean="0"/>
              <a:t>________</a:t>
            </a:r>
            <a:r>
              <a:rPr lang="en-IN" sz="2400" dirty="0"/>
              <a:t>	 </a:t>
            </a:r>
            <a:r>
              <a:rPr lang="en-IN" sz="2400" dirty="0">
                <a:solidFill>
                  <a:srgbClr val="00B050"/>
                </a:solidFill>
              </a:rPr>
              <a:t>________</a:t>
            </a:r>
          </a:p>
          <a:p>
            <a:endParaRPr lang="en-IN" sz="2400" dirty="0" smtClean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620688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Work Schedule</a:t>
            </a:r>
            <a:endParaRPr lang="ru-RU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9943" y="1268760"/>
            <a:ext cx="8135814" cy="4572000"/>
          </a:xfrm>
        </p:spPr>
        <p:txBody>
          <a:bodyPr>
            <a:noAutofit/>
          </a:bodyPr>
          <a:lstStyle/>
          <a:p>
            <a:pPr marL="2743200" lvl="8" indent="0">
              <a:buNone/>
            </a:pPr>
            <a:r>
              <a:rPr lang="en-IN" sz="1400" b="1" dirty="0" smtClean="0"/>
              <a:t>		                                   </a:t>
            </a:r>
            <a:r>
              <a:rPr lang="en-IN" sz="1600" b="1" dirty="0" smtClean="0"/>
              <a:t> 		        	Date Due  	</a:t>
            </a:r>
            <a:r>
              <a:rPr lang="en-IN" sz="1600" b="1" dirty="0" smtClean="0">
                <a:solidFill>
                  <a:srgbClr val="00B050"/>
                </a:solidFill>
              </a:rPr>
              <a:t>Date Done</a:t>
            </a:r>
          </a:p>
          <a:p>
            <a:r>
              <a:rPr lang="en-IN" sz="1600" b="1" dirty="0" smtClean="0"/>
              <a:t>First Chapter draft </a:t>
            </a:r>
            <a:r>
              <a:rPr lang="en-IN" sz="1600" b="1" dirty="0"/>
              <a:t>written	</a:t>
            </a:r>
            <a:r>
              <a:rPr lang="en-IN" sz="1600" b="1" dirty="0" smtClean="0"/>
              <a:t>          		________</a:t>
            </a:r>
            <a:r>
              <a:rPr lang="en-IN" sz="1600" b="1" dirty="0"/>
              <a:t>	 </a:t>
            </a:r>
            <a:r>
              <a:rPr lang="en-IN" sz="1600" b="1" dirty="0" smtClean="0">
                <a:solidFill>
                  <a:srgbClr val="00B050"/>
                </a:solidFill>
              </a:rPr>
              <a:t>________</a:t>
            </a:r>
          </a:p>
          <a:p>
            <a:r>
              <a:rPr lang="en-IN" sz="1600" b="1" dirty="0" smtClean="0"/>
              <a:t>Second Chapter draft written             	________</a:t>
            </a:r>
            <a:r>
              <a:rPr lang="en-IN" sz="1600" b="1" dirty="0"/>
              <a:t>	 </a:t>
            </a:r>
            <a:r>
              <a:rPr lang="en-IN" sz="1600" b="1" dirty="0">
                <a:solidFill>
                  <a:srgbClr val="00B050"/>
                </a:solidFill>
              </a:rPr>
              <a:t>________</a:t>
            </a:r>
            <a:endParaRPr lang="en-IN" sz="1600" b="1" dirty="0" smtClean="0"/>
          </a:p>
          <a:p>
            <a:r>
              <a:rPr lang="en-IN" sz="1600" b="1" dirty="0" smtClean="0"/>
              <a:t>Third </a:t>
            </a:r>
            <a:r>
              <a:rPr lang="en-IN" sz="1600" b="1" dirty="0"/>
              <a:t>Chapter draft </a:t>
            </a:r>
            <a:r>
              <a:rPr lang="en-IN" sz="1600" b="1" dirty="0" smtClean="0"/>
              <a:t>written</a:t>
            </a:r>
            <a:r>
              <a:rPr lang="en-IN" sz="1600" b="1" dirty="0"/>
              <a:t> </a:t>
            </a:r>
            <a:r>
              <a:rPr lang="en-IN" sz="1600" b="1" dirty="0" smtClean="0"/>
              <a:t>              		________</a:t>
            </a:r>
            <a:r>
              <a:rPr lang="en-IN" sz="1600" b="1" dirty="0"/>
              <a:t>	 </a:t>
            </a:r>
            <a:r>
              <a:rPr lang="en-IN" sz="1600" b="1" dirty="0" smtClean="0">
                <a:solidFill>
                  <a:srgbClr val="00B050"/>
                </a:solidFill>
              </a:rPr>
              <a:t>________</a:t>
            </a:r>
          </a:p>
          <a:p>
            <a:r>
              <a:rPr lang="en-IN" sz="1600" b="1" dirty="0" smtClean="0"/>
              <a:t>Conclusion </a:t>
            </a:r>
            <a:r>
              <a:rPr lang="en-IN" sz="1600" b="1" dirty="0"/>
              <a:t>draft written           </a:t>
            </a:r>
            <a:r>
              <a:rPr lang="en-IN" sz="1600" b="1" dirty="0" smtClean="0"/>
              <a:t>     		________</a:t>
            </a:r>
            <a:r>
              <a:rPr lang="en-IN" sz="1600" b="1" dirty="0"/>
              <a:t>	 </a:t>
            </a:r>
            <a:r>
              <a:rPr lang="en-IN" sz="1600" b="1" dirty="0" smtClean="0">
                <a:solidFill>
                  <a:srgbClr val="00B050"/>
                </a:solidFill>
              </a:rPr>
              <a:t>________</a:t>
            </a:r>
          </a:p>
          <a:p>
            <a:r>
              <a:rPr lang="en-IN" sz="1600" b="1" dirty="0" smtClean="0"/>
              <a:t>Second </a:t>
            </a:r>
            <a:r>
              <a:rPr lang="en-IN" sz="1600" b="1" dirty="0"/>
              <a:t>draft </a:t>
            </a:r>
            <a:r>
              <a:rPr lang="en-IN" sz="1600" b="1" dirty="0" smtClean="0"/>
              <a:t>					________</a:t>
            </a:r>
            <a:r>
              <a:rPr lang="en-IN" sz="1600" b="1" dirty="0"/>
              <a:t>	 </a:t>
            </a:r>
            <a:r>
              <a:rPr lang="en-IN" sz="1600" b="1" dirty="0">
                <a:solidFill>
                  <a:srgbClr val="00B050"/>
                </a:solidFill>
              </a:rPr>
              <a:t>________</a:t>
            </a:r>
          </a:p>
          <a:p>
            <a:r>
              <a:rPr lang="en-IN" sz="1600" b="1" dirty="0" smtClean="0"/>
              <a:t>Revision					    	________	 </a:t>
            </a:r>
            <a:r>
              <a:rPr lang="en-IN" sz="1600" b="1" dirty="0" smtClean="0">
                <a:solidFill>
                  <a:srgbClr val="00B050"/>
                </a:solidFill>
              </a:rPr>
              <a:t>________</a:t>
            </a:r>
          </a:p>
          <a:p>
            <a:r>
              <a:rPr lang="en-IN" sz="1600" b="1" dirty="0" smtClean="0"/>
              <a:t>Final copy written			</a:t>
            </a:r>
            <a:r>
              <a:rPr lang="en-IN" sz="1600" b="1" dirty="0"/>
              <a:t> </a:t>
            </a:r>
            <a:r>
              <a:rPr lang="en-IN" sz="1600" b="1" dirty="0" smtClean="0"/>
              <a:t>   		________	 </a:t>
            </a:r>
            <a:r>
              <a:rPr lang="en-IN" sz="1600" b="1" dirty="0" smtClean="0">
                <a:solidFill>
                  <a:srgbClr val="00B050"/>
                </a:solidFill>
              </a:rPr>
              <a:t>________</a:t>
            </a:r>
          </a:p>
          <a:p>
            <a:r>
              <a:rPr lang="en-IN" sz="1600" b="1" dirty="0" smtClean="0"/>
              <a:t>Proofreading				    		________	 </a:t>
            </a:r>
            <a:r>
              <a:rPr lang="en-IN" sz="1600" b="1" dirty="0" smtClean="0">
                <a:solidFill>
                  <a:srgbClr val="00B050"/>
                </a:solidFill>
              </a:rPr>
              <a:t>________</a:t>
            </a:r>
          </a:p>
          <a:p>
            <a:r>
              <a:rPr lang="en-IN" sz="1600" b="1" dirty="0" smtClean="0">
                <a:solidFill>
                  <a:schemeClr val="accent5">
                    <a:lumMod val="50000"/>
                  </a:schemeClr>
                </a:solidFill>
              </a:rPr>
              <a:t>Formatting/typesetting</a:t>
            </a:r>
            <a:r>
              <a:rPr lang="en-IN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IN" sz="1600" b="1" dirty="0" smtClean="0"/>
              <a:t>				________</a:t>
            </a:r>
            <a:r>
              <a:rPr lang="en-IN" sz="1600" b="1" dirty="0"/>
              <a:t>	 </a:t>
            </a:r>
            <a:r>
              <a:rPr lang="en-IN" sz="1600" b="1" dirty="0">
                <a:solidFill>
                  <a:srgbClr val="00B050"/>
                </a:solidFill>
              </a:rPr>
              <a:t>________</a:t>
            </a:r>
            <a:endParaRPr lang="en-IN" sz="1600" b="1" dirty="0" smtClean="0">
              <a:solidFill>
                <a:srgbClr val="00B050"/>
              </a:solidFill>
            </a:endParaRPr>
          </a:p>
          <a:p>
            <a:r>
              <a:rPr lang="en-IN" sz="1600" b="1" dirty="0" smtClean="0"/>
              <a:t>Thesis Submission 			    		________	 </a:t>
            </a:r>
            <a:r>
              <a:rPr lang="en-IN" sz="1600" b="1" dirty="0" smtClean="0">
                <a:solidFill>
                  <a:srgbClr val="00B050"/>
                </a:solidFill>
              </a:rPr>
              <a:t>________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7584" y="620688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Work Schedule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04467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Choose any topic and workout the Work Schedule hypothetically for next class.</a:t>
            </a:r>
            <a:endParaRPr lang="ru-RU" sz="36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2056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smileys.smileycentral.com/cat/36/36_1_75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666" y="3356658"/>
            <a:ext cx="1733107" cy="1733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http://smileys.smileycentral.com/cat/36/36_9_1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591" y="2333282"/>
            <a:ext cx="1454783" cy="1163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smileys.smileycentral.com/cat/36/36_1_55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109" y="3497110"/>
            <a:ext cx="1452203" cy="1452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smileys.smileycentral.com/cat/7/7_8_131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592" y="1069410"/>
            <a:ext cx="1428326" cy="1363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885088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28675" y="1628800"/>
            <a:ext cx="784778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William Coyle. Research Papers. </a:t>
            </a:r>
            <a:r>
              <a:rPr lang="en-IN" dirty="0" err="1"/>
              <a:t>Bobbs-Merril</a:t>
            </a:r>
            <a:r>
              <a:rPr lang="en-IN" dirty="0"/>
              <a:t> Educational Publishing. ITT. Indianapolis. USA. 1984</a:t>
            </a:r>
          </a:p>
          <a:p>
            <a:endParaRPr lang="en-IN" dirty="0" smtClean="0"/>
          </a:p>
          <a:p>
            <a:r>
              <a:rPr lang="en-IN" dirty="0" smtClean="0"/>
              <a:t>Ayesha </a:t>
            </a:r>
            <a:r>
              <a:rPr lang="en-IN" dirty="0" err="1" smtClean="0"/>
              <a:t>Kidwai</a:t>
            </a:r>
            <a:r>
              <a:rPr lang="en-IN" dirty="0" smtClean="0"/>
              <a:t>, The </a:t>
            </a:r>
            <a:r>
              <a:rPr lang="en-IN" dirty="0"/>
              <a:t>SLL&amp;CS Research Handbook, A SLL&amp;CS Publication July </a:t>
            </a:r>
            <a:r>
              <a:rPr lang="en-IN" dirty="0" smtClean="0"/>
              <a:t>2012</a:t>
            </a:r>
          </a:p>
          <a:p>
            <a:endParaRPr lang="en-IN" dirty="0" smtClean="0"/>
          </a:p>
          <a:p>
            <a:r>
              <a:rPr lang="en-IN" dirty="0" smtClean="0"/>
              <a:t>Gordon Harvey. Writing </a:t>
            </a:r>
            <a:r>
              <a:rPr lang="en-IN" dirty="0"/>
              <a:t>with Sources: A Guide for Harvard </a:t>
            </a:r>
            <a:r>
              <a:rPr lang="en-IN" dirty="0" smtClean="0"/>
              <a:t>Students. </a:t>
            </a:r>
            <a:r>
              <a:rPr lang="en-IN" dirty="0"/>
              <a:t>Harvard </a:t>
            </a:r>
            <a:r>
              <a:rPr lang="en-IN" dirty="0" smtClean="0"/>
              <a:t>University.1995.</a:t>
            </a:r>
          </a:p>
          <a:p>
            <a:endParaRPr lang="en-IN" dirty="0" smtClean="0"/>
          </a:p>
          <a:p>
            <a:r>
              <a:rPr lang="en-IN" dirty="0" smtClean="0"/>
              <a:t>Research manual for </a:t>
            </a:r>
            <a:r>
              <a:rPr lang="en-IN" dirty="0"/>
              <a:t>MPhil/ PhD </a:t>
            </a:r>
            <a:r>
              <a:rPr lang="en-IN" dirty="0" smtClean="0"/>
              <a:t>Students, SIS, JNU, 2006</a:t>
            </a:r>
          </a:p>
          <a:p>
            <a:endParaRPr lang="en-IN" dirty="0" smtClean="0"/>
          </a:p>
          <a:p>
            <a:r>
              <a:rPr lang="en-IN" dirty="0" smtClean="0"/>
              <a:t>http</a:t>
            </a:r>
            <a:r>
              <a:rPr lang="en-IN" dirty="0"/>
              <a:t>://</a:t>
            </a:r>
            <a:r>
              <a:rPr lang="en-IN" dirty="0" smtClean="0"/>
              <a:t>www.transcriptionwave.com/dissertation-thesis.html</a:t>
            </a:r>
          </a:p>
          <a:p>
            <a:endParaRPr lang="en-IN" dirty="0"/>
          </a:p>
          <a:p>
            <a:r>
              <a:rPr lang="en-IN" dirty="0" smtClean="0">
                <a:hlinkClick r:id="rId2"/>
              </a:rPr>
              <a:t>http://libguides.mit.edu/c.php?g=175961</a:t>
            </a:r>
            <a:endParaRPr lang="en-IN" dirty="0" smtClean="0"/>
          </a:p>
          <a:p>
            <a:endParaRPr lang="en-IN" dirty="0" smtClean="0"/>
          </a:p>
          <a:p>
            <a:r>
              <a:rPr lang="en-IN" dirty="0"/>
              <a:t>https://www.reference.com/education/topic-d3f17a8b8a69cec7#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652749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The Participants</a:t>
            </a:r>
            <a:endParaRPr lang="ru-RU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7200" dirty="0" smtClean="0"/>
              <a:t>Class?</a:t>
            </a:r>
          </a:p>
          <a:p>
            <a:pPr marL="0" indent="0" algn="ctr">
              <a:buNone/>
            </a:pPr>
            <a:endParaRPr lang="en-US" sz="7200" dirty="0"/>
          </a:p>
          <a:p>
            <a:pPr marL="0" indent="0" algn="ctr">
              <a:buNone/>
            </a:pPr>
            <a:endParaRPr lang="en-US" sz="7200" dirty="0" smtClean="0"/>
          </a:p>
          <a:p>
            <a:pPr marL="0" indent="0" algn="ctr">
              <a:buNone/>
            </a:pPr>
            <a:r>
              <a:rPr lang="en-US" sz="7200" dirty="0" smtClean="0"/>
              <a:t>Fields?</a:t>
            </a:r>
          </a:p>
        </p:txBody>
      </p:sp>
    </p:spTree>
    <p:extLst>
      <p:ext uri="{BB962C8B-B14F-4D97-AF65-F5344CB8AC3E}">
        <p14:creationId xmlns:p14="http://schemas.microsoft.com/office/powerpoint/2010/main" val="1095560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/>
              <a:t>Thank you for attention!</a:t>
            </a:r>
            <a:r>
              <a:rPr lang="en-US" sz="2400" dirty="0"/>
              <a:t/>
            </a:r>
            <a:br>
              <a:rPr lang="en-US" sz="2400" dirty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147" y="1173162"/>
            <a:ext cx="7486650" cy="568483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r>
              <a:rPr lang="en-US" sz="3600" dirty="0" smtClean="0"/>
              <a:t>Dr. </a:t>
            </a:r>
            <a:r>
              <a:rPr lang="en-US" sz="3600" dirty="0" err="1" smtClean="0"/>
              <a:t>Sonu</a:t>
            </a:r>
            <a:r>
              <a:rPr lang="en-US" sz="3600" dirty="0" smtClean="0"/>
              <a:t> Saini</a:t>
            </a:r>
          </a:p>
          <a:p>
            <a:pPr marL="0" indent="0" algn="ctr">
              <a:buNone/>
            </a:pPr>
            <a:r>
              <a:rPr lang="en-US" sz="3600" dirty="0" smtClean="0">
                <a:hlinkClick r:id="rId2"/>
              </a:rPr>
              <a:t>unosru@gmail.com</a:t>
            </a:r>
            <a:endParaRPr lang="en-US" sz="3600" dirty="0" smtClean="0"/>
          </a:p>
          <a:p>
            <a:pPr marL="0" indent="0" algn="ctr">
              <a:buNone/>
            </a:pPr>
            <a:r>
              <a:rPr lang="en-US" sz="3600" dirty="0" smtClean="0"/>
              <a:t>Website: </a:t>
            </a:r>
            <a:r>
              <a:rPr lang="en-US" sz="3600" dirty="0" smtClean="0">
                <a:hlinkClick r:id="rId3"/>
              </a:rPr>
              <a:t>www.sonusaini.com</a:t>
            </a:r>
            <a:endParaRPr lang="en-US" sz="3600" dirty="0" smtClean="0"/>
          </a:p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r>
              <a:rPr lang="en-US" sz="3600" dirty="0" smtClean="0"/>
              <a:t>This </a:t>
            </a:r>
            <a:r>
              <a:rPr lang="en-US" sz="3600" dirty="0" err="1" smtClean="0"/>
              <a:t>ppt</a:t>
            </a:r>
            <a:r>
              <a:rPr lang="en-US" sz="3600" dirty="0" smtClean="0"/>
              <a:t> can be downloaded from</a:t>
            </a:r>
          </a:p>
          <a:p>
            <a:pPr marL="0" indent="0" algn="ctr">
              <a:buNone/>
            </a:pPr>
            <a:r>
              <a:rPr lang="en-US" sz="3600" b="1" dirty="0"/>
              <a:t>http://faculty.jnu.ac.in/sonusaini/</a:t>
            </a:r>
            <a:endParaRPr lang="en-US" sz="3600" b="1" dirty="0" smtClean="0"/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200" dirty="0">
                <a:solidFill>
                  <a:srgbClr val="38761D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/>
            </a:r>
            <a:br>
              <a:rPr lang="ru-RU" altLang="ru-RU" sz="3200" dirty="0">
                <a:solidFill>
                  <a:srgbClr val="38761D"/>
                </a:solidFill>
                <a:latin typeface="Verdana" panose="020B0604030504040204" pitchFamily="34" charset="0"/>
                <a:cs typeface="Arial" panose="020B0604020202020204" pitchFamily="34" charset="0"/>
              </a:rPr>
            </a:br>
            <a:endParaRPr lang="ru-RU" altLang="ru-RU" sz="2800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200" dirty="0">
                <a:solidFill>
                  <a:srgbClr val="38761D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  </a:t>
            </a:r>
            <a:r>
              <a:rPr lang="ru-RU" altLang="ru-RU" sz="4800" dirty="0">
                <a:solidFill>
                  <a:srgbClr val="38761D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​</a:t>
            </a:r>
            <a:endParaRPr lang="ru-RU" altLang="ru-RU" sz="2800" dirty="0"/>
          </a:p>
          <a:p>
            <a:pPr marL="0" lvl="0" indent="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200" dirty="0">
                <a:solidFill>
                  <a:srgbClr val="38761D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/>
            </a:r>
            <a:br>
              <a:rPr lang="ru-RU" altLang="ru-RU" sz="3200" dirty="0">
                <a:solidFill>
                  <a:srgbClr val="38761D"/>
                </a:solidFill>
                <a:latin typeface="Verdana" panose="020B0604030504040204" pitchFamily="34" charset="0"/>
                <a:cs typeface="Arial" panose="020B0604020202020204" pitchFamily="34" charset="0"/>
              </a:rPr>
            </a:br>
            <a:endParaRPr lang="ru-RU" altLang="ru-RU" sz="3200" dirty="0">
              <a:solidFill>
                <a:srgbClr val="38761D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ru-RU" sz="3600" dirty="0"/>
          </a:p>
          <a:p>
            <a:endParaRPr lang="ru-RU" sz="3200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20425" y="5486400"/>
            <a:ext cx="184731" cy="2308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rgbClr val="38761D"/>
              </a:solidFill>
              <a:effectLst/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https://ci4.googleusercontent.com/proxy/uuZH4vyxmW4HLDYA72tIDk6SK8cbn1T9sXOgBcUp7aIr1AvclO2umDbZAPstEBIYc2VDN4XOUN0I6M61Nr9GV2DPN6RZ0Rb1na1Fx7bE_t4rpUqMUUZtENnfLYfKnCnEYTIwDVxpqlShrBqNUmi-ud1shqA78skpnX4KJ325BntNsFhQ804C2WAta83usIGp3QcPyrCb4k2Y8_0=s0-d-e1-ft#https://docs.google.com/uc?export=download&amp;id=0B6dlp9aAm-FwSzlfWWhqcEtiMUk&amp;revid=0B6dlp9aAm-FwcTBLQm5ZRVhod3M2Y1VUQ1VMZit5b2liSnU4PQ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156" y="5013176"/>
            <a:ext cx="6891500" cy="34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9801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675" y="92220"/>
            <a:ext cx="7485512" cy="10969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Some basic questions…</a:t>
            </a:r>
            <a:endParaRPr lang="ru-RU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3200" b="1" dirty="0" smtClean="0">
                <a:solidFill>
                  <a:schemeClr val="accent5">
                    <a:lumMod val="50000"/>
                  </a:schemeClr>
                </a:solidFill>
              </a:rPr>
              <a:t>What does mean the word ‘topic’?</a:t>
            </a:r>
          </a:p>
          <a:p>
            <a:r>
              <a:rPr lang="en-IN" sz="2400" dirty="0" smtClean="0"/>
              <a:t>“A </a:t>
            </a:r>
            <a:r>
              <a:rPr lang="en-IN" sz="2400" dirty="0"/>
              <a:t>topic is a particular </a:t>
            </a:r>
            <a:r>
              <a:rPr lang="en-IN" sz="2400" b="1" dirty="0"/>
              <a:t>subject</a:t>
            </a:r>
            <a:r>
              <a:rPr lang="en-IN" sz="2400" dirty="0"/>
              <a:t> that you discuss or write </a:t>
            </a:r>
            <a:r>
              <a:rPr lang="en-IN" sz="2400" dirty="0" smtClean="0"/>
              <a:t>about”.</a:t>
            </a:r>
          </a:p>
          <a:p>
            <a:r>
              <a:rPr lang="en-IN" sz="2400" dirty="0" smtClean="0"/>
              <a:t>“</a:t>
            </a:r>
            <a:r>
              <a:rPr lang="en-IN" sz="2400" dirty="0"/>
              <a:t>A topic is the </a:t>
            </a:r>
            <a:r>
              <a:rPr lang="en-IN" sz="2400" b="1" dirty="0"/>
              <a:t>general theme, message or idea</a:t>
            </a:r>
            <a:r>
              <a:rPr lang="en-IN" sz="2400" dirty="0"/>
              <a:t> expressed in a speech or written work. Effective writing requires people to remain on topic, without adding in a lot of extraneous information</a:t>
            </a:r>
            <a:r>
              <a:rPr lang="en-IN" sz="2400" dirty="0" smtClean="0"/>
              <a:t>.”</a:t>
            </a:r>
          </a:p>
          <a:p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</a:rPr>
              <a:t>A question to you….</a:t>
            </a:r>
          </a:p>
          <a:p>
            <a:r>
              <a:rPr lang="en-US" sz="2800" dirty="0" smtClean="0"/>
              <a:t>Choosing </a:t>
            </a:r>
            <a:r>
              <a:rPr lang="en-US" sz="2800" dirty="0"/>
              <a:t>topic……. for what</a:t>
            </a:r>
            <a:r>
              <a:rPr lang="en-US" sz="2800" dirty="0" smtClean="0"/>
              <a:t>?</a:t>
            </a:r>
          </a:p>
          <a:p>
            <a:r>
              <a:rPr lang="en-US" sz="2800" dirty="0" smtClean="0"/>
              <a:t>M.A. /M.Phil/PhD/Post Doc/Research Project/Fellowship, etc.</a:t>
            </a:r>
            <a:endParaRPr lang="ru-RU" sz="2400" dirty="0"/>
          </a:p>
        </p:txBody>
      </p:sp>
      <p:pic>
        <p:nvPicPr>
          <p:cNvPr id="5" name="Picture 2" descr="http://cdn.content.sweetim.com/sim/cpie/emoticons/000203B5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4540" y="5194889"/>
            <a:ext cx="1659460" cy="1659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smileys.smileycentral.com/cat/36/36_9_1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-32419"/>
            <a:ext cx="1454783" cy="1163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3251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smileys.smileycentral.com/cat/36/36_1_75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666" y="3356658"/>
            <a:ext cx="1733107" cy="1733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http://smileys.smileycentral.com/cat/36/36_9_1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591" y="2333282"/>
            <a:ext cx="1454783" cy="1163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smileys.smileycentral.com/cat/36/36_1_55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109" y="3497110"/>
            <a:ext cx="1452203" cy="1452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smileys.smileycentral.com/cat/7/7_8_131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592" y="1069410"/>
            <a:ext cx="1428326" cy="1363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27810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9" y="-111224"/>
            <a:ext cx="7485512" cy="1096962"/>
          </a:xfrm>
        </p:spPr>
        <p:txBody>
          <a:bodyPr/>
          <a:lstStyle/>
          <a:p>
            <a:r>
              <a:rPr lang="en-US" sz="2400" b="1" dirty="0" smtClean="0"/>
              <a:t>Dissertation Vs Thesis</a:t>
            </a:r>
            <a:endParaRPr lang="ru-RU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12776"/>
            <a:ext cx="7847781" cy="4781128"/>
          </a:xfrm>
        </p:spPr>
        <p:txBody>
          <a:bodyPr>
            <a:noAutofit/>
          </a:bodyPr>
          <a:lstStyle/>
          <a:p>
            <a:pPr algn="just"/>
            <a:r>
              <a:rPr lang="en-IN" sz="2700" b="1" dirty="0" smtClean="0"/>
              <a:t>Thesis </a:t>
            </a:r>
            <a:r>
              <a:rPr lang="en-IN" sz="2700" dirty="0" smtClean="0"/>
              <a:t>- higher </a:t>
            </a:r>
            <a:r>
              <a:rPr lang="en-IN" sz="2700" dirty="0"/>
              <a:t>degree of academic </a:t>
            </a:r>
            <a:r>
              <a:rPr lang="en-IN" sz="2700" dirty="0" smtClean="0"/>
              <a:t>achievement such as PhD/doctorate</a:t>
            </a:r>
          </a:p>
          <a:p>
            <a:pPr algn="just"/>
            <a:r>
              <a:rPr lang="en-IN" sz="2700" b="1" dirty="0"/>
              <a:t>D</a:t>
            </a:r>
            <a:r>
              <a:rPr lang="en-IN" sz="2700" b="1" dirty="0" smtClean="0"/>
              <a:t>issertation</a:t>
            </a:r>
            <a:r>
              <a:rPr lang="en-IN" sz="2700" dirty="0" smtClean="0"/>
              <a:t> - </a:t>
            </a:r>
            <a:r>
              <a:rPr lang="en-IN" sz="2700" dirty="0"/>
              <a:t>detailed references combined with observations made by the </a:t>
            </a:r>
            <a:r>
              <a:rPr lang="en-IN" sz="2700" dirty="0" smtClean="0"/>
              <a:t>author at post graduation/</a:t>
            </a:r>
            <a:r>
              <a:rPr lang="en-IN" sz="2700" dirty="0" err="1" smtClean="0"/>
              <a:t>Mphil</a:t>
            </a:r>
            <a:r>
              <a:rPr lang="en-IN" sz="2700" dirty="0" smtClean="0"/>
              <a:t>. level</a:t>
            </a:r>
            <a:r>
              <a:rPr lang="en-IN" sz="2700" dirty="0"/>
              <a:t>. </a:t>
            </a:r>
            <a:endParaRPr lang="en-IN" sz="2700" dirty="0" smtClean="0"/>
          </a:p>
          <a:p>
            <a:pPr algn="just"/>
            <a:endParaRPr lang="en-IN" sz="2700" dirty="0" smtClean="0"/>
          </a:p>
          <a:p>
            <a:pPr algn="just"/>
            <a:r>
              <a:rPr lang="en-IN" sz="2700" dirty="0" smtClean="0"/>
              <a:t>The </a:t>
            </a:r>
            <a:r>
              <a:rPr lang="en-IN" sz="2700" dirty="0"/>
              <a:t>reverse could apply in American universities, thereby adding to the confusion, with a dissertation leading to a PhD and a thesis produced while enrolled in a Master's program.</a:t>
            </a: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1444402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Choosing a Topic: Basic Procedure	</a:t>
            </a:r>
            <a:endParaRPr lang="ru-R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Defining a problem</a:t>
            </a:r>
          </a:p>
          <a:p>
            <a:r>
              <a:rPr lang="en-US" sz="4000" dirty="0" smtClean="0"/>
              <a:t>Collecting and briefly evaluating material</a:t>
            </a:r>
          </a:p>
          <a:p>
            <a:r>
              <a:rPr lang="en-US" sz="4000" dirty="0" smtClean="0"/>
              <a:t>Previous works/thesis</a:t>
            </a:r>
          </a:p>
          <a:p>
            <a:r>
              <a:rPr lang="en-US" sz="4000" dirty="0" smtClean="0"/>
              <a:t>Formulating a hypothesis</a:t>
            </a:r>
          </a:p>
          <a:p>
            <a:r>
              <a:rPr lang="en-US" sz="4000" dirty="0" smtClean="0"/>
              <a:t>Organizing supporting material </a:t>
            </a:r>
          </a:p>
          <a:p>
            <a:r>
              <a:rPr lang="en-US" sz="4000" dirty="0" smtClean="0"/>
              <a:t>Documenting the idea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905051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Choosing the Title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00200"/>
            <a:ext cx="8136903" cy="4572000"/>
          </a:xfrm>
        </p:spPr>
        <p:txBody>
          <a:bodyPr>
            <a:noAutofit/>
          </a:bodyPr>
          <a:lstStyle/>
          <a:p>
            <a:r>
              <a:rPr lang="en-IN" sz="2000" dirty="0"/>
              <a:t>N</a:t>
            </a:r>
            <a:r>
              <a:rPr lang="en-IN" sz="2000" dirty="0" smtClean="0"/>
              <a:t>o real formula</a:t>
            </a:r>
          </a:p>
          <a:p>
            <a:r>
              <a:rPr lang="en-IN" sz="2000" dirty="0"/>
              <a:t>T</a:t>
            </a:r>
            <a:r>
              <a:rPr lang="en-IN" sz="2000" dirty="0" smtClean="0"/>
              <a:t>itle should </a:t>
            </a:r>
            <a:r>
              <a:rPr lang="en-IN" sz="2000" b="1" dirty="0" smtClean="0"/>
              <a:t>describe the scope of the research</a:t>
            </a:r>
          </a:p>
          <a:p>
            <a:r>
              <a:rPr lang="en-IN" sz="2000" dirty="0" smtClean="0"/>
              <a:t>The title should accurately describe the exact </a:t>
            </a:r>
            <a:r>
              <a:rPr lang="en-IN" sz="2000" b="1" dirty="0" smtClean="0"/>
              <a:t>nature </a:t>
            </a:r>
            <a:r>
              <a:rPr lang="en-IN" sz="2000" dirty="0" smtClean="0"/>
              <a:t>of the main </a:t>
            </a:r>
            <a:r>
              <a:rPr lang="en-IN" sz="2000" b="1" dirty="0" smtClean="0"/>
              <a:t>element</a:t>
            </a:r>
            <a:r>
              <a:rPr lang="en-IN" sz="2000" dirty="0" smtClean="0"/>
              <a:t> of the study.</a:t>
            </a:r>
          </a:p>
          <a:p>
            <a:r>
              <a:rPr lang="en-IN" sz="2000" dirty="0" smtClean="0"/>
              <a:t>The title must be </a:t>
            </a:r>
            <a:r>
              <a:rPr lang="en-IN" sz="2000" b="1" dirty="0" smtClean="0"/>
              <a:t>informative and relevant </a:t>
            </a:r>
            <a:r>
              <a:rPr lang="en-IN" sz="2000" dirty="0" smtClean="0"/>
              <a:t>and should </a:t>
            </a:r>
            <a:r>
              <a:rPr lang="en-IN" sz="2000" b="1" dirty="0" smtClean="0"/>
              <a:t>capture the attention </a:t>
            </a:r>
            <a:r>
              <a:rPr lang="en-IN" sz="2000" dirty="0" smtClean="0"/>
              <a:t>of the reader.</a:t>
            </a:r>
          </a:p>
          <a:p>
            <a:r>
              <a:rPr lang="en-IN" sz="2000" dirty="0" smtClean="0"/>
              <a:t>The title should </a:t>
            </a:r>
            <a:r>
              <a:rPr lang="en-IN" sz="2000" b="1" dirty="0" smtClean="0"/>
              <a:t>not be too long </a:t>
            </a:r>
            <a:r>
              <a:rPr lang="en-IN" sz="2000" dirty="0" smtClean="0"/>
              <a:t>(normally not more than 10 words) but should provide as much information about the study as possible.</a:t>
            </a:r>
          </a:p>
          <a:p>
            <a:r>
              <a:rPr lang="en-IN" sz="2000" dirty="0" smtClean="0"/>
              <a:t>The title should preferably </a:t>
            </a:r>
            <a:r>
              <a:rPr lang="en-IN" sz="2000" b="1" dirty="0" smtClean="0"/>
              <a:t>not be in a question form</a:t>
            </a:r>
            <a:r>
              <a:rPr lang="en-IN" sz="2000" dirty="0" smtClean="0"/>
              <a:t>; it must define the </a:t>
            </a:r>
            <a:r>
              <a:rPr lang="en-IN" sz="2000" b="1" dirty="0" smtClean="0"/>
              <a:t>research clearly,</a:t>
            </a:r>
            <a:r>
              <a:rPr lang="en-IN" sz="2000" dirty="0" smtClean="0"/>
              <a:t> and must be clear and precise.</a:t>
            </a:r>
          </a:p>
          <a:p>
            <a:r>
              <a:rPr lang="en-IN" sz="2000" dirty="0" smtClean="0"/>
              <a:t>In title  one should avoid using </a:t>
            </a:r>
            <a:r>
              <a:rPr lang="en-IN" sz="2000" b="1" dirty="0" smtClean="0"/>
              <a:t>technical terms, or jargon</a:t>
            </a:r>
            <a:r>
              <a:rPr lang="en-IN" sz="2000" dirty="0" smtClean="0"/>
              <a:t>. The use of </a:t>
            </a:r>
            <a:r>
              <a:rPr lang="en-IN" sz="2000" b="1" dirty="0" smtClean="0"/>
              <a:t>acronyms should be limited</a:t>
            </a:r>
            <a:r>
              <a:rPr lang="en-IN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29670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628800"/>
            <a:ext cx="8712968" cy="2376264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How do you really choose the topic for M.A/M.Phil/PhD?</a:t>
            </a:r>
            <a:endParaRPr lang="ru-RU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206524" y="5373216"/>
            <a:ext cx="83679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Advised by: Your soul, Teachers, Supervisor, Friends, </a:t>
            </a:r>
            <a:r>
              <a:rPr lang="en-US" sz="1600" dirty="0" smtClean="0"/>
              <a:t>Parents</a:t>
            </a:r>
            <a:r>
              <a:rPr lang="en-US" sz="1600" dirty="0" smtClean="0"/>
              <a:t>, requirement of the project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96502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Two </a:t>
            </a:r>
            <a:r>
              <a:rPr lang="en-IN" sz="4000" b="1" dirty="0"/>
              <a:t>scenarios</a:t>
            </a:r>
            <a:endParaRPr lang="ru-RU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 list of topics suggested by the teacher</a:t>
            </a:r>
          </a:p>
          <a:p>
            <a:r>
              <a:rPr lang="en-US" sz="4000" dirty="0" smtClean="0"/>
              <a:t>Teacher asks you to lookup the topic/ some topics as per your interest</a:t>
            </a:r>
            <a:endParaRPr lang="ru-RU" sz="4000" dirty="0"/>
          </a:p>
        </p:txBody>
      </p:sp>
      <p:sp>
        <p:nvSpPr>
          <p:cNvPr id="5" name="Rectangle 4"/>
          <p:cNvSpPr/>
          <p:nvPr/>
        </p:nvSpPr>
        <p:spPr>
          <a:xfrm>
            <a:off x="5498480" y="6460738"/>
            <a:ext cx="367240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200" dirty="0">
                <a:solidFill>
                  <a:schemeClr val="bg1">
                    <a:lumMod val="65000"/>
                  </a:schemeClr>
                </a:solidFill>
              </a:rPr>
              <a:t>Ayesha </a:t>
            </a:r>
            <a:r>
              <a:rPr lang="en-IN" sz="1200" dirty="0" err="1">
                <a:solidFill>
                  <a:schemeClr val="bg1">
                    <a:lumMod val="65000"/>
                  </a:schemeClr>
                </a:solidFill>
              </a:rPr>
              <a:t>Kidwai</a:t>
            </a:r>
            <a:r>
              <a:rPr lang="en-IN" sz="1200" dirty="0">
                <a:solidFill>
                  <a:schemeClr val="bg1">
                    <a:lumMod val="65000"/>
                  </a:schemeClr>
                </a:solidFill>
              </a:rPr>
              <a:t>, The SLL&amp;CS Research </a:t>
            </a:r>
            <a:r>
              <a:rPr lang="en-IN" sz="1200" dirty="0" smtClean="0">
                <a:solidFill>
                  <a:schemeClr val="bg1">
                    <a:lumMod val="65000"/>
                  </a:schemeClr>
                </a:solidFill>
              </a:rPr>
              <a:t>Handbook </a:t>
            </a:r>
            <a:endParaRPr lang="ru-RU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935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eme1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heme1" id="{AA9416C9-C7F7-4D64-BBEB-1D7144DF6A8A}" vid="{F8E41E17-85E5-4DBD-BAAE-5A6E0088AEB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1835</TotalTime>
  <Words>534</Words>
  <Application>Microsoft Office PowerPoint</Application>
  <PresentationFormat>On-screen Show (4:3)</PresentationFormat>
  <Paragraphs>115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Euphemia</vt:lpstr>
      <vt:lpstr>Plantagenet Cherokee</vt:lpstr>
      <vt:lpstr>Verdana</vt:lpstr>
      <vt:lpstr>Wingdings</vt:lpstr>
      <vt:lpstr>Theme1</vt:lpstr>
      <vt:lpstr>Choosing a Topic</vt:lpstr>
      <vt:lpstr>The Participants</vt:lpstr>
      <vt:lpstr>Some basic questions…</vt:lpstr>
      <vt:lpstr>PowerPoint Presentation</vt:lpstr>
      <vt:lpstr>Dissertation Vs Thesis</vt:lpstr>
      <vt:lpstr>Choosing a Topic: Basic Procedure </vt:lpstr>
      <vt:lpstr>Choosing the Title</vt:lpstr>
      <vt:lpstr>How do you really choose the topic for M.A/M.Phil/PhD?</vt:lpstr>
      <vt:lpstr>Two scenarios</vt:lpstr>
      <vt:lpstr>Important factors in choosing the topic</vt:lpstr>
      <vt:lpstr>Do you evidently understand your topic? </vt:lpstr>
      <vt:lpstr>Do you have answers to the following questions?</vt:lpstr>
      <vt:lpstr>PowerPoint Presentation</vt:lpstr>
      <vt:lpstr>Life, however short, is made still shorter by waste of time.      -Samuel Johnson </vt:lpstr>
      <vt:lpstr>PowerPoint Presentation</vt:lpstr>
      <vt:lpstr>PowerPoint Presentation</vt:lpstr>
      <vt:lpstr>PowerPoint Presentation</vt:lpstr>
      <vt:lpstr>PowerPoint Presentation</vt:lpstr>
      <vt:lpstr>References</vt:lpstr>
      <vt:lpstr>Thank you for attention!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SANGEETA</dc:creator>
  <cp:lastModifiedBy>Ssaini</cp:lastModifiedBy>
  <cp:revision>43</cp:revision>
  <dcterms:created xsi:type="dcterms:W3CDTF">2013-05-27T03:18:55Z</dcterms:created>
  <dcterms:modified xsi:type="dcterms:W3CDTF">2016-07-29T15:42:13Z</dcterms:modified>
</cp:coreProperties>
</file>