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1"/>
  </p:sldMasterIdLst>
  <p:notesMasterIdLst>
    <p:notesMasterId r:id="rId29"/>
  </p:notesMasterIdLst>
  <p:sldIdLst>
    <p:sldId id="256" r:id="rId2"/>
    <p:sldId id="314" r:id="rId3"/>
    <p:sldId id="257" r:id="rId4"/>
    <p:sldId id="296" r:id="rId5"/>
    <p:sldId id="259" r:id="rId6"/>
    <p:sldId id="303" r:id="rId7"/>
    <p:sldId id="297" r:id="rId8"/>
    <p:sldId id="298" r:id="rId9"/>
    <p:sldId id="299" r:id="rId10"/>
    <p:sldId id="300" r:id="rId11"/>
    <p:sldId id="301" r:id="rId12"/>
    <p:sldId id="302" r:id="rId13"/>
    <p:sldId id="317" r:id="rId14"/>
    <p:sldId id="322" r:id="rId15"/>
    <p:sldId id="318" r:id="rId16"/>
    <p:sldId id="319" r:id="rId17"/>
    <p:sldId id="316" r:id="rId18"/>
    <p:sldId id="320" r:id="rId19"/>
    <p:sldId id="321" r:id="rId20"/>
    <p:sldId id="305" r:id="rId21"/>
    <p:sldId id="304" r:id="rId22"/>
    <p:sldId id="306" r:id="rId23"/>
    <p:sldId id="307" r:id="rId24"/>
    <p:sldId id="308" r:id="rId25"/>
    <p:sldId id="324" r:id="rId26"/>
    <p:sldId id="315" r:id="rId27"/>
    <p:sldId id="323" r:id="rId2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2" d="100"/>
          <a:sy n="72" d="100"/>
        </p:scale>
        <p:origin x="1308" y="5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cs typeface="Arial"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charset="0"/>
                <a:cs typeface="Arial" charset="0"/>
              </a:defRPr>
            </a:lvl1pPr>
          </a:lstStyle>
          <a:p>
            <a:pPr>
              <a:defRPr/>
            </a:pPr>
            <a:fld id="{E6A42F36-A795-4C63-88B4-F018AFF2C9ED}" type="datetimeFigureOut">
              <a:rPr lang="en-US"/>
              <a:pPr>
                <a:defRPr/>
              </a:pPr>
              <a:t>8/4/2016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cs typeface="Arial"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5F4A5A34-54ED-4BAC-9513-7A6720F2D4EC}" type="slidenum">
              <a:rPr lang="en-US" altLang="ru-RU"/>
              <a:pPr/>
              <a:t>‹#›</a:t>
            </a:fld>
            <a:endParaRPr lang="en-US" altLang="ru-RU"/>
          </a:p>
        </p:txBody>
      </p:sp>
    </p:spTree>
    <p:extLst>
      <p:ext uri="{BB962C8B-B14F-4D97-AF65-F5344CB8AC3E}">
        <p14:creationId xmlns:p14="http://schemas.microsoft.com/office/powerpoint/2010/main" val="260178506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ltLang="ru-RU" smtClean="0"/>
          </a:p>
        </p:txBody>
      </p:sp>
      <p:sp>
        <p:nvSpPr>
          <p:cNvPr id="75780" name="Foliennummernplatzhalt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F76A26E-74C2-447F-BC5F-175A6A5CD019}" type="slidenum">
              <a:rPr lang="de-DE" altLang="ru-RU">
                <a:latin typeface="Calibri" panose="020F0502020204030204" pitchFamily="34" charset="0"/>
              </a:rPr>
              <a:pPr eaLnBrk="1" hangingPunct="1"/>
              <a:t>15</a:t>
            </a:fld>
            <a:endParaRPr lang="de-DE" altLang="ru-RU">
              <a:latin typeface="Calibri" panose="020F0502020204030204" pitchFamily="34" charset="0"/>
            </a:endParaRPr>
          </a:p>
        </p:txBody>
      </p:sp>
    </p:spTree>
    <p:extLst>
      <p:ext uri="{BB962C8B-B14F-4D97-AF65-F5344CB8AC3E}">
        <p14:creationId xmlns:p14="http://schemas.microsoft.com/office/powerpoint/2010/main" val="900088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101380" name="Foliennummernplatzhalt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658B24F-DA03-43DD-A610-7D5502204BBB}" type="slidenum">
              <a:rPr lang="de-DE" altLang="ru-RU">
                <a:latin typeface="Calibri" panose="020F0502020204030204" pitchFamily="34" charset="0"/>
              </a:rPr>
              <a:pPr eaLnBrk="1" hangingPunct="1"/>
              <a:t>16</a:t>
            </a:fld>
            <a:endParaRPr lang="de-DE" altLang="ru-RU">
              <a:latin typeface="Calibri" panose="020F0502020204030204" pitchFamily="34" charset="0"/>
            </a:endParaRPr>
          </a:p>
        </p:txBody>
      </p:sp>
    </p:spTree>
    <p:extLst>
      <p:ext uri="{BB962C8B-B14F-4D97-AF65-F5344CB8AC3E}">
        <p14:creationId xmlns:p14="http://schemas.microsoft.com/office/powerpoint/2010/main" val="2706936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10"/>
          </p:nvPr>
        </p:nvSpPr>
        <p:spPr/>
        <p:txBody>
          <a:bodyPr/>
          <a:lstStyle/>
          <a:p>
            <a:fld id="{24C24331-3E06-4373-BD49-174A68B176BA}" type="slidenum">
              <a:rPr lang="ru-RU" smtClean="0"/>
              <a:t>25</a:t>
            </a:fld>
            <a:endParaRPr lang="ru-RU"/>
          </a:p>
        </p:txBody>
      </p:sp>
    </p:spTree>
    <p:extLst>
      <p:ext uri="{BB962C8B-B14F-4D97-AF65-F5344CB8AC3E}">
        <p14:creationId xmlns:p14="http://schemas.microsoft.com/office/powerpoint/2010/main" val="25072536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1">
        <a:schemeClr val="bg1"/>
      </p:bgRef>
    </p:bg>
    <p:spTree>
      <p:nvGrpSpPr>
        <p:cNvPr id="1" name=""/>
        <p:cNvGrpSpPr/>
        <p:nvPr/>
      </p:nvGrpSpPr>
      <p:grpSpPr>
        <a:xfrm>
          <a:off x="0" y="0"/>
          <a:ext cx="0" cy="0"/>
          <a:chOff x="0" y="0"/>
          <a:chExt cx="0" cy="0"/>
        </a:xfrm>
      </p:grpSpPr>
      <p:sp>
        <p:nvSpPr>
          <p:cNvPr id="8" name="Заголовок 7"/>
          <p:cNvSpPr>
            <a:spLocks noGrp="1"/>
          </p:cNvSpPr>
          <p:nvPr>
            <p:ph type="ctrTitle"/>
          </p:nvPr>
        </p:nvSpPr>
        <p:spPr>
          <a:xfrm>
            <a:off x="2286000" y="3124200"/>
            <a:ext cx="6172200" cy="1894362"/>
          </a:xfrm>
        </p:spPr>
        <p:txBody>
          <a:bodyPr/>
          <a:lstStyle>
            <a:lvl1pPr>
              <a:defRPr b="1"/>
            </a:lvl1pPr>
          </a:lstStyle>
          <a:p>
            <a:r>
              <a:rPr kumimoji="0" lang="en-US" smtClean="0"/>
              <a:t>Click to edit Master title style</a:t>
            </a:r>
            <a:endParaRPr kumimoji="0" lang="en-US"/>
          </a:p>
        </p:txBody>
      </p:sp>
      <p:sp>
        <p:nvSpPr>
          <p:cNvPr id="9" name="Подзаголовок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Дата 27"/>
          <p:cNvSpPr>
            <a:spLocks noGrp="1"/>
          </p:cNvSpPr>
          <p:nvPr>
            <p:ph type="dt" sz="half" idx="10"/>
          </p:nvPr>
        </p:nvSpPr>
        <p:spPr bwMode="auto">
          <a:xfrm rot="5400000">
            <a:off x="7764621" y="1174097"/>
            <a:ext cx="2286000" cy="381000"/>
          </a:xfrm>
        </p:spPr>
        <p:txBody>
          <a:bodyPr/>
          <a:lstStyle/>
          <a:p>
            <a:pPr>
              <a:defRPr/>
            </a:pPr>
            <a:fld id="{BD5D9E1B-1986-44F8-ACA3-C8C90653E08E}" type="datetimeFigureOut">
              <a:rPr lang="en-US" smtClean="0"/>
              <a:pPr>
                <a:defRPr/>
              </a:pPr>
              <a:t>8/4/2016</a:t>
            </a:fld>
            <a:endParaRPr lang="en-US" dirty="0"/>
          </a:p>
        </p:txBody>
      </p:sp>
      <p:sp>
        <p:nvSpPr>
          <p:cNvPr id="17" name="Нижний колонтитул 16"/>
          <p:cNvSpPr>
            <a:spLocks noGrp="1"/>
          </p:cNvSpPr>
          <p:nvPr>
            <p:ph type="ftr" sz="quarter" idx="11"/>
          </p:nvPr>
        </p:nvSpPr>
        <p:spPr bwMode="auto">
          <a:xfrm rot="5400000">
            <a:off x="7077269" y="4181669"/>
            <a:ext cx="3657600" cy="384048"/>
          </a:xfrm>
        </p:spPr>
        <p:txBody>
          <a:bodyPr/>
          <a:lstStyle/>
          <a:p>
            <a:pPr>
              <a:defRPr/>
            </a:pPr>
            <a:endParaRPr lang="en-US"/>
          </a:p>
        </p:txBody>
      </p:sp>
      <p:sp>
        <p:nvSpPr>
          <p:cNvPr id="10" name="Прямоугольник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Прямоугольник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Прямоугольник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Прямоугольник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Прямая соединительная линия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Прямая соединительная линия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Прямая соединительная линия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Прямая соединительная линия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Прямая соединительная линия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Прямая соединительная линия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Прямоугольник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Овал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Овал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Овал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Овал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Овал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Номер слайда 28"/>
          <p:cNvSpPr>
            <a:spLocks noGrp="1"/>
          </p:cNvSpPr>
          <p:nvPr>
            <p:ph type="sldNum" sz="quarter" idx="12"/>
          </p:nvPr>
        </p:nvSpPr>
        <p:spPr bwMode="auto">
          <a:xfrm>
            <a:off x="1325544" y="4928702"/>
            <a:ext cx="609600" cy="517524"/>
          </a:xfrm>
        </p:spPr>
        <p:txBody>
          <a:bodyPr/>
          <a:lstStyle/>
          <a:p>
            <a:fld id="{1CA8F3A2-1FE6-493B-9D23-7821F7A0D6A6}" type="slidenum">
              <a:rPr lang="en-US" altLang="ru-RU" smtClean="0"/>
              <a:pPr/>
              <a:t>‹#›</a:t>
            </a:fld>
            <a:endParaRPr lang="en-US" altLang="ru-RU"/>
          </a:p>
        </p:txBody>
      </p:sp>
    </p:spTree>
    <p:extLst>
      <p:ext uri="{BB962C8B-B14F-4D97-AF65-F5344CB8AC3E}">
        <p14:creationId xmlns:p14="http://schemas.microsoft.com/office/powerpoint/2010/main" val="2056793210"/>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en-US" smtClean="0"/>
              <a:t>Click to edit Master title style</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Дата 3"/>
          <p:cNvSpPr>
            <a:spLocks noGrp="1"/>
          </p:cNvSpPr>
          <p:nvPr>
            <p:ph type="dt" sz="half" idx="10"/>
          </p:nvPr>
        </p:nvSpPr>
        <p:spPr/>
        <p:txBody>
          <a:bodyPr/>
          <a:lstStyle/>
          <a:p>
            <a:pPr>
              <a:defRPr/>
            </a:pPr>
            <a:fld id="{BD5D9E1B-1986-44F8-ACA3-C8C90653E08E}" type="datetimeFigureOut">
              <a:rPr lang="en-US" smtClean="0"/>
              <a:pPr>
                <a:defRPr/>
              </a:pPr>
              <a:t>8/4/2016</a:t>
            </a:fld>
            <a:endParaRPr lang="en-US" dirty="0"/>
          </a:p>
        </p:txBody>
      </p:sp>
      <p:sp>
        <p:nvSpPr>
          <p:cNvPr id="5" name="Нижний колонтитул 4"/>
          <p:cNvSpPr>
            <a:spLocks noGrp="1"/>
          </p:cNvSpPr>
          <p:nvPr>
            <p:ph type="ftr" sz="quarter" idx="11"/>
          </p:nvPr>
        </p:nvSpPr>
        <p:spPr/>
        <p:txBody>
          <a:bodyPr/>
          <a:lstStyle/>
          <a:p>
            <a:pPr>
              <a:defRPr/>
            </a:pPr>
            <a:endParaRPr lang="en-US"/>
          </a:p>
        </p:txBody>
      </p:sp>
      <p:sp>
        <p:nvSpPr>
          <p:cNvPr id="6" name="Номер слайда 5"/>
          <p:cNvSpPr>
            <a:spLocks noGrp="1"/>
          </p:cNvSpPr>
          <p:nvPr>
            <p:ph type="sldNum" sz="quarter" idx="12"/>
          </p:nvPr>
        </p:nvSpPr>
        <p:spPr/>
        <p:txBody>
          <a:bodyPr/>
          <a:lstStyle/>
          <a:p>
            <a:fld id="{1CA8F3A2-1FE6-493B-9D23-7821F7A0D6A6}" type="slidenum">
              <a:rPr lang="en-US" altLang="ru-RU" smtClean="0"/>
              <a:pPr/>
              <a:t>‹#›</a:t>
            </a:fld>
            <a:endParaRPr lang="en-US" altLang="ru-RU"/>
          </a:p>
        </p:txBody>
      </p:sp>
    </p:spTree>
    <p:extLst>
      <p:ext uri="{BB962C8B-B14F-4D97-AF65-F5344CB8AC3E}">
        <p14:creationId xmlns:p14="http://schemas.microsoft.com/office/powerpoint/2010/main" val="31124877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9"/>
            <a:ext cx="1676400" cy="5851525"/>
          </a:xfrm>
        </p:spPr>
        <p:txBody>
          <a:bodyPr vert="eaVert"/>
          <a:lstStyle/>
          <a:p>
            <a:r>
              <a:rPr kumimoji="0" lang="en-US" smtClean="0"/>
              <a:t>Click to edit Master title style</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Дата 3"/>
          <p:cNvSpPr>
            <a:spLocks noGrp="1"/>
          </p:cNvSpPr>
          <p:nvPr>
            <p:ph type="dt" sz="half" idx="10"/>
          </p:nvPr>
        </p:nvSpPr>
        <p:spPr/>
        <p:txBody>
          <a:bodyPr/>
          <a:lstStyle/>
          <a:p>
            <a:pPr>
              <a:defRPr/>
            </a:pPr>
            <a:fld id="{BD5D9E1B-1986-44F8-ACA3-C8C90653E08E}" type="datetimeFigureOut">
              <a:rPr lang="en-US" smtClean="0"/>
              <a:pPr>
                <a:defRPr/>
              </a:pPr>
              <a:t>8/4/2016</a:t>
            </a:fld>
            <a:endParaRPr lang="en-US" dirty="0"/>
          </a:p>
        </p:txBody>
      </p:sp>
      <p:sp>
        <p:nvSpPr>
          <p:cNvPr id="5" name="Нижний колонтитул 4"/>
          <p:cNvSpPr>
            <a:spLocks noGrp="1"/>
          </p:cNvSpPr>
          <p:nvPr>
            <p:ph type="ftr" sz="quarter" idx="11"/>
          </p:nvPr>
        </p:nvSpPr>
        <p:spPr/>
        <p:txBody>
          <a:bodyPr/>
          <a:lstStyle/>
          <a:p>
            <a:pPr>
              <a:defRPr/>
            </a:pPr>
            <a:endParaRPr lang="en-US"/>
          </a:p>
        </p:txBody>
      </p:sp>
      <p:sp>
        <p:nvSpPr>
          <p:cNvPr id="6" name="Номер слайда 5"/>
          <p:cNvSpPr>
            <a:spLocks noGrp="1"/>
          </p:cNvSpPr>
          <p:nvPr>
            <p:ph type="sldNum" sz="quarter" idx="12"/>
          </p:nvPr>
        </p:nvSpPr>
        <p:spPr/>
        <p:txBody>
          <a:bodyPr/>
          <a:lstStyle/>
          <a:p>
            <a:fld id="{1CA8F3A2-1FE6-493B-9D23-7821F7A0D6A6}" type="slidenum">
              <a:rPr lang="en-US" altLang="ru-RU" smtClean="0"/>
              <a:pPr/>
              <a:t>‹#›</a:t>
            </a:fld>
            <a:endParaRPr lang="en-US" altLang="ru-RU"/>
          </a:p>
        </p:txBody>
      </p:sp>
    </p:spTree>
    <p:extLst>
      <p:ext uri="{BB962C8B-B14F-4D97-AF65-F5344CB8AC3E}">
        <p14:creationId xmlns:p14="http://schemas.microsoft.com/office/powerpoint/2010/main" val="16283795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6" name="Shape 16"/>
          <p:cNvSpPr>
            <a:spLocks noGrp="1"/>
          </p:cNvSpPr>
          <p:nvPr>
            <p:ph type="title"/>
          </p:nvPr>
        </p:nvSpPr>
        <p:spPr>
          <a:prstGeom prst="rect">
            <a:avLst/>
          </a:prstGeom>
        </p:spPr>
        <p:txBody>
          <a:bodyPr/>
          <a:lstStyle>
            <a:lvl1pPr>
              <a:tabLst>
                <a:tab pos="783552" algn="l"/>
              </a:tabLst>
            </a:lvl1pPr>
          </a:lstStyle>
          <a:p>
            <a:pPr lvl="0">
              <a:defRPr sz="1800">
                <a:solidFill>
                  <a:srgbClr val="000000"/>
                </a:solidFill>
                <a:effectLst/>
              </a:defRPr>
            </a:pPr>
            <a:r>
              <a:rPr lang="en-US" sz="3586" smtClean="0">
                <a:solidFill>
                  <a:srgbClr val="363929"/>
                </a:solidFill>
                <a:effectLst>
                  <a:outerShdw blurRad="25400" dist="25400" dir="2700000" rotWithShape="0">
                    <a:srgbClr val="FFFFFF">
                      <a:alpha val="50000"/>
                    </a:srgbClr>
                  </a:outerShdw>
                </a:effectLst>
              </a:rPr>
              <a:t>Click to edit Master title style</a:t>
            </a:r>
            <a:endParaRPr sz="3586">
              <a:solidFill>
                <a:srgbClr val="363929"/>
              </a:solidFill>
              <a:effectLst>
                <a:outerShdw blurRad="25400" dist="25400" dir="2700000" rotWithShape="0">
                  <a:srgbClr val="FFFFFF">
                    <a:alpha val="50000"/>
                  </a:srgbClr>
                </a:outerShdw>
              </a:effectLst>
            </a:endParaRPr>
          </a:p>
        </p:txBody>
      </p:sp>
    </p:spTree>
    <p:extLst>
      <p:ext uri="{BB962C8B-B14F-4D97-AF65-F5344CB8AC3E}">
        <p14:creationId xmlns:p14="http://schemas.microsoft.com/office/powerpoint/2010/main" val="5134434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en-US" smtClean="0"/>
              <a:t>Click to edit Master title style</a:t>
            </a:r>
            <a:endParaRPr kumimoji="0" lang="en-US"/>
          </a:p>
        </p:txBody>
      </p:sp>
      <p:sp>
        <p:nvSpPr>
          <p:cNvPr id="8" name="Содержимое 7"/>
          <p:cNvSpPr>
            <a:spLocks noGrp="1"/>
          </p:cNvSpPr>
          <p:nvPr>
            <p:ph sz="quarter" idx="1"/>
          </p:nvPr>
        </p:nvSpPr>
        <p:spPr>
          <a:xfrm>
            <a:off x="457200" y="1600200"/>
            <a:ext cx="7467600" cy="48737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Дата 6"/>
          <p:cNvSpPr>
            <a:spLocks noGrp="1"/>
          </p:cNvSpPr>
          <p:nvPr>
            <p:ph type="dt" sz="half" idx="14"/>
          </p:nvPr>
        </p:nvSpPr>
        <p:spPr/>
        <p:txBody>
          <a:bodyPr rtlCol="0"/>
          <a:lstStyle/>
          <a:p>
            <a:pPr>
              <a:defRPr/>
            </a:pPr>
            <a:fld id="{BD5D9E1B-1986-44F8-ACA3-C8C90653E08E}" type="datetimeFigureOut">
              <a:rPr lang="en-US" smtClean="0"/>
              <a:pPr>
                <a:defRPr/>
              </a:pPr>
              <a:t>8/4/2016</a:t>
            </a:fld>
            <a:endParaRPr lang="en-US" dirty="0"/>
          </a:p>
        </p:txBody>
      </p:sp>
      <p:sp>
        <p:nvSpPr>
          <p:cNvPr id="9" name="Номер слайда 8"/>
          <p:cNvSpPr>
            <a:spLocks noGrp="1"/>
          </p:cNvSpPr>
          <p:nvPr>
            <p:ph type="sldNum" sz="quarter" idx="15"/>
          </p:nvPr>
        </p:nvSpPr>
        <p:spPr/>
        <p:txBody>
          <a:bodyPr rtlCol="0"/>
          <a:lstStyle/>
          <a:p>
            <a:fld id="{1CA8F3A2-1FE6-493B-9D23-7821F7A0D6A6}" type="slidenum">
              <a:rPr lang="en-US" altLang="ru-RU" smtClean="0"/>
              <a:pPr/>
              <a:t>‹#›</a:t>
            </a:fld>
            <a:endParaRPr lang="en-US" altLang="ru-RU"/>
          </a:p>
        </p:txBody>
      </p:sp>
      <p:sp>
        <p:nvSpPr>
          <p:cNvPr id="10" name="Нижний колонтитул 9"/>
          <p:cNvSpPr>
            <a:spLocks noGrp="1"/>
          </p:cNvSpPr>
          <p:nvPr>
            <p:ph type="ftr" sz="quarter" idx="16"/>
          </p:nvPr>
        </p:nvSpPr>
        <p:spPr/>
        <p:txBody>
          <a:bodyPr rtlCol="0"/>
          <a:lstStyle/>
          <a:p>
            <a:pPr>
              <a:defRPr/>
            </a:pPr>
            <a:endParaRPr lang="en-US"/>
          </a:p>
        </p:txBody>
      </p:sp>
    </p:spTree>
    <p:extLst>
      <p:ext uri="{BB962C8B-B14F-4D97-AF65-F5344CB8AC3E}">
        <p14:creationId xmlns:p14="http://schemas.microsoft.com/office/powerpoint/2010/main" val="18786801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1">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0" y="2895600"/>
            <a:ext cx="6172200" cy="2053590"/>
          </a:xfrm>
        </p:spPr>
        <p:txBody>
          <a:bodyPr/>
          <a:lstStyle>
            <a:lvl1pPr algn="l">
              <a:buNone/>
              <a:defRPr sz="3000" b="1" cap="small" baseline="0"/>
            </a:lvl1pPr>
          </a:lstStyle>
          <a:p>
            <a:r>
              <a:rPr kumimoji="0" lang="en-US" smtClean="0"/>
              <a:t>Click to edit Master title style</a:t>
            </a:r>
            <a:endParaRPr kumimoji="0" lang="en-US"/>
          </a:p>
        </p:txBody>
      </p:sp>
      <p:sp>
        <p:nvSpPr>
          <p:cNvPr id="3" name="Текст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Дата 3"/>
          <p:cNvSpPr>
            <a:spLocks noGrp="1"/>
          </p:cNvSpPr>
          <p:nvPr>
            <p:ph type="dt" sz="half" idx="10"/>
          </p:nvPr>
        </p:nvSpPr>
        <p:spPr bwMode="auto">
          <a:xfrm rot="5400000">
            <a:off x="7763256" y="1170432"/>
            <a:ext cx="2286000" cy="381000"/>
          </a:xfrm>
        </p:spPr>
        <p:txBody>
          <a:bodyPr/>
          <a:lstStyle/>
          <a:p>
            <a:pPr>
              <a:defRPr/>
            </a:pPr>
            <a:fld id="{BD5D9E1B-1986-44F8-ACA3-C8C90653E08E}" type="datetimeFigureOut">
              <a:rPr lang="en-US" smtClean="0"/>
              <a:pPr>
                <a:defRPr/>
              </a:pPr>
              <a:t>8/4/2016</a:t>
            </a:fld>
            <a:endParaRPr lang="en-US" dirty="0"/>
          </a:p>
        </p:txBody>
      </p:sp>
      <p:sp>
        <p:nvSpPr>
          <p:cNvPr id="5" name="Нижний колонтитул 4"/>
          <p:cNvSpPr>
            <a:spLocks noGrp="1"/>
          </p:cNvSpPr>
          <p:nvPr>
            <p:ph type="ftr" sz="quarter" idx="11"/>
          </p:nvPr>
        </p:nvSpPr>
        <p:spPr bwMode="auto">
          <a:xfrm rot="5400000">
            <a:off x="7077456" y="4178808"/>
            <a:ext cx="3657600" cy="384048"/>
          </a:xfrm>
        </p:spPr>
        <p:txBody>
          <a:bodyPr/>
          <a:lstStyle/>
          <a:p>
            <a:pPr>
              <a:defRPr/>
            </a:pPr>
            <a:endParaRPr lang="en-US"/>
          </a:p>
        </p:txBody>
      </p:sp>
      <p:sp>
        <p:nvSpPr>
          <p:cNvPr id="9" name="Прямоугольник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Прямоугольник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Прямоугольник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Прямоугольник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Прямая соединительная линия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Прямая соединительная линия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Прямая соединительная линия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Прямая соединительная линия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Прямая соединительная линия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Прямоугольник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Овал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Овал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Овал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Овал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Овал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Прямая соединительная линия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Номер слайда 5"/>
          <p:cNvSpPr>
            <a:spLocks noGrp="1"/>
          </p:cNvSpPr>
          <p:nvPr>
            <p:ph type="sldNum" sz="quarter" idx="12"/>
          </p:nvPr>
        </p:nvSpPr>
        <p:spPr bwMode="auto">
          <a:xfrm>
            <a:off x="1340616" y="4928702"/>
            <a:ext cx="609600" cy="517524"/>
          </a:xfrm>
        </p:spPr>
        <p:txBody>
          <a:bodyPr/>
          <a:lstStyle/>
          <a:p>
            <a:fld id="{1CA8F3A2-1FE6-493B-9D23-7821F7A0D6A6}" type="slidenum">
              <a:rPr lang="en-US" altLang="ru-RU" smtClean="0"/>
              <a:pPr/>
              <a:t>‹#›</a:t>
            </a:fld>
            <a:endParaRPr lang="en-US" altLang="ru-RU"/>
          </a:p>
        </p:txBody>
      </p:sp>
    </p:spTree>
    <p:extLst>
      <p:ext uri="{BB962C8B-B14F-4D97-AF65-F5344CB8AC3E}">
        <p14:creationId xmlns:p14="http://schemas.microsoft.com/office/powerpoint/2010/main" val="3253144370"/>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en-US" smtClean="0"/>
              <a:t>Click to edit Master title style</a:t>
            </a:r>
            <a:endParaRPr kumimoji="0" lang="en-US"/>
          </a:p>
        </p:txBody>
      </p:sp>
      <p:sp>
        <p:nvSpPr>
          <p:cNvPr id="5" name="Дата 4"/>
          <p:cNvSpPr>
            <a:spLocks noGrp="1"/>
          </p:cNvSpPr>
          <p:nvPr>
            <p:ph type="dt" sz="half" idx="10"/>
          </p:nvPr>
        </p:nvSpPr>
        <p:spPr/>
        <p:txBody>
          <a:bodyPr/>
          <a:lstStyle/>
          <a:p>
            <a:pPr>
              <a:defRPr/>
            </a:pPr>
            <a:fld id="{BD5D9E1B-1986-44F8-ACA3-C8C90653E08E}" type="datetimeFigureOut">
              <a:rPr lang="en-US" smtClean="0"/>
              <a:pPr>
                <a:defRPr/>
              </a:pPr>
              <a:t>8/4/2016</a:t>
            </a:fld>
            <a:endParaRPr lang="en-US" dirty="0"/>
          </a:p>
        </p:txBody>
      </p:sp>
      <p:sp>
        <p:nvSpPr>
          <p:cNvPr id="6" name="Нижний колонтитул 5"/>
          <p:cNvSpPr>
            <a:spLocks noGrp="1"/>
          </p:cNvSpPr>
          <p:nvPr>
            <p:ph type="ftr" sz="quarter" idx="11"/>
          </p:nvPr>
        </p:nvSpPr>
        <p:spPr/>
        <p:txBody>
          <a:bodyPr/>
          <a:lstStyle/>
          <a:p>
            <a:pPr>
              <a:defRPr/>
            </a:pPr>
            <a:endParaRPr lang="en-US"/>
          </a:p>
        </p:txBody>
      </p:sp>
      <p:sp>
        <p:nvSpPr>
          <p:cNvPr id="7" name="Номер слайда 6"/>
          <p:cNvSpPr>
            <a:spLocks noGrp="1"/>
          </p:cNvSpPr>
          <p:nvPr>
            <p:ph type="sldNum" sz="quarter" idx="12"/>
          </p:nvPr>
        </p:nvSpPr>
        <p:spPr/>
        <p:txBody>
          <a:bodyPr/>
          <a:lstStyle/>
          <a:p>
            <a:fld id="{1CA8F3A2-1FE6-493B-9D23-7821F7A0D6A6}" type="slidenum">
              <a:rPr lang="en-US" altLang="ru-RU" smtClean="0"/>
              <a:pPr/>
              <a:t>‹#›</a:t>
            </a:fld>
            <a:endParaRPr lang="en-US" altLang="ru-RU"/>
          </a:p>
        </p:txBody>
      </p:sp>
      <p:sp>
        <p:nvSpPr>
          <p:cNvPr id="9" name="Содержимое 8"/>
          <p:cNvSpPr>
            <a:spLocks noGrp="1"/>
          </p:cNvSpPr>
          <p:nvPr>
            <p:ph sz="quarter" idx="1"/>
          </p:nvPr>
        </p:nvSpPr>
        <p:spPr>
          <a:xfrm>
            <a:off x="457200"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Содержимое 10"/>
          <p:cNvSpPr>
            <a:spLocks noGrp="1"/>
          </p:cNvSpPr>
          <p:nvPr>
            <p:ph sz="quarter" idx="2"/>
          </p:nvPr>
        </p:nvSpPr>
        <p:spPr>
          <a:xfrm>
            <a:off x="4270248"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9955826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7543800" cy="1143000"/>
          </a:xfrm>
        </p:spPr>
        <p:txBody>
          <a:bodyPr anchor="b"/>
          <a:lstStyle>
            <a:lvl1pPr>
              <a:defRPr/>
            </a:lvl1pPr>
          </a:lstStyle>
          <a:p>
            <a:r>
              <a:rPr kumimoji="0" lang="en-US" smtClean="0"/>
              <a:t>Click to edit Master title style</a:t>
            </a:r>
            <a:endParaRPr kumimoji="0" lang="en-US"/>
          </a:p>
        </p:txBody>
      </p:sp>
      <p:sp>
        <p:nvSpPr>
          <p:cNvPr id="7" name="Дата 6"/>
          <p:cNvSpPr>
            <a:spLocks noGrp="1"/>
          </p:cNvSpPr>
          <p:nvPr>
            <p:ph type="dt" sz="half" idx="10"/>
          </p:nvPr>
        </p:nvSpPr>
        <p:spPr/>
        <p:txBody>
          <a:bodyPr/>
          <a:lstStyle/>
          <a:p>
            <a:pPr>
              <a:defRPr/>
            </a:pPr>
            <a:fld id="{BD5D9E1B-1986-44F8-ACA3-C8C90653E08E}" type="datetimeFigureOut">
              <a:rPr lang="en-US" smtClean="0"/>
              <a:pPr>
                <a:defRPr/>
              </a:pPr>
              <a:t>8/4/2016</a:t>
            </a:fld>
            <a:endParaRPr lang="en-US" dirty="0"/>
          </a:p>
        </p:txBody>
      </p:sp>
      <p:sp>
        <p:nvSpPr>
          <p:cNvPr id="8" name="Нижний колонтитул 7"/>
          <p:cNvSpPr>
            <a:spLocks noGrp="1"/>
          </p:cNvSpPr>
          <p:nvPr>
            <p:ph type="ftr" sz="quarter" idx="11"/>
          </p:nvPr>
        </p:nvSpPr>
        <p:spPr/>
        <p:txBody>
          <a:bodyPr/>
          <a:lstStyle/>
          <a:p>
            <a:pPr>
              <a:defRPr/>
            </a:pPr>
            <a:endParaRPr lang="en-US"/>
          </a:p>
        </p:txBody>
      </p:sp>
      <p:sp>
        <p:nvSpPr>
          <p:cNvPr id="9" name="Номер слайда 8"/>
          <p:cNvSpPr>
            <a:spLocks noGrp="1"/>
          </p:cNvSpPr>
          <p:nvPr>
            <p:ph type="sldNum" sz="quarter" idx="12"/>
          </p:nvPr>
        </p:nvSpPr>
        <p:spPr/>
        <p:txBody>
          <a:bodyPr/>
          <a:lstStyle/>
          <a:p>
            <a:fld id="{1CA8F3A2-1FE6-493B-9D23-7821F7A0D6A6}" type="slidenum">
              <a:rPr lang="en-US" altLang="ru-RU" smtClean="0"/>
              <a:pPr/>
              <a:t>‹#›</a:t>
            </a:fld>
            <a:endParaRPr lang="en-US" altLang="ru-RU"/>
          </a:p>
        </p:txBody>
      </p:sp>
      <p:sp>
        <p:nvSpPr>
          <p:cNvPr id="11" name="Содержимое 10"/>
          <p:cNvSpPr>
            <a:spLocks noGrp="1"/>
          </p:cNvSpPr>
          <p:nvPr>
            <p:ph sz="quarter" idx="2"/>
          </p:nvPr>
        </p:nvSpPr>
        <p:spPr>
          <a:xfrm>
            <a:off x="457200"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Содержимое 12"/>
          <p:cNvSpPr>
            <a:spLocks noGrp="1"/>
          </p:cNvSpPr>
          <p:nvPr>
            <p:ph sz="quarter" idx="4"/>
          </p:nvPr>
        </p:nvSpPr>
        <p:spPr>
          <a:xfrm>
            <a:off x="4371975"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Текст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4" name="Текст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4144890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en-US" smtClean="0"/>
              <a:t>Click to edit Master title style</a:t>
            </a:r>
            <a:endParaRPr kumimoji="0" lang="en-US"/>
          </a:p>
        </p:txBody>
      </p:sp>
      <p:sp>
        <p:nvSpPr>
          <p:cNvPr id="6" name="Дата 5"/>
          <p:cNvSpPr>
            <a:spLocks noGrp="1"/>
          </p:cNvSpPr>
          <p:nvPr>
            <p:ph type="dt" sz="half" idx="10"/>
          </p:nvPr>
        </p:nvSpPr>
        <p:spPr/>
        <p:txBody>
          <a:bodyPr rtlCol="0"/>
          <a:lstStyle/>
          <a:p>
            <a:pPr>
              <a:defRPr/>
            </a:pPr>
            <a:fld id="{BD5D9E1B-1986-44F8-ACA3-C8C90653E08E}" type="datetimeFigureOut">
              <a:rPr lang="en-US" smtClean="0"/>
              <a:pPr>
                <a:defRPr/>
              </a:pPr>
              <a:t>8/4/2016</a:t>
            </a:fld>
            <a:endParaRPr lang="en-US" dirty="0"/>
          </a:p>
        </p:txBody>
      </p:sp>
      <p:sp>
        <p:nvSpPr>
          <p:cNvPr id="7" name="Номер слайда 6"/>
          <p:cNvSpPr>
            <a:spLocks noGrp="1"/>
          </p:cNvSpPr>
          <p:nvPr>
            <p:ph type="sldNum" sz="quarter" idx="11"/>
          </p:nvPr>
        </p:nvSpPr>
        <p:spPr/>
        <p:txBody>
          <a:bodyPr rtlCol="0"/>
          <a:lstStyle/>
          <a:p>
            <a:fld id="{1CA8F3A2-1FE6-493B-9D23-7821F7A0D6A6}" type="slidenum">
              <a:rPr lang="en-US" altLang="ru-RU" smtClean="0"/>
              <a:pPr/>
              <a:t>‹#›</a:t>
            </a:fld>
            <a:endParaRPr lang="en-US" altLang="ru-RU"/>
          </a:p>
        </p:txBody>
      </p:sp>
      <p:sp>
        <p:nvSpPr>
          <p:cNvPr id="8" name="Нижний колонтитул 7"/>
          <p:cNvSpPr>
            <a:spLocks noGrp="1"/>
          </p:cNvSpPr>
          <p:nvPr>
            <p:ph type="ftr" sz="quarter" idx="12"/>
          </p:nvPr>
        </p:nvSpPr>
        <p:spPr/>
        <p:txBody>
          <a:bodyPr rtlCol="0"/>
          <a:lstStyle/>
          <a:p>
            <a:pPr>
              <a:defRPr/>
            </a:pPr>
            <a:endParaRPr lang="en-US"/>
          </a:p>
        </p:txBody>
      </p:sp>
    </p:spTree>
    <p:extLst>
      <p:ext uri="{BB962C8B-B14F-4D97-AF65-F5344CB8AC3E}">
        <p14:creationId xmlns:p14="http://schemas.microsoft.com/office/powerpoint/2010/main" val="676158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a:defRPr/>
            </a:pPr>
            <a:fld id="{BD5D9E1B-1986-44F8-ACA3-C8C90653E08E}" type="datetimeFigureOut">
              <a:rPr lang="en-US" smtClean="0"/>
              <a:pPr>
                <a:defRPr/>
              </a:pPr>
              <a:t>8/4/2016</a:t>
            </a:fld>
            <a:endParaRPr lang="en-US" dirty="0"/>
          </a:p>
        </p:txBody>
      </p:sp>
      <p:sp>
        <p:nvSpPr>
          <p:cNvPr id="3" name="Нижний колонтитул 2"/>
          <p:cNvSpPr>
            <a:spLocks noGrp="1"/>
          </p:cNvSpPr>
          <p:nvPr>
            <p:ph type="ftr" sz="quarter" idx="11"/>
          </p:nvPr>
        </p:nvSpPr>
        <p:spPr/>
        <p:txBody>
          <a:bodyPr/>
          <a:lstStyle/>
          <a:p>
            <a:pPr>
              <a:defRPr/>
            </a:pPr>
            <a:endParaRPr lang="en-US"/>
          </a:p>
        </p:txBody>
      </p:sp>
      <p:sp>
        <p:nvSpPr>
          <p:cNvPr id="4" name="Номер слайда 3"/>
          <p:cNvSpPr>
            <a:spLocks noGrp="1"/>
          </p:cNvSpPr>
          <p:nvPr>
            <p:ph type="sldNum" sz="quarter" idx="12"/>
          </p:nvPr>
        </p:nvSpPr>
        <p:spPr/>
        <p:txBody>
          <a:bodyPr/>
          <a:lstStyle/>
          <a:p>
            <a:fld id="{1CA8F3A2-1FE6-493B-9D23-7821F7A0D6A6}" type="slidenum">
              <a:rPr lang="en-US" altLang="ru-RU" smtClean="0"/>
              <a:pPr/>
              <a:t>‹#›</a:t>
            </a:fld>
            <a:endParaRPr lang="en-US" altLang="ru-RU"/>
          </a:p>
        </p:txBody>
      </p:sp>
    </p:spTree>
    <p:extLst>
      <p:ext uri="{BB962C8B-B14F-4D97-AF65-F5344CB8AC3E}">
        <p14:creationId xmlns:p14="http://schemas.microsoft.com/office/powerpoint/2010/main" val="3148952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bg>
      <p:bgRef idx="1001">
        <a:schemeClr val="bg1"/>
      </p:bgRef>
    </p:bg>
    <p:spTree>
      <p:nvGrpSpPr>
        <p:cNvPr id="1" name=""/>
        <p:cNvGrpSpPr/>
        <p:nvPr/>
      </p:nvGrpSpPr>
      <p:grpSpPr>
        <a:xfrm>
          <a:off x="0" y="0"/>
          <a:ext cx="0" cy="0"/>
          <a:chOff x="0" y="0"/>
          <a:chExt cx="0" cy="0"/>
        </a:xfrm>
      </p:grpSpPr>
      <p:sp>
        <p:nvSpPr>
          <p:cNvPr id="10" name="Прямая соединительная линия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Заголовок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smtClean="0"/>
              <a:t>Click to edit Master title style</a:t>
            </a:r>
            <a:endParaRPr kumimoji="0" lang="en-US"/>
          </a:p>
        </p:txBody>
      </p:sp>
      <p:sp>
        <p:nvSpPr>
          <p:cNvPr id="3" name="Текст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Прямая соединительная линия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Прямая соединительная линия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Прямая соединительная линия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Прямоугольник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Прямая соединительная линия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Овал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Содержимое 17"/>
          <p:cNvSpPr>
            <a:spLocks noGrp="1"/>
          </p:cNvSpPr>
          <p:nvPr>
            <p:ph sz="quarter" idx="1"/>
          </p:nvPr>
        </p:nvSpPr>
        <p:spPr>
          <a:xfrm>
            <a:off x="304800" y="274320"/>
            <a:ext cx="5638800" cy="6327648"/>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Дата 20"/>
          <p:cNvSpPr>
            <a:spLocks noGrp="1"/>
          </p:cNvSpPr>
          <p:nvPr>
            <p:ph type="dt" sz="half" idx="14"/>
          </p:nvPr>
        </p:nvSpPr>
        <p:spPr/>
        <p:txBody>
          <a:bodyPr rtlCol="0"/>
          <a:lstStyle/>
          <a:p>
            <a:pPr>
              <a:defRPr/>
            </a:pPr>
            <a:fld id="{BD5D9E1B-1986-44F8-ACA3-C8C90653E08E}" type="datetimeFigureOut">
              <a:rPr lang="en-US" smtClean="0"/>
              <a:pPr>
                <a:defRPr/>
              </a:pPr>
              <a:t>8/4/2016</a:t>
            </a:fld>
            <a:endParaRPr lang="en-US" dirty="0"/>
          </a:p>
        </p:txBody>
      </p:sp>
      <p:sp>
        <p:nvSpPr>
          <p:cNvPr id="22" name="Номер слайда 21"/>
          <p:cNvSpPr>
            <a:spLocks noGrp="1"/>
          </p:cNvSpPr>
          <p:nvPr>
            <p:ph type="sldNum" sz="quarter" idx="15"/>
          </p:nvPr>
        </p:nvSpPr>
        <p:spPr/>
        <p:txBody>
          <a:bodyPr rtlCol="0"/>
          <a:lstStyle/>
          <a:p>
            <a:fld id="{1CA8F3A2-1FE6-493B-9D23-7821F7A0D6A6}" type="slidenum">
              <a:rPr lang="en-US" altLang="ru-RU" smtClean="0"/>
              <a:pPr/>
              <a:t>‹#›</a:t>
            </a:fld>
            <a:endParaRPr lang="en-US" altLang="ru-RU"/>
          </a:p>
        </p:txBody>
      </p:sp>
      <p:sp>
        <p:nvSpPr>
          <p:cNvPr id="23" name="Нижний колонтитул 22"/>
          <p:cNvSpPr>
            <a:spLocks noGrp="1"/>
          </p:cNvSpPr>
          <p:nvPr>
            <p:ph type="ftr" sz="quarter" idx="16"/>
          </p:nvPr>
        </p:nvSpPr>
        <p:spPr/>
        <p:txBody>
          <a:bodyPr rtlCol="0"/>
          <a:lstStyle/>
          <a:p>
            <a:pPr>
              <a:defRPr/>
            </a:pPr>
            <a:endParaRPr lang="en-US"/>
          </a:p>
        </p:txBody>
      </p:sp>
    </p:spTree>
    <p:extLst>
      <p:ext uri="{BB962C8B-B14F-4D97-AF65-F5344CB8AC3E}">
        <p14:creationId xmlns:p14="http://schemas.microsoft.com/office/powerpoint/2010/main" val="2349164980"/>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9" name="Прямая соединительная линия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Овал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Заголовок 1"/>
          <p:cNvSpPr>
            <a:spLocks noGrp="1"/>
          </p:cNvSpPr>
          <p:nvPr>
            <p:ph type="title"/>
          </p:nvPr>
        </p:nvSpPr>
        <p:spPr>
          <a:xfrm rot="5400000">
            <a:off x="3350133" y="3200400"/>
            <a:ext cx="6309360" cy="457200"/>
          </a:xfrm>
        </p:spPr>
        <p:txBody>
          <a:bodyPr anchor="b"/>
          <a:lstStyle>
            <a:lvl1pPr algn="l">
              <a:buNone/>
              <a:defRPr sz="2000" b="1"/>
            </a:lvl1pPr>
          </a:lstStyle>
          <a:p>
            <a:r>
              <a:rPr kumimoji="0" lang="en-US" smtClean="0"/>
              <a:t>Click to edit Master title style</a:t>
            </a:r>
            <a:endParaRPr kumimoji="0" lang="en-US"/>
          </a:p>
        </p:txBody>
      </p:sp>
      <p:sp>
        <p:nvSpPr>
          <p:cNvPr id="3" name="Рисунок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smtClean="0"/>
              <a:t>Click icon to add picture</a:t>
            </a:r>
            <a:endParaRPr kumimoji="0" lang="en-US" dirty="0"/>
          </a:p>
        </p:txBody>
      </p:sp>
      <p:sp>
        <p:nvSpPr>
          <p:cNvPr id="4" name="Текст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0" name="Прямая соединительная линия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Прямоугольник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Прямая соединительная линия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Прямая соединительная линия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Прямая соединительная линия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Дата 16"/>
          <p:cNvSpPr>
            <a:spLocks noGrp="1"/>
          </p:cNvSpPr>
          <p:nvPr>
            <p:ph type="dt" sz="half" idx="10"/>
          </p:nvPr>
        </p:nvSpPr>
        <p:spPr/>
        <p:txBody>
          <a:bodyPr rtlCol="0"/>
          <a:lstStyle/>
          <a:p>
            <a:pPr>
              <a:defRPr/>
            </a:pPr>
            <a:fld id="{BD5D9E1B-1986-44F8-ACA3-C8C90653E08E}" type="datetimeFigureOut">
              <a:rPr lang="en-US" smtClean="0"/>
              <a:pPr>
                <a:defRPr/>
              </a:pPr>
              <a:t>8/4/2016</a:t>
            </a:fld>
            <a:endParaRPr lang="en-US" dirty="0"/>
          </a:p>
        </p:txBody>
      </p:sp>
      <p:sp>
        <p:nvSpPr>
          <p:cNvPr id="18" name="Номер слайда 17"/>
          <p:cNvSpPr>
            <a:spLocks noGrp="1"/>
          </p:cNvSpPr>
          <p:nvPr>
            <p:ph type="sldNum" sz="quarter" idx="11"/>
          </p:nvPr>
        </p:nvSpPr>
        <p:spPr/>
        <p:txBody>
          <a:bodyPr rtlCol="0"/>
          <a:lstStyle/>
          <a:p>
            <a:fld id="{1CA8F3A2-1FE6-493B-9D23-7821F7A0D6A6}" type="slidenum">
              <a:rPr lang="en-US" altLang="ru-RU" smtClean="0"/>
              <a:pPr/>
              <a:t>‹#›</a:t>
            </a:fld>
            <a:endParaRPr lang="en-US" altLang="ru-RU"/>
          </a:p>
        </p:txBody>
      </p:sp>
      <p:sp>
        <p:nvSpPr>
          <p:cNvPr id="21" name="Нижний колонтитул 20"/>
          <p:cNvSpPr>
            <a:spLocks noGrp="1"/>
          </p:cNvSpPr>
          <p:nvPr>
            <p:ph type="ftr" sz="quarter" idx="12"/>
          </p:nvPr>
        </p:nvSpPr>
        <p:spPr/>
        <p:txBody>
          <a:bodyPr rtlCol="0"/>
          <a:lstStyle/>
          <a:p>
            <a:pPr>
              <a:defRPr/>
            </a:pPr>
            <a:endParaRPr lang="en-US"/>
          </a:p>
        </p:txBody>
      </p:sp>
    </p:spTree>
    <p:extLst>
      <p:ext uri="{BB962C8B-B14F-4D97-AF65-F5344CB8AC3E}">
        <p14:creationId xmlns:p14="http://schemas.microsoft.com/office/powerpoint/2010/main" val="4201641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Прямая соединительная линия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Заголовок 21"/>
          <p:cNvSpPr>
            <a:spLocks noGrp="1"/>
          </p:cNvSpPr>
          <p:nvPr>
            <p:ph type="title"/>
          </p:nvPr>
        </p:nvSpPr>
        <p:spPr>
          <a:xfrm>
            <a:off x="457200" y="274638"/>
            <a:ext cx="7467600" cy="1143000"/>
          </a:xfrm>
          <a:prstGeom prst="rect">
            <a:avLst/>
          </a:prstGeom>
        </p:spPr>
        <p:txBody>
          <a:bodyPr vert="horz" anchor="b">
            <a:normAutofit/>
          </a:bodyPr>
          <a:lstStyle/>
          <a:p>
            <a:r>
              <a:rPr kumimoji="0" lang="ru-RU" smtClean="0"/>
              <a:t>Образец заголовка</a:t>
            </a:r>
            <a:endParaRPr kumimoji="0" lang="en-US"/>
          </a:p>
        </p:txBody>
      </p:sp>
      <p:sp>
        <p:nvSpPr>
          <p:cNvPr id="13" name="Текст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pPr>
              <a:defRPr/>
            </a:pPr>
            <a:fld id="{BD5D9E1B-1986-44F8-ACA3-C8C90653E08E}" type="datetimeFigureOut">
              <a:rPr lang="en-US" smtClean="0"/>
              <a:pPr>
                <a:defRPr/>
              </a:pPr>
              <a:t>8/4/2016</a:t>
            </a:fld>
            <a:endParaRPr lang="en-US" dirty="0"/>
          </a:p>
        </p:txBody>
      </p:sp>
      <p:sp>
        <p:nvSpPr>
          <p:cNvPr id="3" name="Нижний колонтитул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p>
        </p:txBody>
      </p:sp>
      <p:sp>
        <p:nvSpPr>
          <p:cNvPr id="7" name="Прямая соединительная линия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Прямая соединительная линия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Прямоугольник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Прямая соединительная линия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Овал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Номер слайда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1CA8F3A2-1FE6-493B-9D23-7821F7A0D6A6}" type="slidenum">
              <a:rPr lang="en-US" altLang="ru-RU" smtClean="0"/>
              <a:pPr/>
              <a:t>‹#›</a:t>
            </a:fld>
            <a:endParaRPr lang="en-US" altLang="ru-RU"/>
          </a:p>
        </p:txBody>
      </p:sp>
    </p:spTree>
    <p:extLst>
      <p:ext uri="{BB962C8B-B14F-4D97-AF65-F5344CB8AC3E}">
        <p14:creationId xmlns:p14="http://schemas.microsoft.com/office/powerpoint/2010/main" val="3572924295"/>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6.gif"/><Relationship Id="rId4" Type="http://schemas.openxmlformats.org/officeDocument/2006/relationships/image" Target="../media/image15.gif"/></Relationships>
</file>

<file path=ppt/slides/_rels/slide16.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3.gif"/><Relationship Id="rId5" Type="http://schemas.openxmlformats.org/officeDocument/2006/relationships/image" Target="../media/image22.gif"/><Relationship Id="rId4" Type="http://schemas.openxmlformats.org/officeDocument/2006/relationships/image" Target="../media/image21.gi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www.sonusaini.com/" TargetMode="External"/><Relationship Id="rId2" Type="http://schemas.openxmlformats.org/officeDocument/2006/relationships/hyperlink" Target="mailto:unosru@gmail.com" TargetMode="Externa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5" descr="http://www.plagiarism.com/images/home/stop-plagiaris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032656"/>
            <a:ext cx="8305800" cy="482203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idx="4294967295"/>
          </p:nvPr>
        </p:nvSpPr>
        <p:spPr>
          <a:xfrm>
            <a:off x="1775632" y="228600"/>
            <a:ext cx="7772400" cy="1830388"/>
          </a:xfrm>
        </p:spPr>
        <p:txBody>
          <a:bodyPr>
            <a:normAutofit/>
          </a:bodyPr>
          <a:lstStyle/>
          <a:p>
            <a:pPr eaLnBrk="1" fontAlgn="auto" hangingPunct="1">
              <a:spcAft>
                <a:spcPts val="0"/>
              </a:spcAft>
              <a:defRPr/>
            </a:pPr>
            <a:r>
              <a:rPr lang="en-IN" sz="4800" b="0" dirty="0">
                <a:effectLst/>
              </a:rPr>
              <a:t>PLAGIARISM &amp; </a:t>
            </a:r>
            <a:r>
              <a:rPr lang="ru-RU" sz="4800" b="0" dirty="0" smtClean="0">
                <a:effectLst/>
              </a:rPr>
              <a:t/>
            </a:r>
            <a:br>
              <a:rPr lang="ru-RU" sz="4800" b="0" dirty="0" smtClean="0">
                <a:effectLst/>
              </a:rPr>
            </a:br>
            <a:r>
              <a:rPr lang="en-IN" sz="4800" b="0" dirty="0" smtClean="0">
                <a:effectLst/>
              </a:rPr>
              <a:t>COPYRIGHT </a:t>
            </a:r>
            <a:r>
              <a:rPr lang="en-IN" sz="4800" b="0" dirty="0">
                <a:effectLst/>
              </a:rPr>
              <a:t>ISSUES</a:t>
            </a:r>
            <a:endParaRPr lang="en-US" sz="4800" dirty="0"/>
          </a:p>
        </p:txBody>
      </p:sp>
      <p:sp>
        <p:nvSpPr>
          <p:cNvPr id="9219" name="Subtitle 2"/>
          <p:cNvSpPr>
            <a:spLocks noGrp="1"/>
          </p:cNvSpPr>
          <p:nvPr>
            <p:ph type="subTitle" idx="4294967295"/>
          </p:nvPr>
        </p:nvSpPr>
        <p:spPr>
          <a:xfrm>
            <a:off x="914400" y="3352800"/>
            <a:ext cx="7772400" cy="1200150"/>
          </a:xfrm>
        </p:spPr>
        <p:txBody>
          <a:bodyPr/>
          <a:lstStyle/>
          <a:p>
            <a:pPr marL="109537" marR="0" indent="0" algn="r" eaLnBrk="1" hangingPunct="1">
              <a:lnSpc>
                <a:spcPct val="80000"/>
              </a:lnSpc>
              <a:buNone/>
            </a:pPr>
            <a:r>
              <a:rPr lang="en-US" altLang="ru-RU" sz="2000" dirty="0" smtClean="0"/>
              <a:t>Intensive Regular Program EAW – 2016</a:t>
            </a:r>
            <a:endParaRPr lang="ru-RU" altLang="ru-RU" sz="2000" dirty="0" smtClean="0"/>
          </a:p>
          <a:p>
            <a:pPr marL="109537" marR="0" indent="0" algn="r" eaLnBrk="1" hangingPunct="1">
              <a:lnSpc>
                <a:spcPct val="80000"/>
              </a:lnSpc>
              <a:buNone/>
            </a:pPr>
            <a:r>
              <a:rPr lang="en-IN" altLang="ru-RU" sz="2000" dirty="0" smtClean="0"/>
              <a:t>From Synopsis to Thesis Writing Workshop </a:t>
            </a:r>
            <a:endParaRPr lang="ru-RU" altLang="ru-RU" sz="2000" dirty="0" smtClean="0"/>
          </a:p>
          <a:p>
            <a:pPr marL="109537" marR="0" indent="0" algn="r" eaLnBrk="1" hangingPunct="1">
              <a:lnSpc>
                <a:spcPct val="80000"/>
              </a:lnSpc>
              <a:buNone/>
            </a:pPr>
            <a:r>
              <a:rPr lang="ru-RU" altLang="ru-RU" sz="2000" dirty="0" smtClean="0"/>
              <a:t>5</a:t>
            </a:r>
            <a:r>
              <a:rPr lang="en-US" altLang="ru-RU" sz="2000" baseline="30000" dirty="0" err="1" smtClean="0"/>
              <a:t>th</a:t>
            </a:r>
            <a:r>
              <a:rPr lang="en-US" altLang="ru-RU" sz="2000" dirty="0" smtClean="0"/>
              <a:t> August, 2016</a:t>
            </a:r>
            <a:endParaRPr lang="en-IN" altLang="ru-RU" sz="2000" dirty="0" smtClean="0"/>
          </a:p>
        </p:txBody>
      </p:sp>
      <p:sp>
        <p:nvSpPr>
          <p:cNvPr id="3" name="TextBox 2"/>
          <p:cNvSpPr txBox="1"/>
          <p:nvPr/>
        </p:nvSpPr>
        <p:spPr>
          <a:xfrm>
            <a:off x="5661832" y="6172200"/>
            <a:ext cx="2153795" cy="461665"/>
          </a:xfrm>
          <a:prstGeom prst="rect">
            <a:avLst/>
          </a:prstGeom>
          <a:noFill/>
        </p:spPr>
        <p:txBody>
          <a:bodyPr wrap="none" rtlCol="0">
            <a:spAutoFit/>
          </a:bodyPr>
          <a:lstStyle/>
          <a:p>
            <a:r>
              <a:rPr lang="en-US" sz="2400" dirty="0" smtClean="0"/>
              <a:t>Dr. </a:t>
            </a:r>
            <a:r>
              <a:rPr lang="en-US" sz="2400" dirty="0" err="1" smtClean="0"/>
              <a:t>Sonu</a:t>
            </a:r>
            <a:r>
              <a:rPr lang="en-US" sz="2400" dirty="0" smtClean="0"/>
              <a:t> Saini</a:t>
            </a:r>
            <a:endParaRPr lang="ru-RU" sz="2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7139" y="-228600"/>
            <a:ext cx="7467600" cy="1143000"/>
          </a:xfrm>
        </p:spPr>
        <p:txBody>
          <a:bodyPr/>
          <a:lstStyle/>
          <a:p>
            <a:pPr algn="ctr"/>
            <a:r>
              <a:rPr lang="en-IN" b="1" dirty="0"/>
              <a:t>Failure to acknowledge assistance</a:t>
            </a:r>
          </a:p>
        </p:txBody>
      </p:sp>
      <p:sp>
        <p:nvSpPr>
          <p:cNvPr id="12290" name="Content Placeholder 1"/>
          <p:cNvSpPr>
            <a:spLocks noGrp="1"/>
          </p:cNvSpPr>
          <p:nvPr>
            <p:ph sz="quarter" idx="1"/>
          </p:nvPr>
        </p:nvSpPr>
        <p:spPr>
          <a:xfrm>
            <a:off x="228600" y="940904"/>
            <a:ext cx="5105400" cy="4873752"/>
          </a:xfrm>
        </p:spPr>
        <p:txBody>
          <a:bodyPr>
            <a:noAutofit/>
          </a:bodyPr>
          <a:lstStyle/>
          <a:p>
            <a:pPr marL="0" indent="0" algn="just" fontAlgn="base">
              <a:buNone/>
            </a:pPr>
            <a:r>
              <a:rPr lang="en-IN" dirty="0" smtClean="0"/>
              <a:t>You </a:t>
            </a:r>
            <a:r>
              <a:rPr lang="en-IN" dirty="0"/>
              <a:t>must clearly acknowledge all assistance which has contributed to the production of your work, such as advice from fellow students, laboratory technicians, and other external sources. This need not apply to the assistance provided by your tutor or supervisor, or to ordinary proofreading, but it is necessary to acknowledge other guidance which leads to substantive changes of content or approach.</a:t>
            </a:r>
          </a:p>
        </p:txBody>
      </p:sp>
      <p:pic>
        <p:nvPicPr>
          <p:cNvPr id="68610" name="Picture 2" descr="http://www.jobhuntingandcareerhelp.com/images/cliparts/help_me_up_the_graph_500_clr_10857.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352743" y="3159444"/>
            <a:ext cx="5194720" cy="4675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28659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9817"/>
            <a:ext cx="7924800" cy="1143000"/>
          </a:xfrm>
        </p:spPr>
        <p:txBody>
          <a:bodyPr>
            <a:normAutofit fontScale="90000"/>
          </a:bodyPr>
          <a:lstStyle/>
          <a:p>
            <a:pPr algn="ctr"/>
            <a:r>
              <a:rPr lang="en-IN" b="1" dirty="0"/>
              <a:t>Use of material written by professional agencies or other persons</a:t>
            </a:r>
          </a:p>
        </p:txBody>
      </p:sp>
      <p:sp>
        <p:nvSpPr>
          <p:cNvPr id="12290" name="Content Placeholder 1"/>
          <p:cNvSpPr>
            <a:spLocks noGrp="1"/>
          </p:cNvSpPr>
          <p:nvPr>
            <p:ph sz="quarter" idx="1"/>
          </p:nvPr>
        </p:nvSpPr>
        <p:spPr>
          <a:xfrm>
            <a:off x="228600" y="3829878"/>
            <a:ext cx="7924800" cy="5532783"/>
          </a:xfrm>
        </p:spPr>
        <p:txBody>
          <a:bodyPr>
            <a:noAutofit/>
          </a:bodyPr>
          <a:lstStyle/>
          <a:p>
            <a:pPr marL="0" indent="0" algn="just" fontAlgn="base">
              <a:buNone/>
            </a:pPr>
            <a:r>
              <a:rPr lang="en-IN" sz="2800" dirty="0" smtClean="0"/>
              <a:t>You </a:t>
            </a:r>
            <a:r>
              <a:rPr lang="en-IN" sz="2800" dirty="0"/>
              <a:t>should neither make use of professional agencies in the production of your work nor submit material which has been written for you even with the consent of the person who has written it. It is vital to your intellectual training and development that you should undertake the research process unaided. </a:t>
            </a:r>
          </a:p>
        </p:txBody>
      </p:sp>
      <p:pic>
        <p:nvPicPr>
          <p:cNvPr id="67586" name="Picture 2" descr="https://media.giphy.com/media/5NGfijqwsN7ry/giphy.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172403"/>
            <a:ext cx="4724400" cy="2657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4675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3948" y="-298483"/>
            <a:ext cx="7467600" cy="1143000"/>
          </a:xfrm>
        </p:spPr>
        <p:txBody>
          <a:bodyPr/>
          <a:lstStyle/>
          <a:p>
            <a:pPr algn="ctr"/>
            <a:r>
              <a:rPr lang="en-IN" b="1" dirty="0"/>
              <a:t>Auto-plagiarism</a:t>
            </a:r>
          </a:p>
        </p:txBody>
      </p:sp>
      <p:sp>
        <p:nvSpPr>
          <p:cNvPr id="12290" name="Content Placeholder 1"/>
          <p:cNvSpPr>
            <a:spLocks noGrp="1"/>
          </p:cNvSpPr>
          <p:nvPr>
            <p:ph sz="quarter" idx="1"/>
          </p:nvPr>
        </p:nvSpPr>
        <p:spPr>
          <a:xfrm>
            <a:off x="443948" y="990600"/>
            <a:ext cx="8305800" cy="4873752"/>
          </a:xfrm>
        </p:spPr>
        <p:txBody>
          <a:bodyPr>
            <a:normAutofit/>
          </a:bodyPr>
          <a:lstStyle/>
          <a:p>
            <a:pPr marL="0" indent="0" fontAlgn="base">
              <a:buNone/>
            </a:pPr>
            <a:r>
              <a:rPr lang="en-IN" dirty="0" smtClean="0"/>
              <a:t>You </a:t>
            </a:r>
            <a:r>
              <a:rPr lang="en-IN" dirty="0"/>
              <a:t>must not submit work for assessment that you have already submitted (partially or in full), either for your current course or for another qualification of this, or any other, university, unless this is specifically provided for in the special regulations for your course. Where earlier work by you is citable, </a:t>
            </a:r>
            <a:r>
              <a:rPr lang="en-IN" dirty="0" smtClean="0"/>
              <a:t>i.e</a:t>
            </a:r>
            <a:r>
              <a:rPr lang="en-IN" dirty="0"/>
              <a:t>. it has already been published, you must reference it clearly.</a:t>
            </a:r>
          </a:p>
        </p:txBody>
      </p:sp>
      <p:pic>
        <p:nvPicPr>
          <p:cNvPr id="66562" name="Picture 2" descr="https://m.popkey.co/090949/6GEyw.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3743324"/>
            <a:ext cx="6076950" cy="3114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40487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600" dirty="0" smtClean="0"/>
              <a:t>Copyright</a:t>
            </a:r>
            <a:endParaRPr lang="ru-RU" sz="6600" dirty="0"/>
          </a:p>
        </p:txBody>
      </p:sp>
      <p:pic>
        <p:nvPicPr>
          <p:cNvPr id="80898" name="Picture 2" descr="http://images.deepbox.com/media/i/qHewzAuepbgybag.gif"/>
          <p:cNvPicPr>
            <a:picLocks noGrp="1" noChangeAspect="1" noChangeArrowheads="1" noCrop="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1828800" y="1981200"/>
            <a:ext cx="4495800" cy="3739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16606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Copyright</a:t>
            </a:r>
            <a:endParaRPr lang="ru-RU" dirty="0"/>
          </a:p>
        </p:txBody>
      </p:sp>
      <p:sp>
        <p:nvSpPr>
          <p:cNvPr id="3" name="Content Placeholder 2"/>
          <p:cNvSpPr>
            <a:spLocks noGrp="1"/>
          </p:cNvSpPr>
          <p:nvPr>
            <p:ph sz="quarter" idx="1"/>
          </p:nvPr>
        </p:nvSpPr>
        <p:spPr/>
        <p:txBody>
          <a:bodyPr>
            <a:normAutofit/>
          </a:bodyPr>
          <a:lstStyle/>
          <a:p>
            <a:r>
              <a:rPr lang="en-US" altLang="ru-RU" dirty="0">
                <a:latin typeface="Century Gothic" panose="020B0502020202020204" pitchFamily="34" charset="0"/>
              </a:rPr>
              <a:t>“The exclusive right given by law for a certain term of years to an author, composer etc. (or his assignee) to print, publish and sell copies of his original work</a:t>
            </a:r>
            <a:r>
              <a:rPr lang="en-US" altLang="ru-RU" dirty="0" smtClean="0">
                <a:latin typeface="Century Gothic" panose="020B0502020202020204" pitchFamily="34" charset="0"/>
              </a:rPr>
              <a:t>”-</a:t>
            </a:r>
            <a:r>
              <a:rPr lang="en-US" altLang="ru-RU" sz="1400" dirty="0" smtClean="0">
                <a:latin typeface="Century Gothic" panose="020B0502020202020204" pitchFamily="34" charset="0"/>
              </a:rPr>
              <a:t>Oxford </a:t>
            </a:r>
            <a:r>
              <a:rPr lang="en-US" altLang="ru-RU" sz="1400" dirty="0" err="1" smtClean="0">
                <a:latin typeface="Century Gothic" panose="020B0502020202020204" pitchFamily="34" charset="0"/>
              </a:rPr>
              <a:t>dic</a:t>
            </a:r>
            <a:r>
              <a:rPr lang="en-US" altLang="ru-RU" sz="1400" dirty="0" smtClean="0">
                <a:latin typeface="Century Gothic" panose="020B0502020202020204" pitchFamily="34" charset="0"/>
              </a:rPr>
              <a:t>. </a:t>
            </a:r>
          </a:p>
          <a:p>
            <a:r>
              <a:rPr lang="en-US" altLang="ru-RU" dirty="0" smtClean="0">
                <a:latin typeface="Century Gothic" panose="020B0502020202020204" pitchFamily="34" charset="0"/>
              </a:rPr>
              <a:t>Indian </a:t>
            </a:r>
            <a:r>
              <a:rPr lang="en-US" altLang="ru-RU" dirty="0">
                <a:latin typeface="Century Gothic" panose="020B0502020202020204" pitchFamily="34" charset="0"/>
              </a:rPr>
              <a:t>copyright law similar to England &amp; Wales. </a:t>
            </a:r>
            <a:endParaRPr lang="en-US" altLang="ru-RU" dirty="0" smtClean="0">
              <a:latin typeface="Century Gothic" panose="020B0502020202020204" pitchFamily="34" charset="0"/>
            </a:endParaRPr>
          </a:p>
          <a:p>
            <a:r>
              <a:rPr lang="en-US" altLang="ru-RU" dirty="0" smtClean="0">
                <a:latin typeface="Century Gothic" panose="020B0502020202020204" pitchFamily="34" charset="0"/>
              </a:rPr>
              <a:t>First </a:t>
            </a:r>
            <a:r>
              <a:rPr lang="en-US" altLang="ru-RU" dirty="0">
                <a:latin typeface="Century Gothic" panose="020B0502020202020204" pitchFamily="34" charset="0"/>
              </a:rPr>
              <a:t>Act in 1914, followed by </a:t>
            </a:r>
            <a:r>
              <a:rPr lang="en-US" altLang="ru-RU" i="1" dirty="0">
                <a:latin typeface="Century Gothic" panose="020B0502020202020204" pitchFamily="34" charset="0"/>
              </a:rPr>
              <a:t>the Copyright Act 1957</a:t>
            </a:r>
            <a:r>
              <a:rPr lang="en-US" altLang="ru-RU" dirty="0">
                <a:latin typeface="Century Gothic" panose="020B0502020202020204" pitchFamily="34" charset="0"/>
              </a:rPr>
              <a:t>. </a:t>
            </a:r>
            <a:endParaRPr lang="en-US" altLang="ru-RU" dirty="0" smtClean="0">
              <a:latin typeface="Century Gothic" panose="020B0502020202020204" pitchFamily="34" charset="0"/>
            </a:endParaRPr>
          </a:p>
          <a:p>
            <a:r>
              <a:rPr lang="en-US" altLang="ru-RU" dirty="0" smtClean="0">
                <a:latin typeface="Century Gothic" panose="020B0502020202020204" pitchFamily="34" charset="0"/>
              </a:rPr>
              <a:t>1957 </a:t>
            </a:r>
            <a:r>
              <a:rPr lang="en-US" altLang="ru-RU" dirty="0">
                <a:latin typeface="Century Gothic" panose="020B0502020202020204" pitchFamily="34" charset="0"/>
              </a:rPr>
              <a:t>Act: adopted many English provisions, introduced new ideas and concepts.</a:t>
            </a:r>
            <a:endParaRPr lang="de-DE" altLang="ru-RU" dirty="0">
              <a:latin typeface="Century Gothic" panose="020B0502020202020204" pitchFamily="34" charset="0"/>
            </a:endParaRPr>
          </a:p>
          <a:p>
            <a:r>
              <a:rPr lang="en-US" altLang="ru-RU" dirty="0">
                <a:latin typeface="Century Gothic" panose="020B0502020202020204" pitchFamily="34" charset="0"/>
              </a:rPr>
              <a:t>Introduced </a:t>
            </a:r>
            <a:r>
              <a:rPr lang="en-US" altLang="ru-RU" b="1" i="1" dirty="0">
                <a:latin typeface="Century Gothic" panose="020B0502020202020204" pitchFamily="34" charset="0"/>
              </a:rPr>
              <a:t>civil and criminal remedies </a:t>
            </a:r>
            <a:r>
              <a:rPr lang="en-US" altLang="ru-RU" dirty="0">
                <a:latin typeface="Century Gothic" panose="020B0502020202020204" pitchFamily="34" charset="0"/>
              </a:rPr>
              <a:t>against infringement</a:t>
            </a:r>
            <a:endParaRPr lang="de-DE" altLang="ru-RU" dirty="0">
              <a:latin typeface="Century Gothic" panose="020B0502020202020204" pitchFamily="34" charset="0"/>
            </a:endParaRPr>
          </a:p>
          <a:p>
            <a:endParaRPr lang="ru-RU" dirty="0"/>
          </a:p>
        </p:txBody>
      </p:sp>
    </p:spTree>
    <p:extLst>
      <p:ext uri="{BB962C8B-B14F-4D97-AF65-F5344CB8AC3E}">
        <p14:creationId xmlns:p14="http://schemas.microsoft.com/office/powerpoint/2010/main" val="2982531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612775" y="228600"/>
            <a:ext cx="8153400" cy="990600"/>
          </a:xfrm>
        </p:spPr>
        <p:txBody>
          <a:bodyPr/>
          <a:lstStyle/>
          <a:p>
            <a:pPr algn="ctr" eaLnBrk="1" hangingPunct="1"/>
            <a:r>
              <a:rPr lang="de-DE" altLang="ru-RU" dirty="0" smtClean="0">
                <a:latin typeface="Century Gothic" panose="020B0502020202020204" pitchFamily="34" charset="0"/>
              </a:rPr>
              <a:t>Copyright Protects</a:t>
            </a:r>
          </a:p>
        </p:txBody>
      </p:sp>
      <p:sp>
        <p:nvSpPr>
          <p:cNvPr id="26627" name="Content Placeholder 2"/>
          <p:cNvSpPr>
            <a:spLocks noGrp="1"/>
          </p:cNvSpPr>
          <p:nvPr>
            <p:ph sz="quarter" idx="1"/>
          </p:nvPr>
        </p:nvSpPr>
        <p:spPr>
          <a:xfrm>
            <a:off x="612775" y="1600200"/>
            <a:ext cx="8153400" cy="4495800"/>
          </a:xfrm>
        </p:spPr>
        <p:txBody>
          <a:bodyPr/>
          <a:lstStyle/>
          <a:p>
            <a:pPr eaLnBrk="1" hangingPunct="1"/>
            <a:r>
              <a:rPr lang="de-DE" altLang="ru-RU" sz="2800" dirty="0" smtClean="0">
                <a:latin typeface="Century Gothic" panose="020B0502020202020204" pitchFamily="34" charset="0"/>
              </a:rPr>
              <a:t>Original Literary, Dramatic, Musical and Artistic Works </a:t>
            </a:r>
          </a:p>
          <a:p>
            <a:pPr eaLnBrk="1" hangingPunct="1"/>
            <a:r>
              <a:rPr lang="de-DE" altLang="ru-RU" sz="2800" dirty="0" smtClean="0">
                <a:latin typeface="Century Gothic" panose="020B0502020202020204" pitchFamily="34" charset="0"/>
              </a:rPr>
              <a:t>Cinematograph Films</a:t>
            </a:r>
          </a:p>
          <a:p>
            <a:pPr eaLnBrk="1" hangingPunct="1"/>
            <a:r>
              <a:rPr lang="de-DE" altLang="ru-RU" sz="2800" dirty="0" smtClean="0">
                <a:latin typeface="Century Gothic" panose="020B0502020202020204" pitchFamily="34" charset="0"/>
              </a:rPr>
              <a:t>Sound Recordings, i.e. Intellectual property</a:t>
            </a:r>
            <a:endParaRPr lang="de-DE" altLang="ru-RU" sz="2800" dirty="0">
              <a:latin typeface="Century Gothic" panose="020B0502020202020204" pitchFamily="34" charset="0"/>
            </a:endParaRPr>
          </a:p>
          <a:p>
            <a:pPr eaLnBrk="1" hangingPunct="1"/>
            <a:r>
              <a:rPr lang="de-DE" altLang="ru-RU" sz="2800" dirty="0" smtClean="0">
                <a:latin typeface="Century Gothic" panose="020B0502020202020204" pitchFamily="34" charset="0"/>
              </a:rPr>
              <a:t>Duration of Copyright: </a:t>
            </a:r>
            <a:r>
              <a:rPr lang="en-US" altLang="ru-RU" sz="2800" dirty="0" smtClean="0">
                <a:latin typeface="Century Gothic" panose="020B0502020202020204" pitchFamily="34" charset="0"/>
              </a:rPr>
              <a:t>Most works - </a:t>
            </a:r>
            <a:r>
              <a:rPr lang="en-US" altLang="ru-RU" sz="2800" dirty="0">
                <a:latin typeface="Century Gothic" panose="020B0502020202020204" pitchFamily="34" charset="0"/>
              </a:rPr>
              <a:t>60 years    </a:t>
            </a:r>
            <a:endParaRPr lang="en-US" altLang="ru-RU" dirty="0">
              <a:latin typeface="Century Gothic" panose="020B0502020202020204" pitchFamily="34" charset="0"/>
            </a:endParaRPr>
          </a:p>
          <a:p>
            <a:pPr eaLnBrk="1" hangingPunct="1">
              <a:buFont typeface="Wingdings" panose="05000000000000000000" pitchFamily="2" charset="2"/>
              <a:buNone/>
            </a:pPr>
            <a:endParaRPr lang="de-DE" altLang="ru-RU" dirty="0" smtClean="0">
              <a:latin typeface="Century Gothic" panose="020B0502020202020204" pitchFamily="34" charset="0"/>
            </a:endParaRPr>
          </a:p>
        </p:txBody>
      </p:sp>
      <p:pic>
        <p:nvPicPr>
          <p:cNvPr id="79874" name="Picture 2" descr="http://www.freewebs.com/charoreyes/Animated_book_page_flip_hg_clr.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0121" y="4385345"/>
            <a:ext cx="3273425" cy="2455070"/>
          </a:xfrm>
          <a:prstGeom prst="rect">
            <a:avLst/>
          </a:prstGeom>
          <a:noFill/>
          <a:extLst>
            <a:ext uri="{909E8E84-426E-40DD-AFC4-6F175D3DCCD1}">
              <a14:hiddenFill xmlns:a14="http://schemas.microsoft.com/office/drawing/2010/main">
                <a:solidFill>
                  <a:srgbClr val="FFFFFF"/>
                </a:solidFill>
              </a14:hiddenFill>
            </a:ext>
          </a:extLst>
        </p:spPr>
      </p:pic>
      <p:pic>
        <p:nvPicPr>
          <p:cNvPr id="79876" name="Picture 4" descr="http://www.animateit.net/data/media/april2014/film.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555022" y="4572000"/>
            <a:ext cx="2268415" cy="2268415"/>
          </a:xfrm>
          <a:prstGeom prst="rect">
            <a:avLst/>
          </a:prstGeom>
          <a:noFill/>
          <a:extLst>
            <a:ext uri="{909E8E84-426E-40DD-AFC4-6F175D3DCCD1}">
              <a14:hiddenFill xmlns:a14="http://schemas.microsoft.com/office/drawing/2010/main">
                <a:solidFill>
                  <a:srgbClr val="FFFFFF"/>
                </a:solidFill>
              </a14:hiddenFill>
            </a:ext>
          </a:extLst>
        </p:spPr>
      </p:pic>
      <p:pic>
        <p:nvPicPr>
          <p:cNvPr id="79878" name="Picture 6" descr="http://rs130.pbsrc.com/albums/p254/deedeesayl/mz_145473_bodyshot_300x400-11.gif~c20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823437" y="4490852"/>
            <a:ext cx="2244055" cy="2244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66823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Effect transition="in" filter="fade">
                                      <p:cBhvr>
                                        <p:cTn id="7" dur="500"/>
                                        <p:tgtEl>
                                          <p:spTgt spid="266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627">
                                            <p:txEl>
                                              <p:pRg st="1" end="1"/>
                                            </p:txEl>
                                          </p:spTgt>
                                        </p:tgtEl>
                                        <p:attrNameLst>
                                          <p:attrName>style.visibility</p:attrName>
                                        </p:attrNameLst>
                                      </p:cBhvr>
                                      <p:to>
                                        <p:strVal val="visible"/>
                                      </p:to>
                                    </p:set>
                                    <p:animEffect transition="in" filter="fade">
                                      <p:cBhvr>
                                        <p:cTn id="12" dur="500"/>
                                        <p:tgtEl>
                                          <p:spTgt spid="266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627">
                                            <p:txEl>
                                              <p:pRg st="2" end="2"/>
                                            </p:txEl>
                                          </p:spTgt>
                                        </p:tgtEl>
                                        <p:attrNameLst>
                                          <p:attrName>style.visibility</p:attrName>
                                        </p:attrNameLst>
                                      </p:cBhvr>
                                      <p:to>
                                        <p:strVal val="visible"/>
                                      </p:to>
                                    </p:set>
                                    <p:animEffect transition="in" filter="fade">
                                      <p:cBhvr>
                                        <p:cTn id="17" dur="500"/>
                                        <p:tgtEl>
                                          <p:spTgt spid="2662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6627">
                                            <p:txEl>
                                              <p:pRg st="3" end="3"/>
                                            </p:txEl>
                                          </p:spTgt>
                                        </p:tgtEl>
                                        <p:attrNameLst>
                                          <p:attrName>style.visibility</p:attrName>
                                        </p:attrNameLst>
                                      </p:cBhvr>
                                      <p:to>
                                        <p:strVal val="visible"/>
                                      </p:to>
                                    </p:set>
                                    <p:animEffect transition="in" filter="fade">
                                      <p:cBhvr>
                                        <p:cTn id="22" dur="500"/>
                                        <p:tgtEl>
                                          <p:spTgt spid="266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6" name="Titel 1"/>
          <p:cNvSpPr>
            <a:spLocks noGrp="1"/>
          </p:cNvSpPr>
          <p:nvPr>
            <p:ph type="title"/>
          </p:nvPr>
        </p:nvSpPr>
        <p:spPr>
          <a:xfrm>
            <a:off x="-228600" y="76200"/>
            <a:ext cx="8153400" cy="990600"/>
          </a:xfrm>
        </p:spPr>
        <p:txBody>
          <a:bodyPr/>
          <a:lstStyle/>
          <a:p>
            <a:pPr algn="ctr" eaLnBrk="1" hangingPunct="1"/>
            <a:r>
              <a:rPr lang="en-US" altLang="ru-RU" dirty="0" smtClean="0">
                <a:latin typeface="Century Gothic" panose="020B0502020202020204" pitchFamily="34" charset="0"/>
              </a:rPr>
              <a:t>Crime &amp; Punishment</a:t>
            </a:r>
          </a:p>
        </p:txBody>
      </p:sp>
      <p:sp>
        <p:nvSpPr>
          <p:cNvPr id="56323" name="Inhaltsplatzhalter 2"/>
          <p:cNvSpPr>
            <a:spLocks noGrp="1"/>
          </p:cNvSpPr>
          <p:nvPr>
            <p:ph sz="quarter" idx="1"/>
          </p:nvPr>
        </p:nvSpPr>
        <p:spPr>
          <a:xfrm>
            <a:off x="152400" y="1596887"/>
            <a:ext cx="8153400" cy="5105400"/>
          </a:xfrm>
        </p:spPr>
        <p:txBody>
          <a:bodyPr>
            <a:normAutofit fontScale="92500" lnSpcReduction="10000"/>
          </a:bodyPr>
          <a:lstStyle/>
          <a:p>
            <a:pPr algn="just" eaLnBrk="1" hangingPunct="1"/>
            <a:r>
              <a:rPr lang="en-US" altLang="ru-RU" sz="2600" b="1" i="1" dirty="0" smtClean="0">
                <a:latin typeface="Times New Roman" panose="02020603050405020304" pitchFamily="18" charset="0"/>
                <a:cs typeface="Times New Roman" panose="02020603050405020304" pitchFamily="18" charset="0"/>
              </a:rPr>
              <a:t>Copyright Act 1957, </a:t>
            </a:r>
            <a:r>
              <a:rPr lang="en-US" altLang="ru-RU" sz="2600" dirty="0" smtClean="0">
                <a:latin typeface="Times New Roman" panose="02020603050405020304" pitchFamily="18" charset="0"/>
                <a:cs typeface="Times New Roman" panose="02020603050405020304" pitchFamily="18" charset="0"/>
              </a:rPr>
              <a:t>empowers the Police (officer higher the rank of sub-inspector) to seize infringing copies without warrant.</a:t>
            </a:r>
          </a:p>
          <a:p>
            <a:pPr algn="just" eaLnBrk="1" hangingPunct="1"/>
            <a:r>
              <a:rPr lang="en-US" altLang="ru-RU" sz="2600" dirty="0" smtClean="0">
                <a:latin typeface="Times New Roman" panose="02020603050405020304" pitchFamily="18" charset="0"/>
                <a:cs typeface="Times New Roman" panose="02020603050405020304" pitchFamily="18" charset="0"/>
              </a:rPr>
              <a:t>Police Raids  (Power of </a:t>
            </a:r>
            <a:r>
              <a:rPr lang="en-US" altLang="ru-RU" sz="2600" i="1" dirty="0" smtClean="0">
                <a:latin typeface="Times New Roman" panose="02020603050405020304" pitchFamily="18" charset="0"/>
                <a:cs typeface="Times New Roman" panose="02020603050405020304" pitchFamily="18" charset="0"/>
              </a:rPr>
              <a:t>search, seizure &amp; arrest </a:t>
            </a:r>
            <a:r>
              <a:rPr lang="en-US" altLang="ru-RU" sz="2600" dirty="0" smtClean="0">
                <a:latin typeface="Times New Roman" panose="02020603050405020304" pitchFamily="18" charset="0"/>
                <a:cs typeface="Times New Roman" panose="02020603050405020304" pitchFamily="18" charset="0"/>
              </a:rPr>
              <a:t>without a warrant)</a:t>
            </a:r>
          </a:p>
          <a:p>
            <a:pPr algn="just"/>
            <a:r>
              <a:rPr lang="en-US" altLang="ru-RU" sz="2600" dirty="0" smtClean="0">
                <a:latin typeface="Times New Roman" panose="02020603050405020304" pitchFamily="18" charset="0"/>
                <a:cs typeface="Times New Roman" panose="02020603050405020304" pitchFamily="18" charset="0"/>
              </a:rPr>
              <a:t>Fines (min. 50,000-200,000 INR)</a:t>
            </a:r>
          </a:p>
          <a:p>
            <a:pPr algn="just"/>
            <a:r>
              <a:rPr lang="en-US" altLang="ru-RU" sz="2600" dirty="0" smtClean="0">
                <a:latin typeface="Times New Roman" panose="02020603050405020304" pitchFamily="18" charset="0"/>
                <a:cs typeface="Times New Roman" panose="02020603050405020304" pitchFamily="18" charset="0"/>
              </a:rPr>
              <a:t>Imprisonment </a:t>
            </a:r>
            <a:r>
              <a:rPr lang="en-US" altLang="ru-RU" sz="2600" dirty="0">
                <a:latin typeface="Times New Roman" panose="02020603050405020304" pitchFamily="18" charset="0"/>
                <a:cs typeface="Times New Roman" panose="02020603050405020304" pitchFamily="18" charset="0"/>
              </a:rPr>
              <a:t>(6 months to 3 years</a:t>
            </a:r>
            <a:r>
              <a:rPr lang="en-US" altLang="ru-RU" sz="2600" dirty="0" smtClean="0">
                <a:latin typeface="Times New Roman" panose="02020603050405020304" pitchFamily="18" charset="0"/>
                <a:cs typeface="Times New Roman" panose="02020603050405020304" pitchFamily="18" charset="0"/>
              </a:rPr>
              <a:t>)</a:t>
            </a:r>
          </a:p>
          <a:p>
            <a:pPr algn="just"/>
            <a:r>
              <a:rPr lang="en-IN" altLang="ru-RU" sz="2600" dirty="0">
                <a:latin typeface="Times New Roman" panose="02020603050405020304" pitchFamily="18" charset="0"/>
                <a:cs typeface="Times New Roman" panose="02020603050405020304" pitchFamily="18" charset="0"/>
              </a:rPr>
              <a:t>Copyright infringement is a violation of the rights of a copyright holder, when material restricted by copyright is used without consent.</a:t>
            </a:r>
          </a:p>
          <a:p>
            <a:pPr algn="just"/>
            <a:r>
              <a:rPr lang="en-IN" altLang="ru-RU" sz="2600" dirty="0">
                <a:latin typeface="Times New Roman" panose="02020603050405020304" pitchFamily="18" charset="0"/>
                <a:cs typeface="Times New Roman" panose="02020603050405020304" pitchFamily="18" charset="0"/>
              </a:rPr>
              <a:t>Within academia, plagiarism by students, professors, or researchers is considered academic dishonesty or academic fraud, and offenders are subject to academic censure, up to and including expulsion. </a:t>
            </a:r>
            <a:endParaRPr lang="en-US" altLang="ru-RU" sz="2600" dirty="0" smtClean="0">
              <a:latin typeface="Times New Roman" panose="02020603050405020304" pitchFamily="18" charset="0"/>
              <a:cs typeface="Times New Roman" panose="02020603050405020304" pitchFamily="18" charset="0"/>
            </a:endParaRPr>
          </a:p>
          <a:p>
            <a:pPr eaLnBrk="1" hangingPunct="1"/>
            <a:endParaRPr lang="en-US" altLang="ru-RU" dirty="0" smtClean="0">
              <a:latin typeface="Century Gothic" panose="020B0502020202020204" pitchFamily="34" charset="0"/>
            </a:endParaRPr>
          </a:p>
        </p:txBody>
      </p:sp>
      <p:pic>
        <p:nvPicPr>
          <p:cNvPr id="77826" name="Picture 2" descr="http://rs104.pbsrc.com/albums/m178/jezalmaarzoheten/animated%20gif/jail.gif~c200"/>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0"/>
            <a:ext cx="2019300" cy="1615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1816893"/>
      </p:ext>
    </p:extLst>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6323">
                                            <p:txEl>
                                              <p:pRg st="0" end="0"/>
                                            </p:txEl>
                                          </p:spTgt>
                                        </p:tgtEl>
                                        <p:attrNameLst>
                                          <p:attrName>style.visibility</p:attrName>
                                        </p:attrNameLst>
                                      </p:cBhvr>
                                      <p:to>
                                        <p:strVal val="visible"/>
                                      </p:to>
                                    </p:set>
                                    <p:animEffect transition="in" filter="fade">
                                      <p:cBhvr>
                                        <p:cTn id="7" dur="500"/>
                                        <p:tgtEl>
                                          <p:spTgt spid="563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6323">
                                            <p:txEl>
                                              <p:pRg st="1" end="1"/>
                                            </p:txEl>
                                          </p:spTgt>
                                        </p:tgtEl>
                                        <p:attrNameLst>
                                          <p:attrName>style.visibility</p:attrName>
                                        </p:attrNameLst>
                                      </p:cBhvr>
                                      <p:to>
                                        <p:strVal val="visible"/>
                                      </p:to>
                                    </p:set>
                                    <p:animEffect transition="in" filter="fade">
                                      <p:cBhvr>
                                        <p:cTn id="12" dur="500"/>
                                        <p:tgtEl>
                                          <p:spTgt spid="563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6323">
                                            <p:txEl>
                                              <p:pRg st="2" end="2"/>
                                            </p:txEl>
                                          </p:spTgt>
                                        </p:tgtEl>
                                        <p:attrNameLst>
                                          <p:attrName>style.visibility</p:attrName>
                                        </p:attrNameLst>
                                      </p:cBhvr>
                                      <p:to>
                                        <p:strVal val="visible"/>
                                      </p:to>
                                    </p:set>
                                    <p:animEffect transition="in" filter="fade">
                                      <p:cBhvr>
                                        <p:cTn id="17" dur="500"/>
                                        <p:tgtEl>
                                          <p:spTgt spid="5632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6323">
                                            <p:txEl>
                                              <p:pRg st="3" end="3"/>
                                            </p:txEl>
                                          </p:spTgt>
                                        </p:tgtEl>
                                        <p:attrNameLst>
                                          <p:attrName>style.visibility</p:attrName>
                                        </p:attrNameLst>
                                      </p:cBhvr>
                                      <p:to>
                                        <p:strVal val="visible"/>
                                      </p:to>
                                    </p:set>
                                    <p:animEffect transition="in" filter="fade">
                                      <p:cBhvr>
                                        <p:cTn id="22" dur="500"/>
                                        <p:tgtEl>
                                          <p:spTgt spid="5632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6323">
                                            <p:txEl>
                                              <p:pRg st="4" end="4"/>
                                            </p:txEl>
                                          </p:spTgt>
                                        </p:tgtEl>
                                        <p:attrNameLst>
                                          <p:attrName>style.visibility</p:attrName>
                                        </p:attrNameLst>
                                      </p:cBhvr>
                                      <p:to>
                                        <p:strVal val="visible"/>
                                      </p:to>
                                    </p:set>
                                    <p:animEffect transition="in" filter="fade">
                                      <p:cBhvr>
                                        <p:cTn id="27" dur="500"/>
                                        <p:tgtEl>
                                          <p:spTgt spid="5632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6323">
                                            <p:txEl>
                                              <p:pRg st="5" end="5"/>
                                            </p:txEl>
                                          </p:spTgt>
                                        </p:tgtEl>
                                        <p:attrNameLst>
                                          <p:attrName>style.visibility</p:attrName>
                                        </p:attrNameLst>
                                      </p:cBhvr>
                                      <p:to>
                                        <p:strVal val="visible"/>
                                      </p:to>
                                    </p:set>
                                    <p:animEffect transition="in" filter="fade">
                                      <p:cBhvr>
                                        <p:cTn id="32" dur="500"/>
                                        <p:tgtEl>
                                          <p:spTgt spid="5632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http://blog.commlabindia.com/wp-content/uploads/2015/04/using-humor-in-elearning-dos-and-donts.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173585" y="0"/>
            <a:ext cx="4970415" cy="2057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74638"/>
            <a:ext cx="4648200" cy="1143000"/>
          </a:xfrm>
        </p:spPr>
        <p:txBody>
          <a:bodyPr/>
          <a:lstStyle/>
          <a:p>
            <a:r>
              <a:rPr lang="en-IN" dirty="0"/>
              <a:t>Strategies for Avoiding Plagiarism</a:t>
            </a:r>
            <a:endParaRPr lang="ru-RU" dirty="0"/>
          </a:p>
        </p:txBody>
      </p:sp>
      <p:sp>
        <p:nvSpPr>
          <p:cNvPr id="3" name="Content Placeholder 2"/>
          <p:cNvSpPr>
            <a:spLocks noGrp="1"/>
          </p:cNvSpPr>
          <p:nvPr>
            <p:ph sz="quarter" idx="1"/>
          </p:nvPr>
        </p:nvSpPr>
        <p:spPr>
          <a:xfrm>
            <a:off x="457200" y="2228891"/>
            <a:ext cx="7467600" cy="4873752"/>
          </a:xfrm>
        </p:spPr>
        <p:txBody>
          <a:bodyPr>
            <a:normAutofit lnSpcReduction="10000"/>
          </a:bodyPr>
          <a:lstStyle/>
          <a:p>
            <a:pPr algn="just"/>
            <a:r>
              <a:rPr lang="en-IN" dirty="0" smtClean="0"/>
              <a:t>Put </a:t>
            </a:r>
            <a:r>
              <a:rPr lang="en-IN" dirty="0"/>
              <a:t>in quotations everything that comes directly from the text—especially when taking notes. </a:t>
            </a:r>
            <a:endParaRPr lang="en-IN" dirty="0" smtClean="0"/>
          </a:p>
          <a:p>
            <a:pPr algn="just"/>
            <a:r>
              <a:rPr lang="en-IN" dirty="0" smtClean="0"/>
              <a:t>Paraphrase</a:t>
            </a:r>
            <a:r>
              <a:rPr lang="en-IN" dirty="0"/>
              <a:t>, but be sure you are not just rearranging or replacing a few words. Instead, read over what you want to paraphrase carefully; cover up the text with your hand, or close the text so you can't see any of it (and so aren’t tempted to use the text as a “guide”). Write out the idea in your own words without peeking. </a:t>
            </a:r>
          </a:p>
          <a:p>
            <a:pPr algn="just"/>
            <a:r>
              <a:rPr lang="en-IN" dirty="0" smtClean="0"/>
              <a:t>Check </a:t>
            </a:r>
            <a:r>
              <a:rPr lang="en-IN" dirty="0"/>
              <a:t>your paraphrase against the original text to be sure you have not accidentally used the same phrases or words, and that the information is accurate.</a:t>
            </a:r>
            <a:endParaRPr lang="ru-RU" dirty="0"/>
          </a:p>
        </p:txBody>
      </p:sp>
    </p:spTree>
    <p:extLst>
      <p:ext uri="{BB962C8B-B14F-4D97-AF65-F5344CB8AC3E}">
        <p14:creationId xmlns:p14="http://schemas.microsoft.com/office/powerpoint/2010/main" val="492267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blog.commlabindia.com/wp-content/uploads/2015/04/using-humor-in-elearning-dos-and-donts.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0"/>
            <a:ext cx="4721225" cy="1954253"/>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457200" y="274638"/>
            <a:ext cx="4648200" cy="1143000"/>
          </a:xfrm>
        </p:spPr>
        <p:txBody>
          <a:bodyPr>
            <a:normAutofit/>
          </a:bodyPr>
          <a:lstStyle/>
          <a:p>
            <a:pPr algn="ctr" eaLnBrk="1" hangingPunct="1">
              <a:defRPr/>
            </a:pPr>
            <a:r>
              <a:rPr lang="en-US" dirty="0" smtClean="0">
                <a:effectLst/>
              </a:rPr>
              <a:t>6 Steps to Effective Paraphrasing</a:t>
            </a:r>
          </a:p>
        </p:txBody>
      </p:sp>
      <p:sp>
        <p:nvSpPr>
          <p:cNvPr id="43010" name="Content Placeholder 1"/>
          <p:cNvSpPr>
            <a:spLocks noGrp="1"/>
          </p:cNvSpPr>
          <p:nvPr>
            <p:ph sz="quarter" idx="1"/>
          </p:nvPr>
        </p:nvSpPr>
        <p:spPr/>
        <p:txBody>
          <a:bodyPr>
            <a:normAutofit lnSpcReduction="10000"/>
          </a:bodyPr>
          <a:lstStyle/>
          <a:p>
            <a:pPr eaLnBrk="1" hangingPunct="1">
              <a:buFont typeface="Wingdings 3" panose="05040102010807070707" pitchFamily="18" charset="2"/>
              <a:buNone/>
            </a:pPr>
            <a:r>
              <a:rPr lang="en-US" altLang="ru-RU" sz="2000" dirty="0" smtClean="0"/>
              <a:t>    1. Read the text several times</a:t>
            </a:r>
          </a:p>
          <a:p>
            <a:pPr eaLnBrk="1" hangingPunct="1">
              <a:buFont typeface="Wingdings 3" panose="05040102010807070707" pitchFamily="18" charset="2"/>
              <a:buNone/>
            </a:pPr>
            <a:r>
              <a:rPr lang="en-US" altLang="ru-RU" sz="2000" dirty="0" smtClean="0"/>
              <a:t>    2. Set the original text aside, and write your paraphrase on a note card</a:t>
            </a:r>
          </a:p>
          <a:p>
            <a:pPr eaLnBrk="1" hangingPunct="1">
              <a:buFont typeface="Wingdings 3" panose="05040102010807070707" pitchFamily="18" charset="2"/>
              <a:buNone/>
            </a:pPr>
            <a:r>
              <a:rPr lang="en-US" altLang="ru-RU" sz="2000" dirty="0" smtClean="0"/>
              <a:t>    3. On the note card, jot down the subject of the paraphrase and a few key words that will help you put this information in context later on in your paper.</a:t>
            </a:r>
          </a:p>
          <a:p>
            <a:pPr eaLnBrk="1" hangingPunct="1">
              <a:buFont typeface="Wingdings 3" panose="05040102010807070707" pitchFamily="18" charset="2"/>
              <a:buNone/>
            </a:pPr>
            <a:r>
              <a:rPr lang="en-US" altLang="ru-RU" sz="2000" dirty="0" smtClean="0"/>
              <a:t>    4. Go back and check your notes to make sure you included all the necessary information that was in the original material.</a:t>
            </a:r>
          </a:p>
          <a:p>
            <a:pPr eaLnBrk="1" hangingPunct="1">
              <a:buFont typeface="Wingdings 3" panose="05040102010807070707" pitchFamily="18" charset="2"/>
              <a:buNone/>
            </a:pPr>
            <a:r>
              <a:rPr lang="en-US" altLang="ru-RU" sz="2000" dirty="0" smtClean="0"/>
              <a:t>    5. Use quotation marks to identify unique words or terminology that you borrowed directly from the original material.</a:t>
            </a:r>
          </a:p>
          <a:p>
            <a:pPr eaLnBrk="1" hangingPunct="1">
              <a:buFont typeface="Wingdings 3" panose="05040102010807070707" pitchFamily="18" charset="2"/>
              <a:buNone/>
            </a:pPr>
            <a:r>
              <a:rPr lang="en-US" altLang="ru-RU" sz="2000" dirty="0" smtClean="0"/>
              <a:t>    6. Record the bibliographic information on the note card so you can easily refer to it if you use the material in your paper.</a:t>
            </a:r>
          </a:p>
        </p:txBody>
      </p:sp>
    </p:spTree>
    <p:extLst>
      <p:ext uri="{BB962C8B-B14F-4D97-AF65-F5344CB8AC3E}">
        <p14:creationId xmlns:p14="http://schemas.microsoft.com/office/powerpoint/2010/main" val="295046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010">
                                            <p:txEl>
                                              <p:pRg st="0" end="0"/>
                                            </p:txEl>
                                          </p:spTgt>
                                        </p:tgtEl>
                                        <p:attrNameLst>
                                          <p:attrName>style.visibility</p:attrName>
                                        </p:attrNameLst>
                                      </p:cBhvr>
                                      <p:to>
                                        <p:strVal val="visible"/>
                                      </p:to>
                                    </p:set>
                                    <p:animEffect transition="in" filter="fade">
                                      <p:cBhvr>
                                        <p:cTn id="7" dur="500"/>
                                        <p:tgtEl>
                                          <p:spTgt spid="430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3010">
                                            <p:txEl>
                                              <p:pRg st="1" end="1"/>
                                            </p:txEl>
                                          </p:spTgt>
                                        </p:tgtEl>
                                        <p:attrNameLst>
                                          <p:attrName>style.visibility</p:attrName>
                                        </p:attrNameLst>
                                      </p:cBhvr>
                                      <p:to>
                                        <p:strVal val="visible"/>
                                      </p:to>
                                    </p:set>
                                    <p:animEffect transition="in" filter="fade">
                                      <p:cBhvr>
                                        <p:cTn id="12" dur="500"/>
                                        <p:tgtEl>
                                          <p:spTgt spid="430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3010">
                                            <p:txEl>
                                              <p:pRg st="2" end="2"/>
                                            </p:txEl>
                                          </p:spTgt>
                                        </p:tgtEl>
                                        <p:attrNameLst>
                                          <p:attrName>style.visibility</p:attrName>
                                        </p:attrNameLst>
                                      </p:cBhvr>
                                      <p:to>
                                        <p:strVal val="visible"/>
                                      </p:to>
                                    </p:set>
                                    <p:animEffect transition="in" filter="fade">
                                      <p:cBhvr>
                                        <p:cTn id="17" dur="500"/>
                                        <p:tgtEl>
                                          <p:spTgt spid="430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3010">
                                            <p:txEl>
                                              <p:pRg st="3" end="3"/>
                                            </p:txEl>
                                          </p:spTgt>
                                        </p:tgtEl>
                                        <p:attrNameLst>
                                          <p:attrName>style.visibility</p:attrName>
                                        </p:attrNameLst>
                                      </p:cBhvr>
                                      <p:to>
                                        <p:strVal val="visible"/>
                                      </p:to>
                                    </p:set>
                                    <p:animEffect transition="in" filter="fade">
                                      <p:cBhvr>
                                        <p:cTn id="22" dur="500"/>
                                        <p:tgtEl>
                                          <p:spTgt spid="430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3010">
                                            <p:txEl>
                                              <p:pRg st="4" end="4"/>
                                            </p:txEl>
                                          </p:spTgt>
                                        </p:tgtEl>
                                        <p:attrNameLst>
                                          <p:attrName>style.visibility</p:attrName>
                                        </p:attrNameLst>
                                      </p:cBhvr>
                                      <p:to>
                                        <p:strVal val="visible"/>
                                      </p:to>
                                    </p:set>
                                    <p:animEffect transition="in" filter="fade">
                                      <p:cBhvr>
                                        <p:cTn id="27" dur="500"/>
                                        <p:tgtEl>
                                          <p:spTgt spid="4301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3010">
                                            <p:txEl>
                                              <p:pRg st="5" end="5"/>
                                            </p:txEl>
                                          </p:spTgt>
                                        </p:tgtEl>
                                        <p:attrNameLst>
                                          <p:attrName>style.visibility</p:attrName>
                                        </p:attrNameLst>
                                      </p:cBhvr>
                                      <p:to>
                                        <p:strVal val="visible"/>
                                      </p:to>
                                    </p:set>
                                    <p:animEffect transition="in" filter="fade">
                                      <p:cBhvr>
                                        <p:cTn id="32" dur="500"/>
                                        <p:tgtEl>
                                          <p:spTgt spid="430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0"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09600"/>
            <a:ext cx="7467600" cy="1143000"/>
          </a:xfrm>
        </p:spPr>
        <p:txBody>
          <a:bodyPr>
            <a:noAutofit/>
          </a:bodyPr>
          <a:lstStyle/>
          <a:p>
            <a:pPr algn="ctr"/>
            <a:r>
              <a:rPr lang="en-US" sz="4000" dirty="0"/>
              <a:t>Exercise to Detect plagiarism</a:t>
            </a:r>
            <a:endParaRPr lang="ru-RU" sz="4000" dirty="0"/>
          </a:p>
        </p:txBody>
      </p:sp>
      <p:pic>
        <p:nvPicPr>
          <p:cNvPr id="74754" name="Picture 2" descr="http://i1235.photobucket.com/albums/ff439/LuSha444/Animated/winniePoohExercise.gif"/>
          <p:cNvPicPr>
            <a:picLocks noGrp="1" noChangeAspect="1" noChangeArrowheads="1" noCrop="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1524000" y="1981200"/>
            <a:ext cx="5486400" cy="3675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96136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65652" y="0"/>
            <a:ext cx="8305800" cy="1143000"/>
          </a:xfrm>
        </p:spPr>
        <p:txBody>
          <a:bodyPr>
            <a:normAutofit/>
          </a:bodyPr>
          <a:lstStyle/>
          <a:p>
            <a:pPr algn="ctr">
              <a:defRPr/>
            </a:pPr>
            <a:r>
              <a:rPr lang="en-US" dirty="0" smtClean="0">
                <a:effectLst/>
              </a:rPr>
              <a:t>Definition - </a:t>
            </a:r>
            <a:r>
              <a:rPr lang="en-US" altLang="ru-RU" sz="4000" b="1" dirty="0" smtClean="0"/>
              <a:t>‘</a:t>
            </a:r>
            <a:r>
              <a:rPr lang="en-US" altLang="ru-RU" b="1" dirty="0" smtClean="0"/>
              <a:t>Plagiarism’</a:t>
            </a:r>
            <a:endParaRPr lang="en-US" dirty="0">
              <a:effectLst/>
            </a:endParaRPr>
          </a:p>
        </p:txBody>
      </p:sp>
      <p:sp>
        <p:nvSpPr>
          <p:cNvPr id="10242" name="Content Placeholder 1"/>
          <p:cNvSpPr>
            <a:spLocks noGrp="1"/>
          </p:cNvSpPr>
          <p:nvPr>
            <p:ph sz="quarter" idx="4294967295"/>
          </p:nvPr>
        </p:nvSpPr>
        <p:spPr>
          <a:xfrm>
            <a:off x="152400" y="1371600"/>
            <a:ext cx="8153400" cy="4873625"/>
          </a:xfrm>
        </p:spPr>
        <p:txBody>
          <a:bodyPr>
            <a:noAutofit/>
          </a:bodyPr>
          <a:lstStyle/>
          <a:p>
            <a:pPr algn="just" eaLnBrk="1" hangingPunct="1"/>
            <a:r>
              <a:rPr lang="en-IN" sz="3600" b="1" dirty="0" smtClean="0"/>
              <a:t>“The </a:t>
            </a:r>
            <a:r>
              <a:rPr lang="en-IN" sz="3600" b="1" dirty="0"/>
              <a:t>practice of taking someone else’s work or ideas and passing them off as one’s own</a:t>
            </a:r>
            <a:r>
              <a:rPr lang="en-IN" sz="3600" b="1" dirty="0" smtClean="0"/>
              <a:t>: there </a:t>
            </a:r>
            <a:r>
              <a:rPr lang="en-IN" sz="3600" b="1" dirty="0"/>
              <a:t>were accusations of </a:t>
            </a:r>
            <a:r>
              <a:rPr lang="en-IN" sz="3600" b="1" dirty="0" smtClean="0"/>
              <a:t>plagiarism”.*</a:t>
            </a:r>
          </a:p>
          <a:p>
            <a:pPr marL="0" indent="0" eaLnBrk="1" hangingPunct="1">
              <a:buNone/>
            </a:pPr>
            <a:r>
              <a:rPr lang="en-US" dirty="0"/>
              <a:t>	</a:t>
            </a:r>
            <a:r>
              <a:rPr lang="en-US" dirty="0" smtClean="0"/>
              <a:t>					</a:t>
            </a:r>
            <a:r>
              <a:rPr lang="en-IN" dirty="0"/>
              <a:t> </a:t>
            </a:r>
            <a:r>
              <a:rPr lang="en-IN" altLang="ru-RU" sz="1400" dirty="0" smtClean="0"/>
              <a:t>*Oxford Dictionary</a:t>
            </a:r>
            <a:endParaRPr lang="en-US" altLang="ru-RU" sz="1400" dirty="0" smtClean="0"/>
          </a:p>
        </p:txBody>
      </p:sp>
    </p:spTree>
    <p:extLst>
      <p:ext uri="{BB962C8B-B14F-4D97-AF65-F5344CB8AC3E}">
        <p14:creationId xmlns:p14="http://schemas.microsoft.com/office/powerpoint/2010/main" val="927226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2">
                                            <p:txEl>
                                              <p:pRg st="0" end="0"/>
                                            </p:txEl>
                                          </p:spTgt>
                                        </p:tgtEl>
                                        <p:attrNameLst>
                                          <p:attrName>style.visibility</p:attrName>
                                        </p:attrNameLst>
                                      </p:cBhvr>
                                      <p:to>
                                        <p:strVal val="visible"/>
                                      </p:to>
                                    </p:set>
                                    <p:animEffect transition="in" filter="fade">
                                      <p:cBhvr>
                                        <p:cTn id="7" dur="500"/>
                                        <p:tgtEl>
                                          <p:spTgt spid="1024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242">
                                            <p:txEl>
                                              <p:pRg st="1" end="1"/>
                                            </p:txEl>
                                          </p:spTgt>
                                        </p:tgtEl>
                                        <p:attrNameLst>
                                          <p:attrName>style.visibility</p:attrName>
                                        </p:attrNameLst>
                                      </p:cBhvr>
                                      <p:to>
                                        <p:strVal val="visible"/>
                                      </p:to>
                                    </p:set>
                                    <p:animEffect transition="in" filter="fade">
                                      <p:cBhvr>
                                        <p:cTn id="10" dur="500"/>
                                        <p:tgtEl>
                                          <p:spTgt spid="1024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Exercise to Detect plagiarism</a:t>
            </a:r>
            <a:endParaRPr lang="ru-RU" dirty="0"/>
          </a:p>
        </p:txBody>
      </p:sp>
      <p:sp>
        <p:nvSpPr>
          <p:cNvPr id="3" name="Content Placeholder 2"/>
          <p:cNvSpPr>
            <a:spLocks noGrp="1"/>
          </p:cNvSpPr>
          <p:nvPr>
            <p:ph sz="quarter" idx="1"/>
          </p:nvPr>
        </p:nvSpPr>
        <p:spPr>
          <a:xfrm>
            <a:off x="457200" y="1600200"/>
            <a:ext cx="7772400" cy="4873752"/>
          </a:xfrm>
        </p:spPr>
        <p:txBody>
          <a:bodyPr>
            <a:normAutofit fontScale="85000" lnSpcReduction="20000"/>
          </a:bodyPr>
          <a:lstStyle/>
          <a:p>
            <a:pPr fontAlgn="base"/>
            <a:r>
              <a:rPr lang="en-US" b="1" dirty="0"/>
              <a:t>Read the source text. </a:t>
            </a:r>
            <a:r>
              <a:rPr lang="en-US" b="1" dirty="0" smtClean="0"/>
              <a:t>Read the examples and find which are plagiarized. </a:t>
            </a:r>
          </a:p>
          <a:p>
            <a:pPr marL="0" indent="0" fontAlgn="base">
              <a:buNone/>
            </a:pPr>
            <a:endParaRPr lang="en-US" b="1" dirty="0"/>
          </a:p>
          <a:p>
            <a:pPr marL="0" indent="0" fontAlgn="base">
              <a:buNone/>
            </a:pPr>
            <a:r>
              <a:rPr lang="en-IN" b="1" dirty="0" smtClean="0"/>
              <a:t>Source Text</a:t>
            </a:r>
          </a:p>
          <a:p>
            <a:pPr marL="0" indent="0" algn="just" fontAlgn="base">
              <a:buNone/>
            </a:pPr>
            <a:r>
              <a:rPr lang="en-IN" dirty="0" smtClean="0"/>
              <a:t>From a class perspective this put them [highwaymen] in an ambivalent position. In aspiring to that proud, if temporary, status of ‘Gentleman of the Road’, they did not question the </a:t>
            </a:r>
            <a:r>
              <a:rPr lang="en-IN" dirty="0" err="1" smtClean="0"/>
              <a:t>inegalitarian</a:t>
            </a:r>
            <a:r>
              <a:rPr lang="en-IN" dirty="0" smtClean="0"/>
              <a:t> hierarchy of their society. Yet their boldness of act and deed, in putting them outside the law as rebellious fugitives, revivified the ‘animal spirits’ of capitalism and became an essential part of the oppositional culture of working-class London, a serious obstacle to the formation of a tractable, obedient labour force. Therefore, it was not enough to hang them – the values they espoused or represented had to be challenged.</a:t>
            </a:r>
          </a:p>
          <a:p>
            <a:pPr marL="0" indent="0" fontAlgn="base">
              <a:buNone/>
            </a:pPr>
            <a:endParaRPr lang="en-IN" dirty="0" smtClean="0"/>
          </a:p>
          <a:p>
            <a:pPr marL="0" indent="0" fontAlgn="base">
              <a:buNone/>
            </a:pPr>
            <a:r>
              <a:rPr lang="en-IN" dirty="0" smtClean="0"/>
              <a:t>(*</a:t>
            </a:r>
            <a:r>
              <a:rPr lang="en-IN" dirty="0" err="1" smtClean="0"/>
              <a:t>Linebaugh</a:t>
            </a:r>
            <a:r>
              <a:rPr lang="en-IN" dirty="0" smtClean="0"/>
              <a:t>, P., The London Hanged: Crime and Civil Society in the Eighteenth Century (London, 1991), p. 213).</a:t>
            </a:r>
          </a:p>
          <a:p>
            <a:endParaRPr lang="ru-RU" dirty="0"/>
          </a:p>
        </p:txBody>
      </p:sp>
      <p:sp>
        <p:nvSpPr>
          <p:cNvPr id="5" name="Rectangle 4"/>
          <p:cNvSpPr/>
          <p:nvPr/>
        </p:nvSpPr>
        <p:spPr>
          <a:xfrm>
            <a:off x="2971800" y="6473952"/>
            <a:ext cx="6383215" cy="369332"/>
          </a:xfrm>
          <a:prstGeom prst="rect">
            <a:avLst/>
          </a:prstGeom>
        </p:spPr>
        <p:txBody>
          <a:bodyPr wrap="square">
            <a:spAutoFit/>
          </a:bodyPr>
          <a:lstStyle/>
          <a:p>
            <a:r>
              <a:rPr lang="en-US" baseline="30000" dirty="0" smtClean="0">
                <a:effectLst/>
                <a:latin typeface="Calibri" panose="020F0502020204030204" pitchFamily="34" charset="0"/>
                <a:ea typeface="Calibri" panose="020F0502020204030204" pitchFamily="34" charset="0"/>
                <a:cs typeface="Mangal" panose="02040503050203030202" pitchFamily="18" charset="0"/>
              </a:rPr>
              <a:t>Example</a:t>
            </a:r>
            <a:r>
              <a:rPr lang="en-US" dirty="0" smtClean="0">
                <a:effectLst/>
                <a:latin typeface="Calibri" panose="020F0502020204030204" pitchFamily="34" charset="0"/>
                <a:ea typeface="Calibri" panose="020F0502020204030204" pitchFamily="34" charset="0"/>
                <a:cs typeface="Mangal" panose="02040503050203030202" pitchFamily="18" charset="0"/>
              </a:rPr>
              <a:t> </a:t>
            </a:r>
            <a:r>
              <a:rPr lang="en-US" baseline="30000" dirty="0" smtClean="0">
                <a:effectLst/>
                <a:latin typeface="Calibri" panose="020F0502020204030204" pitchFamily="34" charset="0"/>
                <a:ea typeface="Calibri" panose="020F0502020204030204" pitchFamily="34" charset="0"/>
                <a:cs typeface="Mangal" panose="02040503050203030202" pitchFamily="18" charset="0"/>
              </a:rPr>
              <a:t>source: https://www.ox.ac.uk/students/academic/guidance/skills/plagiarism?</a:t>
            </a:r>
            <a:endParaRPr lang="ru-RU" dirty="0"/>
          </a:p>
        </p:txBody>
      </p:sp>
    </p:spTree>
    <p:extLst>
      <p:ext uri="{BB962C8B-B14F-4D97-AF65-F5344CB8AC3E}">
        <p14:creationId xmlns:p14="http://schemas.microsoft.com/office/powerpoint/2010/main" val="19355403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1 </a:t>
            </a:r>
            <a:endParaRPr lang="ru-RU" dirty="0"/>
          </a:p>
        </p:txBody>
      </p:sp>
      <p:sp>
        <p:nvSpPr>
          <p:cNvPr id="3" name="Content Placeholder 2"/>
          <p:cNvSpPr>
            <a:spLocks noGrp="1"/>
          </p:cNvSpPr>
          <p:nvPr>
            <p:ph sz="quarter" idx="1"/>
          </p:nvPr>
        </p:nvSpPr>
        <p:spPr/>
        <p:txBody>
          <a:bodyPr>
            <a:normAutofit fontScale="92500" lnSpcReduction="10000"/>
          </a:bodyPr>
          <a:lstStyle/>
          <a:p>
            <a:pPr algn="just"/>
            <a:r>
              <a:rPr lang="en-IN" dirty="0" smtClean="0"/>
              <a:t>Although they did not question the </a:t>
            </a:r>
            <a:r>
              <a:rPr lang="en-IN" dirty="0" err="1" smtClean="0"/>
              <a:t>inegalitarian</a:t>
            </a:r>
            <a:r>
              <a:rPr lang="en-IN" dirty="0" smtClean="0"/>
              <a:t> hierarchy of their society, highwaymen exercised a powerful attraction for the working classes. Some historians believe that this hindered the development of a submissive workforce. </a:t>
            </a:r>
          </a:p>
          <a:p>
            <a:pPr algn="just"/>
            <a:endParaRPr lang="en-IN" dirty="0" smtClean="0"/>
          </a:p>
          <a:p>
            <a:pPr algn="just"/>
            <a:r>
              <a:rPr lang="en-IN" dirty="0" smtClean="0"/>
              <a:t>(This is a mixture of verbatim copying and acceptable paraphrase. Although only one phrase has been copied from the source, this would still count as plagiarism. The idea expressed in the first sentence has not been attributed at all, and the reference to ‘some historians’ in the second is insufficient. The writer should use clear referencing to acknowledge all ideas taken from other people’s work.)</a:t>
            </a:r>
          </a:p>
          <a:p>
            <a:endParaRPr lang="ru-RU" dirty="0"/>
          </a:p>
        </p:txBody>
      </p:sp>
    </p:spTree>
    <p:extLst>
      <p:ext uri="{BB962C8B-B14F-4D97-AF65-F5344CB8AC3E}">
        <p14:creationId xmlns:p14="http://schemas.microsoft.com/office/powerpoint/2010/main" val="2479740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2</a:t>
            </a:r>
            <a:endParaRPr lang="ru-RU" dirty="0"/>
          </a:p>
        </p:txBody>
      </p:sp>
      <p:sp>
        <p:nvSpPr>
          <p:cNvPr id="3" name="Content Placeholder 2"/>
          <p:cNvSpPr>
            <a:spLocks noGrp="1"/>
          </p:cNvSpPr>
          <p:nvPr>
            <p:ph sz="quarter" idx="1"/>
          </p:nvPr>
        </p:nvSpPr>
        <p:spPr/>
        <p:txBody>
          <a:bodyPr/>
          <a:lstStyle/>
          <a:p>
            <a:pPr algn="just"/>
            <a:r>
              <a:rPr lang="en-IN" dirty="0" smtClean="0"/>
              <a:t>Although they did not question the </a:t>
            </a:r>
            <a:r>
              <a:rPr lang="en-IN" dirty="0" err="1" smtClean="0"/>
              <a:t>inegalitarian</a:t>
            </a:r>
            <a:r>
              <a:rPr lang="en-IN" dirty="0" smtClean="0"/>
              <a:t> hierarchy of their society, highwaymen ‘became an essential part of the oppositional culture of working-class London [and] a serious obstacle to the formation of a tractable, obedient labour force’.* </a:t>
            </a:r>
          </a:p>
          <a:p>
            <a:pPr algn="just"/>
            <a:r>
              <a:rPr lang="en-IN" dirty="0" smtClean="0"/>
              <a:t>(This contains a mixture of attributed and unattributed quotation, which suggests to the reader that the first line is original to this writer. All quoted material must be enclosed in quotation marks and adequately referenced.)</a:t>
            </a:r>
          </a:p>
          <a:p>
            <a:endParaRPr lang="ru-RU" dirty="0"/>
          </a:p>
        </p:txBody>
      </p:sp>
    </p:spTree>
    <p:extLst>
      <p:ext uri="{BB962C8B-B14F-4D97-AF65-F5344CB8AC3E}">
        <p14:creationId xmlns:p14="http://schemas.microsoft.com/office/powerpoint/2010/main" val="2634308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3</a:t>
            </a:r>
            <a:endParaRPr lang="ru-RU" dirty="0"/>
          </a:p>
        </p:txBody>
      </p:sp>
      <p:sp>
        <p:nvSpPr>
          <p:cNvPr id="3" name="Content Placeholder 2"/>
          <p:cNvSpPr>
            <a:spLocks noGrp="1"/>
          </p:cNvSpPr>
          <p:nvPr>
            <p:ph sz="quarter" idx="1"/>
          </p:nvPr>
        </p:nvSpPr>
        <p:spPr/>
        <p:txBody>
          <a:bodyPr>
            <a:normAutofit fontScale="92500"/>
          </a:bodyPr>
          <a:lstStyle/>
          <a:p>
            <a:pPr algn="just"/>
            <a:r>
              <a:rPr lang="en-IN" dirty="0"/>
              <a:t>Peter </a:t>
            </a:r>
            <a:r>
              <a:rPr lang="en-IN" dirty="0" err="1"/>
              <a:t>Linebaugh</a:t>
            </a:r>
            <a:r>
              <a:rPr lang="en-IN" dirty="0"/>
              <a:t> argues that although highwaymen posed no overt challenge to social orthodoxy – they aspired to be known as ‘Gentlemen of the Road’ – they were often seen as anti-hero role models by the unruly working classes. He concludes that they were executed not only for their criminal acts, but in order to stamp out the threat of </a:t>
            </a:r>
            <a:r>
              <a:rPr lang="en-IN" dirty="0" smtClean="0"/>
              <a:t>insubordinacy.*</a:t>
            </a:r>
          </a:p>
          <a:p>
            <a:pPr algn="just"/>
            <a:r>
              <a:rPr lang="en-IN" dirty="0" smtClean="0"/>
              <a:t>(</a:t>
            </a:r>
            <a:r>
              <a:rPr lang="en-IN" dirty="0"/>
              <a:t>This paraphrase of the passage is acceptable as the wording and structure demonstrate the reader’s interpretation of the passage and do not follow the original too closely. The source of the ideas under discussion has been properly attributed in both textual and footnote references.)</a:t>
            </a:r>
          </a:p>
          <a:p>
            <a:endParaRPr lang="ru-RU" dirty="0"/>
          </a:p>
        </p:txBody>
      </p:sp>
    </p:spTree>
    <p:extLst>
      <p:ext uri="{BB962C8B-B14F-4D97-AF65-F5344CB8AC3E}">
        <p14:creationId xmlns:p14="http://schemas.microsoft.com/office/powerpoint/2010/main" val="557538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4</a:t>
            </a:r>
            <a:endParaRPr lang="ru-RU" dirty="0"/>
          </a:p>
        </p:txBody>
      </p:sp>
      <p:sp>
        <p:nvSpPr>
          <p:cNvPr id="3" name="Content Placeholder 2"/>
          <p:cNvSpPr>
            <a:spLocks noGrp="1"/>
          </p:cNvSpPr>
          <p:nvPr>
            <p:ph sz="quarter" idx="1"/>
          </p:nvPr>
        </p:nvSpPr>
        <p:spPr/>
        <p:txBody>
          <a:bodyPr>
            <a:normAutofit/>
          </a:bodyPr>
          <a:lstStyle/>
          <a:p>
            <a:pPr algn="just"/>
            <a:r>
              <a:rPr lang="en-IN" dirty="0"/>
              <a:t>Peter </a:t>
            </a:r>
            <a:r>
              <a:rPr lang="en-IN" dirty="0" err="1"/>
              <a:t>Linebaugh</a:t>
            </a:r>
            <a:r>
              <a:rPr lang="en-IN" dirty="0"/>
              <a:t> argues that highwaymen represented a powerful challenge to the mores of capitalist society and inspired the rebelliousness of London’s working </a:t>
            </a:r>
            <a:r>
              <a:rPr lang="en-IN" dirty="0" smtClean="0"/>
              <a:t>class.*</a:t>
            </a:r>
          </a:p>
          <a:p>
            <a:pPr algn="just"/>
            <a:r>
              <a:rPr lang="en-IN" dirty="0" smtClean="0"/>
              <a:t>(</a:t>
            </a:r>
            <a:r>
              <a:rPr lang="en-IN" dirty="0"/>
              <a:t>This is a brief summary of the argument with appropriate attribution.) </a:t>
            </a:r>
            <a:endParaRPr lang="ru-RU" dirty="0"/>
          </a:p>
        </p:txBody>
      </p:sp>
    </p:spTree>
    <p:extLst>
      <p:ext uri="{BB962C8B-B14F-4D97-AF65-F5344CB8AC3E}">
        <p14:creationId xmlns:p14="http://schemas.microsoft.com/office/powerpoint/2010/main" val="2709934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mileys.smileycentral.com/cat/36/36_1_75.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7666" y="3356658"/>
            <a:ext cx="1733107" cy="1733109"/>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http://smileys.smileycentral.com/cat/36/36_9_1.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043591" y="2333282"/>
            <a:ext cx="1454783" cy="1163828"/>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smileys.smileycentral.com/cat/36/36_1_55.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1826" y="3870173"/>
            <a:ext cx="1979112" cy="197911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mileys.smileycentral.com/cat/7/7_8_131.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43592" y="1069410"/>
            <a:ext cx="1428326" cy="1363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2355878"/>
      </p:ext>
    </p:extLst>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Sources</a:t>
            </a:r>
            <a:endParaRPr lang="ru-RU" dirty="0"/>
          </a:p>
        </p:txBody>
      </p:sp>
      <p:sp>
        <p:nvSpPr>
          <p:cNvPr id="3" name="Content Placeholder 2"/>
          <p:cNvSpPr>
            <a:spLocks noGrp="1"/>
          </p:cNvSpPr>
          <p:nvPr>
            <p:ph sz="quarter" idx="1"/>
          </p:nvPr>
        </p:nvSpPr>
        <p:spPr/>
        <p:txBody>
          <a:bodyPr>
            <a:normAutofit fontScale="85000" lnSpcReduction="20000"/>
          </a:bodyPr>
          <a:lstStyle/>
          <a:p>
            <a:r>
              <a:rPr lang="en-IN" dirty="0"/>
              <a:t>http://copyright.gov.in/documents/copyrightrules1957.pdf </a:t>
            </a:r>
            <a:endParaRPr lang="en-IN" dirty="0" smtClean="0"/>
          </a:p>
          <a:p>
            <a:r>
              <a:rPr lang="en-IN" dirty="0" smtClean="0"/>
              <a:t>http</a:t>
            </a:r>
            <a:r>
              <a:rPr lang="en-IN" dirty="0"/>
              <a:t>://</a:t>
            </a:r>
            <a:r>
              <a:rPr lang="en-IN" dirty="0" smtClean="0"/>
              <a:t>www.bowdoin.edu/about/purpose/index.shtml</a:t>
            </a:r>
          </a:p>
          <a:p>
            <a:r>
              <a:rPr lang="en-IN" dirty="0"/>
              <a:t>https://</a:t>
            </a:r>
            <a:r>
              <a:rPr lang="en-IN" dirty="0" smtClean="0"/>
              <a:t>www.ox.ac.uk/students/academic/guidance/skills/plagiarism?wssl=1</a:t>
            </a:r>
          </a:p>
          <a:p>
            <a:r>
              <a:rPr lang="en-IN" dirty="0"/>
              <a:t>http://www.legalserviceindia.com/article/l195-Copyright-Law-in-India.html </a:t>
            </a:r>
            <a:endParaRPr lang="en-IN" dirty="0" smtClean="0"/>
          </a:p>
          <a:p>
            <a:r>
              <a:rPr lang="en-IN" dirty="0" smtClean="0"/>
              <a:t>http</a:t>
            </a:r>
            <a:r>
              <a:rPr lang="en-IN" dirty="0"/>
              <a:t>://www.deltastate.edu/academics/libraries/library-guides/roberts-laforge-guides/plagiarism-prevention-a-guide-for-students</a:t>
            </a:r>
            <a:r>
              <a:rPr lang="en-IN" dirty="0" smtClean="0"/>
              <a:t>/</a:t>
            </a:r>
          </a:p>
          <a:p>
            <a:r>
              <a:rPr lang="en-IN" dirty="0"/>
              <a:t>http://</a:t>
            </a:r>
            <a:r>
              <a:rPr lang="en-IN" dirty="0" smtClean="0"/>
              <a:t>catdir.loc.gov/catdir/samples/cam033/2002023441.pdf</a:t>
            </a:r>
          </a:p>
          <a:p>
            <a:r>
              <a:rPr lang="en-IN" dirty="0"/>
              <a:t>https://www.plagiarismtoday.com/stopping-internet-plagiarism/your-copyrights-online/1-what-is-a-copyright/ </a:t>
            </a:r>
            <a:endParaRPr lang="en-IN" dirty="0" smtClean="0"/>
          </a:p>
          <a:p>
            <a:r>
              <a:rPr lang="en-IN" dirty="0"/>
              <a:t>http://www.ipos.gov.sg/AboutIP/TypesofIPWhatisIntellectualProperty/Whatiscopyright.aspx </a:t>
            </a:r>
            <a:endParaRPr lang="en-IN" dirty="0" smtClean="0"/>
          </a:p>
          <a:p>
            <a:r>
              <a:rPr lang="en-IN" dirty="0" smtClean="0"/>
              <a:t>http</a:t>
            </a:r>
            <a:r>
              <a:rPr lang="en-IN" dirty="0"/>
              <a:t>://abacus.bates.edu/cbb/quiz/intro/types.html</a:t>
            </a:r>
          </a:p>
          <a:p>
            <a:r>
              <a:rPr lang="en-IN" dirty="0"/>
              <a:t>https://images.google.com/</a:t>
            </a:r>
            <a:endParaRPr lang="ru-RU" dirty="0"/>
          </a:p>
        </p:txBody>
      </p:sp>
    </p:spTree>
    <p:extLst>
      <p:ext uri="{BB962C8B-B14F-4D97-AF65-F5344CB8AC3E}">
        <p14:creationId xmlns:p14="http://schemas.microsoft.com/office/powerpoint/2010/main" val="405067274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0425" y="914400"/>
            <a:ext cx="7467600" cy="1143000"/>
          </a:xfrm>
        </p:spPr>
        <p:txBody>
          <a:bodyPr/>
          <a:lstStyle/>
          <a:p>
            <a:pPr algn="ctr"/>
            <a:r>
              <a:rPr lang="en-US" sz="3600" dirty="0"/>
              <a:t>Thank you for attention!</a:t>
            </a:r>
            <a:r>
              <a:rPr lang="en-US" sz="2400" dirty="0"/>
              <a:t/>
            </a:r>
            <a:br>
              <a:rPr lang="en-US" sz="2400" dirty="0"/>
            </a:br>
            <a:endParaRPr lang="ru-RU" dirty="0"/>
          </a:p>
        </p:txBody>
      </p:sp>
      <p:sp>
        <p:nvSpPr>
          <p:cNvPr id="3" name="Content Placeholder 2"/>
          <p:cNvSpPr>
            <a:spLocks noGrp="1"/>
          </p:cNvSpPr>
          <p:nvPr>
            <p:ph idx="1"/>
          </p:nvPr>
        </p:nvSpPr>
        <p:spPr>
          <a:xfrm>
            <a:off x="648147" y="1173162"/>
            <a:ext cx="7486650" cy="5684838"/>
          </a:xfrm>
        </p:spPr>
        <p:txBody>
          <a:bodyPr>
            <a:normAutofit fontScale="85000" lnSpcReduction="20000"/>
          </a:bodyPr>
          <a:lstStyle/>
          <a:p>
            <a:pPr marL="0" indent="0" algn="ctr">
              <a:buNone/>
            </a:pPr>
            <a:endParaRPr lang="en-US" sz="3600" dirty="0"/>
          </a:p>
          <a:p>
            <a:pPr marL="0" indent="0" algn="ctr">
              <a:buNone/>
            </a:pPr>
            <a:endParaRPr lang="en-US" sz="3600" dirty="0" smtClean="0"/>
          </a:p>
          <a:p>
            <a:pPr marL="0" indent="0" algn="ctr">
              <a:buNone/>
            </a:pPr>
            <a:r>
              <a:rPr lang="en-US" sz="3600" dirty="0" smtClean="0"/>
              <a:t>Dr. </a:t>
            </a:r>
            <a:r>
              <a:rPr lang="en-US" sz="3600" dirty="0" err="1" smtClean="0"/>
              <a:t>Sonu</a:t>
            </a:r>
            <a:r>
              <a:rPr lang="en-US" sz="3600" dirty="0" smtClean="0"/>
              <a:t> Saini</a:t>
            </a:r>
          </a:p>
          <a:p>
            <a:pPr marL="0" indent="0" algn="ctr">
              <a:buNone/>
            </a:pPr>
            <a:r>
              <a:rPr lang="en-US" sz="3600" dirty="0" smtClean="0">
                <a:hlinkClick r:id="rId2"/>
              </a:rPr>
              <a:t>unosru@gmail.com</a:t>
            </a:r>
            <a:endParaRPr lang="en-US" sz="3600" dirty="0" smtClean="0"/>
          </a:p>
          <a:p>
            <a:pPr marL="0" indent="0" algn="ctr">
              <a:buNone/>
            </a:pPr>
            <a:r>
              <a:rPr lang="en-US" sz="3600" dirty="0" smtClean="0"/>
              <a:t>Website: </a:t>
            </a:r>
            <a:r>
              <a:rPr lang="en-US" sz="3600" dirty="0" smtClean="0">
                <a:hlinkClick r:id="rId3"/>
              </a:rPr>
              <a:t>www.sonusaini.com</a:t>
            </a:r>
            <a:endParaRPr lang="en-US" sz="3600" dirty="0" smtClean="0"/>
          </a:p>
          <a:p>
            <a:pPr marL="0" indent="0" algn="ctr">
              <a:buNone/>
            </a:pPr>
            <a:endParaRPr lang="en-US" sz="3600" dirty="0" smtClean="0"/>
          </a:p>
          <a:p>
            <a:pPr marL="0" indent="0" algn="ctr">
              <a:buNone/>
            </a:pPr>
            <a:r>
              <a:rPr lang="en-US" sz="3600" dirty="0" smtClean="0"/>
              <a:t>This </a:t>
            </a:r>
            <a:r>
              <a:rPr lang="en-US" sz="3600" dirty="0" err="1" smtClean="0"/>
              <a:t>ppt</a:t>
            </a:r>
            <a:r>
              <a:rPr lang="en-US" sz="3600" dirty="0" smtClean="0"/>
              <a:t> can be downloaded from</a:t>
            </a:r>
          </a:p>
          <a:p>
            <a:pPr marL="0" indent="0" algn="ctr">
              <a:buNone/>
            </a:pPr>
            <a:r>
              <a:rPr lang="en-US" sz="3600" b="1" dirty="0"/>
              <a:t>http://faculty.jnu.ac.in/sonusaini/</a:t>
            </a:r>
            <a:endParaRPr lang="en-US" sz="3600" b="1" dirty="0" smtClean="0"/>
          </a:p>
          <a:p>
            <a:pPr marL="0" lvl="0" indent="0" defTabSz="914400" eaLnBrk="0" fontAlgn="base" hangingPunct="0">
              <a:lnSpc>
                <a:spcPct val="100000"/>
              </a:lnSpc>
              <a:spcBef>
                <a:spcPct val="0"/>
              </a:spcBef>
              <a:spcAft>
                <a:spcPct val="0"/>
              </a:spcAft>
              <a:buNone/>
            </a:pPr>
            <a:r>
              <a:rPr lang="ru-RU" altLang="ru-RU" sz="3200" dirty="0">
                <a:solidFill>
                  <a:srgbClr val="38761D"/>
                </a:solidFill>
                <a:latin typeface="Verdana" panose="020B0604030504040204" pitchFamily="34" charset="0"/>
                <a:cs typeface="Arial" panose="020B0604020202020204" pitchFamily="34" charset="0"/>
              </a:rPr>
              <a:t/>
            </a:r>
            <a:br>
              <a:rPr lang="ru-RU" altLang="ru-RU" sz="3200" dirty="0">
                <a:solidFill>
                  <a:srgbClr val="38761D"/>
                </a:solidFill>
                <a:latin typeface="Verdana" panose="020B0604030504040204" pitchFamily="34" charset="0"/>
                <a:cs typeface="Arial" panose="020B0604020202020204" pitchFamily="34" charset="0"/>
              </a:rPr>
            </a:br>
            <a:endParaRPr lang="ru-RU" altLang="ru-RU" sz="2800" dirty="0">
              <a:solidFill>
                <a:srgbClr val="222222"/>
              </a:solidFill>
              <a:latin typeface="Arial" panose="020B0604020202020204" pitchFamily="34" charset="0"/>
              <a:cs typeface="Arial" panose="020B0604020202020204" pitchFamily="34" charset="0"/>
            </a:endParaRPr>
          </a:p>
          <a:p>
            <a:pPr marL="0" lvl="0" indent="0" defTabSz="914400" eaLnBrk="0" fontAlgn="base" hangingPunct="0">
              <a:lnSpc>
                <a:spcPct val="100000"/>
              </a:lnSpc>
              <a:spcBef>
                <a:spcPct val="0"/>
              </a:spcBef>
              <a:spcAft>
                <a:spcPct val="0"/>
              </a:spcAft>
              <a:buNone/>
            </a:pPr>
            <a:r>
              <a:rPr lang="ru-RU" altLang="ru-RU" sz="3200" dirty="0">
                <a:solidFill>
                  <a:srgbClr val="38761D"/>
                </a:solidFill>
                <a:latin typeface="Verdana" panose="020B0604030504040204" pitchFamily="34" charset="0"/>
                <a:cs typeface="Arial" panose="020B0604020202020204" pitchFamily="34" charset="0"/>
              </a:rPr>
              <a:t>  </a:t>
            </a:r>
            <a:r>
              <a:rPr lang="ru-RU" altLang="ru-RU" sz="4800" dirty="0">
                <a:solidFill>
                  <a:srgbClr val="38761D"/>
                </a:solidFill>
                <a:latin typeface="Verdana" panose="020B0604030504040204" pitchFamily="34" charset="0"/>
                <a:cs typeface="Arial" panose="020B0604020202020204" pitchFamily="34" charset="0"/>
              </a:rPr>
              <a:t>​</a:t>
            </a:r>
            <a:endParaRPr lang="ru-RU" altLang="ru-RU" sz="2800" dirty="0"/>
          </a:p>
          <a:p>
            <a:pPr marL="0" lvl="0" indent="0" defTabSz="914400" eaLnBrk="0" fontAlgn="base" hangingPunct="0">
              <a:lnSpc>
                <a:spcPct val="100000"/>
              </a:lnSpc>
              <a:spcBef>
                <a:spcPct val="0"/>
              </a:spcBef>
              <a:spcAft>
                <a:spcPct val="0"/>
              </a:spcAft>
              <a:buNone/>
            </a:pPr>
            <a:r>
              <a:rPr lang="ru-RU" altLang="ru-RU" sz="3200" dirty="0">
                <a:solidFill>
                  <a:srgbClr val="38761D"/>
                </a:solidFill>
                <a:latin typeface="Verdana" panose="020B0604030504040204" pitchFamily="34" charset="0"/>
                <a:cs typeface="Arial" panose="020B0604020202020204" pitchFamily="34" charset="0"/>
              </a:rPr>
              <a:t/>
            </a:r>
            <a:br>
              <a:rPr lang="ru-RU" altLang="ru-RU" sz="3200" dirty="0">
                <a:solidFill>
                  <a:srgbClr val="38761D"/>
                </a:solidFill>
                <a:latin typeface="Verdana" panose="020B0604030504040204" pitchFamily="34" charset="0"/>
                <a:cs typeface="Arial" panose="020B0604020202020204" pitchFamily="34" charset="0"/>
              </a:rPr>
            </a:br>
            <a:endParaRPr lang="ru-RU" altLang="ru-RU" sz="3200" dirty="0">
              <a:solidFill>
                <a:srgbClr val="38761D"/>
              </a:solidFill>
              <a:latin typeface="Verdana" panose="020B0604030504040204" pitchFamily="34" charset="0"/>
              <a:cs typeface="Arial" panose="020B0604020202020204" pitchFamily="34" charset="0"/>
            </a:endParaRPr>
          </a:p>
          <a:p>
            <a:pPr marL="0" indent="0" algn="ctr">
              <a:buNone/>
            </a:pPr>
            <a:endParaRPr lang="ru-RU" sz="3600" dirty="0"/>
          </a:p>
          <a:p>
            <a:endParaRPr lang="ru-RU" sz="3200" dirty="0"/>
          </a:p>
        </p:txBody>
      </p:sp>
      <p:sp>
        <p:nvSpPr>
          <p:cNvPr id="5" name="Rectangle 3"/>
          <p:cNvSpPr>
            <a:spLocks noChangeArrowheads="1"/>
          </p:cNvSpPr>
          <p:nvPr/>
        </p:nvSpPr>
        <p:spPr bwMode="auto">
          <a:xfrm>
            <a:off x="820425" y="5486400"/>
            <a:ext cx="184731" cy="2308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900" b="0" i="0" u="none" strike="noStrike" cap="none" normalizeH="0" baseline="0" dirty="0" smtClean="0">
              <a:ln>
                <a:noFill/>
              </a:ln>
              <a:solidFill>
                <a:srgbClr val="38761D"/>
              </a:solidFill>
              <a:effectLst/>
              <a:latin typeface="Verdana" panose="020B0604030504040204" pitchFamily="34" charset="0"/>
              <a:cs typeface="Arial" panose="020B0604020202020204" pitchFamily="34" charset="0"/>
            </a:endParaRPr>
          </a:p>
        </p:txBody>
      </p:sp>
      <p:pic>
        <p:nvPicPr>
          <p:cNvPr id="1028" name="Picture 4" descr="https://ci4.googleusercontent.com/proxy/uuZH4vyxmW4HLDYA72tIDk6SK8cbn1T9sXOgBcUp7aIr1AvclO2umDbZAPstEBIYc2VDN4XOUN0I6M61Nr9GV2DPN6RZ0Rb1na1Fx7bE_t4rpUqMUUZtENnfLYfKnCnEYTIwDVxpqlShrBqNUmi-ud1shqA78skpnX4KJ325BntNsFhQ804C2WAta83usIGp3QcPyrCb4k2Y8_0=s0-d-e1-ft#https://docs.google.com/uc?export=download&amp;id=0B6dlp9aAm-FwSzlfWWhqcEtiMUk&amp;revid=0B6dlp9aAm-FwcTBLQm5ZRVhod3M2Y1VUQ1VMZit5b2liSnU4P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5156" y="5013176"/>
            <a:ext cx="6891500" cy="344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44400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65652" y="0"/>
            <a:ext cx="8305800" cy="1143000"/>
          </a:xfrm>
        </p:spPr>
        <p:txBody>
          <a:bodyPr>
            <a:normAutofit/>
          </a:bodyPr>
          <a:lstStyle/>
          <a:p>
            <a:pPr algn="ctr">
              <a:defRPr/>
            </a:pPr>
            <a:r>
              <a:rPr lang="en-US" dirty="0" smtClean="0">
                <a:effectLst/>
              </a:rPr>
              <a:t>Etymology </a:t>
            </a:r>
            <a:r>
              <a:rPr lang="en-US" altLang="ru-RU" sz="4000" b="1" dirty="0" smtClean="0"/>
              <a:t> ‘</a:t>
            </a:r>
            <a:r>
              <a:rPr lang="en-US" altLang="ru-RU" b="1" dirty="0" smtClean="0"/>
              <a:t>Plagiarism’</a:t>
            </a:r>
            <a:endParaRPr lang="en-US" dirty="0">
              <a:effectLst/>
            </a:endParaRPr>
          </a:p>
        </p:txBody>
      </p:sp>
      <p:sp>
        <p:nvSpPr>
          <p:cNvPr id="10242" name="Content Placeholder 1"/>
          <p:cNvSpPr>
            <a:spLocks noGrp="1"/>
          </p:cNvSpPr>
          <p:nvPr>
            <p:ph sz="quarter" idx="4294967295"/>
          </p:nvPr>
        </p:nvSpPr>
        <p:spPr>
          <a:xfrm>
            <a:off x="152400" y="1371600"/>
            <a:ext cx="8153400" cy="4873625"/>
          </a:xfrm>
        </p:spPr>
        <p:txBody>
          <a:bodyPr>
            <a:noAutofit/>
          </a:bodyPr>
          <a:lstStyle/>
          <a:p>
            <a:pPr algn="just" eaLnBrk="1" hangingPunct="1"/>
            <a:r>
              <a:rPr lang="en-IN" sz="2800" dirty="0" smtClean="0"/>
              <a:t>Origin: Latin  </a:t>
            </a:r>
            <a:r>
              <a:rPr lang="en-IN" sz="2800" i="1" dirty="0" err="1" smtClean="0"/>
              <a:t>plagiarius</a:t>
            </a:r>
            <a:r>
              <a:rPr lang="en-IN" sz="2800" dirty="0" smtClean="0"/>
              <a:t> 'kidnapper' (from </a:t>
            </a:r>
            <a:r>
              <a:rPr lang="en-IN" sz="2800" i="1" dirty="0" err="1" smtClean="0"/>
              <a:t>plagium</a:t>
            </a:r>
            <a:r>
              <a:rPr lang="en-IN" sz="2800" dirty="0" smtClean="0"/>
              <a:t> 'a kidnapping') + -ism.</a:t>
            </a:r>
          </a:p>
          <a:p>
            <a:pPr algn="just"/>
            <a:r>
              <a:rPr lang="en-IN" sz="2800" dirty="0" smtClean="0"/>
              <a:t>The Latin poet Martial ( ad 40–</a:t>
            </a:r>
            <a:r>
              <a:rPr lang="en-IN" sz="2800" i="1" dirty="0" smtClean="0"/>
              <a:t>c</a:t>
            </a:r>
            <a:r>
              <a:rPr lang="en-IN" sz="2800" dirty="0" smtClean="0"/>
              <a:t>.102) used the term in one of his poems for a literary thief.</a:t>
            </a:r>
          </a:p>
          <a:p>
            <a:pPr algn="just" eaLnBrk="1" hangingPunct="1"/>
            <a:r>
              <a:rPr lang="en-US" altLang="ru-RU" sz="2800" dirty="0" smtClean="0"/>
              <a:t>1601</a:t>
            </a:r>
            <a:r>
              <a:rPr lang="en-US" altLang="ru-RU" sz="2800" dirty="0"/>
              <a:t>: Used as </a:t>
            </a:r>
            <a:r>
              <a:rPr lang="en-US" altLang="ru-RU" sz="2800" i="1" dirty="0"/>
              <a:t>plagiary </a:t>
            </a:r>
            <a:r>
              <a:rPr lang="en-US" altLang="ru-RU" sz="2800" dirty="0"/>
              <a:t>in English literature by ben Jonson the dramatist. He described- as a </a:t>
            </a:r>
            <a:r>
              <a:rPr lang="en-US" altLang="ru-RU" sz="2800" i="1" dirty="0"/>
              <a:t>plagiary</a:t>
            </a:r>
            <a:r>
              <a:rPr lang="en-US" altLang="ru-RU" sz="2800" dirty="0"/>
              <a:t> someone guilty of literary </a:t>
            </a:r>
            <a:r>
              <a:rPr lang="en-US" altLang="ru-RU" sz="2800" dirty="0" smtClean="0"/>
              <a:t>theft.</a:t>
            </a:r>
          </a:p>
          <a:p>
            <a:pPr algn="just" eaLnBrk="1" hangingPunct="1"/>
            <a:r>
              <a:rPr lang="en-US" altLang="ru-RU" sz="2800" dirty="0" smtClean="0"/>
              <a:t>1620</a:t>
            </a:r>
            <a:r>
              <a:rPr lang="en-US" altLang="ru-RU" sz="2800" dirty="0"/>
              <a:t>: Derived form </a:t>
            </a:r>
            <a:r>
              <a:rPr lang="en-US" altLang="ru-RU" sz="2800" i="1" dirty="0"/>
              <a:t>plagiarism</a:t>
            </a:r>
            <a:r>
              <a:rPr lang="en-US" altLang="ru-RU" sz="2800" dirty="0"/>
              <a:t> was introduced into English around 1620. </a:t>
            </a:r>
            <a:r>
              <a:rPr lang="en-US" sz="2800" dirty="0" smtClean="0"/>
              <a:t>		</a:t>
            </a:r>
            <a:endParaRPr lang="en-US" altLang="ru-RU" sz="16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242">
                                            <p:txEl>
                                              <p:pRg st="0" end="0"/>
                                            </p:txEl>
                                          </p:spTgt>
                                        </p:tgtEl>
                                        <p:attrNameLst>
                                          <p:attrName>style.visibility</p:attrName>
                                        </p:attrNameLst>
                                      </p:cBhvr>
                                      <p:to>
                                        <p:strVal val="visible"/>
                                      </p:to>
                                    </p:set>
                                    <p:animEffect transition="in" filter="fade">
                                      <p:cBhvr>
                                        <p:cTn id="7" dur="500"/>
                                        <p:tgtEl>
                                          <p:spTgt spid="1024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242">
                                            <p:txEl>
                                              <p:pRg st="1" end="1"/>
                                            </p:txEl>
                                          </p:spTgt>
                                        </p:tgtEl>
                                        <p:attrNameLst>
                                          <p:attrName>style.visibility</p:attrName>
                                        </p:attrNameLst>
                                      </p:cBhvr>
                                      <p:to>
                                        <p:strVal val="visible"/>
                                      </p:to>
                                    </p:set>
                                    <p:animEffect transition="in" filter="fade">
                                      <p:cBhvr>
                                        <p:cTn id="12" dur="500"/>
                                        <p:tgtEl>
                                          <p:spTgt spid="1024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242">
                                            <p:txEl>
                                              <p:pRg st="2" end="2"/>
                                            </p:txEl>
                                          </p:spTgt>
                                        </p:tgtEl>
                                        <p:attrNameLst>
                                          <p:attrName>style.visibility</p:attrName>
                                        </p:attrNameLst>
                                      </p:cBhvr>
                                      <p:to>
                                        <p:strVal val="visible"/>
                                      </p:to>
                                    </p:set>
                                    <p:animEffect transition="in" filter="fade">
                                      <p:cBhvr>
                                        <p:cTn id="17" dur="500"/>
                                        <p:tgtEl>
                                          <p:spTgt spid="1024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242">
                                            <p:txEl>
                                              <p:pRg st="3" end="3"/>
                                            </p:txEl>
                                          </p:spTgt>
                                        </p:tgtEl>
                                        <p:attrNameLst>
                                          <p:attrName>style.visibility</p:attrName>
                                        </p:attrNameLst>
                                      </p:cBhvr>
                                      <p:to>
                                        <p:strVal val="visible"/>
                                      </p:to>
                                    </p:set>
                                    <p:animEffect transition="in" filter="fade">
                                      <p:cBhvr>
                                        <p:cTn id="22" dur="500"/>
                                        <p:tgtEl>
                                          <p:spTgt spid="1024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http://audiense.com/wp-content/uploads/2014/11/8twitterads.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565775" y="2971800"/>
            <a:ext cx="3273425" cy="1636713"/>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pPr algn="ctr"/>
            <a:r>
              <a:rPr lang="en-IN" b="1" dirty="0" smtClean="0"/>
              <a:t>Types of Plagiarism </a:t>
            </a:r>
            <a:endParaRPr lang="en-IN" b="1" dirty="0"/>
          </a:p>
        </p:txBody>
      </p:sp>
      <p:sp>
        <p:nvSpPr>
          <p:cNvPr id="12290" name="Content Placeholder 1"/>
          <p:cNvSpPr>
            <a:spLocks noGrp="1"/>
          </p:cNvSpPr>
          <p:nvPr>
            <p:ph sz="quarter" idx="1"/>
          </p:nvPr>
        </p:nvSpPr>
        <p:spPr>
          <a:xfrm>
            <a:off x="457200" y="1600200"/>
            <a:ext cx="6400800" cy="5181600"/>
          </a:xfrm>
        </p:spPr>
        <p:txBody>
          <a:bodyPr>
            <a:normAutofit fontScale="85000" lnSpcReduction="10000"/>
          </a:bodyPr>
          <a:lstStyle/>
          <a:p>
            <a:r>
              <a:rPr lang="en-IN" sz="3000" dirty="0"/>
              <a:t>Verbatim (word for word) quotation without clear </a:t>
            </a:r>
            <a:r>
              <a:rPr lang="en-IN" sz="3000" dirty="0" smtClean="0"/>
              <a:t>acknowledgement</a:t>
            </a:r>
          </a:p>
          <a:p>
            <a:r>
              <a:rPr lang="en-IN" sz="3000" dirty="0" smtClean="0"/>
              <a:t>Cutting </a:t>
            </a:r>
            <a:r>
              <a:rPr lang="en-IN" sz="3000" dirty="0"/>
              <a:t>and pasting from the Internet without clear </a:t>
            </a:r>
            <a:r>
              <a:rPr lang="en-IN" sz="3000" dirty="0" smtClean="0"/>
              <a:t>acknowledgement</a:t>
            </a:r>
          </a:p>
          <a:p>
            <a:r>
              <a:rPr lang="en-IN" sz="3000" dirty="0" smtClean="0"/>
              <a:t>Paraphrasing</a:t>
            </a:r>
          </a:p>
          <a:p>
            <a:r>
              <a:rPr lang="en-IN" sz="3000" dirty="0" smtClean="0"/>
              <a:t>Collusion</a:t>
            </a:r>
          </a:p>
          <a:p>
            <a:r>
              <a:rPr lang="en-IN" sz="3000" dirty="0"/>
              <a:t>Inaccurate </a:t>
            </a:r>
            <a:r>
              <a:rPr lang="en-IN" sz="3000" dirty="0" smtClean="0"/>
              <a:t>citation</a:t>
            </a:r>
          </a:p>
          <a:p>
            <a:r>
              <a:rPr lang="en-IN" sz="3000" dirty="0"/>
              <a:t>Failure to acknowledge </a:t>
            </a:r>
            <a:r>
              <a:rPr lang="en-IN" sz="3000" dirty="0" smtClean="0"/>
              <a:t>assistance</a:t>
            </a:r>
          </a:p>
          <a:p>
            <a:r>
              <a:rPr lang="en-IN" sz="3000" dirty="0"/>
              <a:t>Use of material written by professional agencies or other </a:t>
            </a:r>
            <a:r>
              <a:rPr lang="en-IN" sz="3000" dirty="0" smtClean="0"/>
              <a:t>persons</a:t>
            </a:r>
          </a:p>
          <a:p>
            <a:r>
              <a:rPr lang="en-IN" sz="3000" dirty="0"/>
              <a:t>Auto-plagiarism</a:t>
            </a:r>
            <a:r>
              <a:rPr lang="en-IN" dirty="0"/>
              <a:t/>
            </a:r>
            <a:br>
              <a:rPr lang="en-IN" dirty="0"/>
            </a:br>
            <a:endParaRPr lang="en-IN" dirty="0"/>
          </a:p>
          <a:p>
            <a:pPr marL="0" indent="0" algn="r">
              <a:buNone/>
            </a:pPr>
            <a:r>
              <a:rPr lang="en-IN" sz="1500" b="1" dirty="0" smtClean="0">
                <a:solidFill>
                  <a:schemeClr val="accent6"/>
                </a:solidFill>
              </a:rPr>
              <a:t>Oxford Univ.</a:t>
            </a:r>
            <a:endParaRPr lang="en-IN" sz="1500" b="1" dirty="0">
              <a:solidFill>
                <a:schemeClr val="accent6"/>
              </a:solidFill>
            </a:endParaRPr>
          </a:p>
        </p:txBody>
      </p:sp>
    </p:spTree>
    <p:extLst>
      <p:ext uri="{BB962C8B-B14F-4D97-AF65-F5344CB8AC3E}">
        <p14:creationId xmlns:p14="http://schemas.microsoft.com/office/powerpoint/2010/main" val="19262464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152400"/>
            <a:ext cx="7467600" cy="1143000"/>
          </a:xfrm>
        </p:spPr>
        <p:txBody>
          <a:bodyPr/>
          <a:lstStyle/>
          <a:p>
            <a:pPr algn="ctr"/>
            <a:r>
              <a:rPr lang="en-IN" b="1" dirty="0" smtClean="0"/>
              <a:t>Verbatim</a:t>
            </a:r>
            <a:endParaRPr lang="en-IN" b="1" dirty="0"/>
          </a:p>
        </p:txBody>
      </p:sp>
      <p:sp>
        <p:nvSpPr>
          <p:cNvPr id="12290" name="Content Placeholder 1"/>
          <p:cNvSpPr>
            <a:spLocks noGrp="1"/>
          </p:cNvSpPr>
          <p:nvPr>
            <p:ph sz="quarter" idx="1"/>
          </p:nvPr>
        </p:nvSpPr>
        <p:spPr>
          <a:xfrm>
            <a:off x="228600" y="1173162"/>
            <a:ext cx="8382000" cy="4873752"/>
          </a:xfrm>
        </p:spPr>
        <p:txBody>
          <a:bodyPr/>
          <a:lstStyle/>
          <a:p>
            <a:pPr algn="just"/>
            <a:r>
              <a:rPr lang="en-IN" b="1" dirty="0"/>
              <a:t> Verbatim (word for word) quotation without clear </a:t>
            </a:r>
            <a:r>
              <a:rPr lang="en-IN" b="1" dirty="0" smtClean="0"/>
              <a:t>acknowledgement</a:t>
            </a:r>
          </a:p>
          <a:p>
            <a:pPr algn="just"/>
            <a:r>
              <a:rPr lang="en-IN" dirty="0"/>
              <a:t>Quotations must always be identified as such by the use of either quotation marks </a:t>
            </a:r>
            <a:r>
              <a:rPr lang="en-IN" dirty="0" smtClean="0"/>
              <a:t>and </a:t>
            </a:r>
            <a:r>
              <a:rPr lang="en-IN" dirty="0"/>
              <a:t>with full referencing of the sources cited. It must always be apparent to the reader which parts are your own independent work and where you have drawn on someone else’s ideas and language.</a:t>
            </a:r>
            <a:endParaRPr lang="en-IN" b="1" dirty="0"/>
          </a:p>
        </p:txBody>
      </p:sp>
      <p:pic>
        <p:nvPicPr>
          <p:cNvPr id="12293" name="Picture 5" descr="http://www.youthconnect.in/wp-content/uploads/2015/06/tumblr_lm2220xcBv1qcpga9.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4038600"/>
            <a:ext cx="4762500" cy="2819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IN" b="1" dirty="0" err="1" smtClean="0"/>
              <a:t>Copy&amp;Paste</a:t>
            </a:r>
            <a:endParaRPr lang="en-IN" b="1" dirty="0"/>
          </a:p>
        </p:txBody>
      </p:sp>
      <p:sp>
        <p:nvSpPr>
          <p:cNvPr id="12290" name="Content Placeholder 1"/>
          <p:cNvSpPr>
            <a:spLocks noGrp="1"/>
          </p:cNvSpPr>
          <p:nvPr>
            <p:ph sz="quarter" idx="1"/>
          </p:nvPr>
        </p:nvSpPr>
        <p:spPr>
          <a:xfrm>
            <a:off x="457200" y="1600200"/>
            <a:ext cx="4572000" cy="4873752"/>
          </a:xfrm>
        </p:spPr>
        <p:txBody>
          <a:bodyPr>
            <a:normAutofit lnSpcReduction="10000"/>
          </a:bodyPr>
          <a:lstStyle/>
          <a:p>
            <a:pPr algn="just"/>
            <a:r>
              <a:rPr lang="en-IN" b="1" dirty="0"/>
              <a:t>Cutting and pasting from the Internet without clear acknowledgement</a:t>
            </a:r>
            <a:r>
              <a:rPr lang="en-IN" dirty="0"/>
              <a:t/>
            </a:r>
            <a:br>
              <a:rPr lang="en-IN" dirty="0"/>
            </a:br>
            <a:r>
              <a:rPr lang="en-IN" dirty="0"/>
              <a:t>Information derived from the Internet must be adequately referenced and included in the bibliography. It is important to evaluate carefully all material found on the Internet, as it is less likely to have been through the same process of scholarly peer review as published sources.</a:t>
            </a:r>
            <a:r>
              <a:rPr lang="en-IN" dirty="0" smtClean="0"/>
              <a:t>.</a:t>
            </a:r>
            <a:endParaRPr lang="en-IN" b="1" dirty="0"/>
          </a:p>
        </p:txBody>
      </p:sp>
      <p:pic>
        <p:nvPicPr>
          <p:cNvPr id="65538" name="Picture 2" descr="http://i.imgur.com/O9cA9ZW.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3638549"/>
            <a:ext cx="3771900" cy="3219451"/>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Image result for gif copy and past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 name="AutoShape 6" descr="Image result for gif copy and paste"/>
          <p:cNvSpPr>
            <a:spLocks noChangeAspect="1" noChangeArrowheads="1"/>
          </p:cNvSpPr>
          <p:nvPr/>
        </p:nvSpPr>
        <p:spPr bwMode="auto">
          <a:xfrm>
            <a:off x="5791200" y="278219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65544" name="Picture 8" descr="https://encrypted-tbn2.gstatic.com/images?q=tbn:ANd9GcTSV_cMjkYoBp_3eBZdUp9HIrYG7lZrJP4PuSzMMt-SS2FmPRBks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990035"/>
            <a:ext cx="2771775" cy="1647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3016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Content Placeholder 1"/>
          <p:cNvSpPr>
            <a:spLocks noGrp="1"/>
          </p:cNvSpPr>
          <p:nvPr>
            <p:ph sz="quarter" idx="1"/>
          </p:nvPr>
        </p:nvSpPr>
        <p:spPr>
          <a:xfrm>
            <a:off x="0" y="3276600"/>
            <a:ext cx="8229600" cy="3121152"/>
          </a:xfrm>
        </p:spPr>
        <p:txBody>
          <a:bodyPr>
            <a:normAutofit/>
          </a:bodyPr>
          <a:lstStyle/>
          <a:p>
            <a:pPr algn="just" fontAlgn="base"/>
            <a:r>
              <a:rPr lang="en-IN" sz="2800" dirty="0" smtClean="0"/>
              <a:t>Paraphrasing </a:t>
            </a:r>
            <a:r>
              <a:rPr lang="en-IN" sz="2800" dirty="0"/>
              <a:t>the work of others by altering a few words and changing their order, or by closely following the structure of their argument, is plagiarism if you do not give due acknowledgement to the author whose work you are using</a:t>
            </a:r>
            <a:r>
              <a:rPr lang="en-IN" sz="2800" dirty="0" smtClean="0"/>
              <a:t>.</a:t>
            </a:r>
            <a:endParaRPr lang="en-IN" sz="2800" dirty="0"/>
          </a:p>
        </p:txBody>
      </p:sp>
      <p:pic>
        <p:nvPicPr>
          <p:cNvPr id="71682" name="Picture 2" descr="http://writing.pppst.com/banner_paraphrasing.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28600"/>
            <a:ext cx="5153025" cy="2703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52536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IN" b="1" dirty="0"/>
              <a:t>Collusion</a:t>
            </a:r>
          </a:p>
        </p:txBody>
      </p:sp>
      <p:sp>
        <p:nvSpPr>
          <p:cNvPr id="12290" name="Content Placeholder 1"/>
          <p:cNvSpPr>
            <a:spLocks noGrp="1"/>
          </p:cNvSpPr>
          <p:nvPr>
            <p:ph sz="quarter" idx="1"/>
          </p:nvPr>
        </p:nvSpPr>
        <p:spPr>
          <a:xfrm>
            <a:off x="228601" y="1736725"/>
            <a:ext cx="5334000" cy="4873752"/>
          </a:xfrm>
        </p:spPr>
        <p:txBody>
          <a:bodyPr>
            <a:normAutofit/>
          </a:bodyPr>
          <a:lstStyle/>
          <a:p>
            <a:pPr algn="just" fontAlgn="base"/>
            <a:r>
              <a:rPr lang="en-IN" dirty="0" smtClean="0"/>
              <a:t>This </a:t>
            </a:r>
            <a:r>
              <a:rPr lang="en-IN" dirty="0"/>
              <a:t>can involve unauthorised collaboration between students, failure to attribute assistance received, or failure to follow precisely regulations on group work projects. It is your responsibility to ensure that you are entirely clear about the extent of collaboration permitted, and which parts of the work must be your own.</a:t>
            </a:r>
          </a:p>
        </p:txBody>
      </p:sp>
      <p:pic>
        <p:nvPicPr>
          <p:cNvPr id="70658" name="Picture 2" descr="http://giant.gfycat.com/TameAppropriateIrishsetter.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1828800"/>
            <a:ext cx="3200401"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66357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0"/>
            <a:ext cx="7467600" cy="1143000"/>
          </a:xfrm>
        </p:spPr>
        <p:txBody>
          <a:bodyPr/>
          <a:lstStyle/>
          <a:p>
            <a:pPr algn="ctr"/>
            <a:r>
              <a:rPr lang="en-IN" b="1" dirty="0"/>
              <a:t>Inaccurate citation</a:t>
            </a:r>
          </a:p>
        </p:txBody>
      </p:sp>
      <p:sp>
        <p:nvSpPr>
          <p:cNvPr id="12290" name="Content Placeholder 1"/>
          <p:cNvSpPr>
            <a:spLocks noGrp="1"/>
          </p:cNvSpPr>
          <p:nvPr>
            <p:ph sz="quarter" idx="1"/>
          </p:nvPr>
        </p:nvSpPr>
        <p:spPr>
          <a:xfrm>
            <a:off x="0" y="1143000"/>
            <a:ext cx="6248400" cy="4873752"/>
          </a:xfrm>
        </p:spPr>
        <p:txBody>
          <a:bodyPr>
            <a:noAutofit/>
          </a:bodyPr>
          <a:lstStyle/>
          <a:p>
            <a:pPr algn="just" fontAlgn="base"/>
            <a:r>
              <a:rPr lang="en-IN" sz="2200" dirty="0" smtClean="0"/>
              <a:t>It </a:t>
            </a:r>
            <a:r>
              <a:rPr lang="en-IN" sz="2200" dirty="0"/>
              <a:t>is important to cite correctly, according to the conventions of your discipline. As well as listing your sources (i.e. in a bibliography), you must indicate, using a footnote or an in-text reference, where a quoted passage comes from. </a:t>
            </a:r>
            <a:endParaRPr lang="en-IN" sz="2200" dirty="0" smtClean="0"/>
          </a:p>
          <a:p>
            <a:pPr algn="just" fontAlgn="base"/>
            <a:r>
              <a:rPr lang="en-IN" sz="2200" dirty="0" smtClean="0"/>
              <a:t>Additionally</a:t>
            </a:r>
            <a:r>
              <a:rPr lang="en-IN" sz="2200" dirty="0"/>
              <a:t>, you should not include anything in your references or bibliography that you have not actually consulted. If you cannot gain access to a primary source you must make it clear in your citation that your knowledge of the work has been derived from a secondary text (for example, Bradshaw, D. Title of Book, discussed in Wilson, E., Title of Book (London, 2004), p. 189).</a:t>
            </a:r>
          </a:p>
        </p:txBody>
      </p:sp>
      <p:pic>
        <p:nvPicPr>
          <p:cNvPr id="69634" name="Picture 2" descr="http://extend.schoolwires.com/ClipartGallery/images/32964154.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2133600"/>
            <a:ext cx="2895600" cy="289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879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290">
                                            <p:txEl>
                                              <p:pRg st="0" end="0"/>
                                            </p:txEl>
                                          </p:spTgt>
                                        </p:tgtEl>
                                        <p:attrNameLst>
                                          <p:attrName>style.visibility</p:attrName>
                                        </p:attrNameLst>
                                      </p:cBhvr>
                                      <p:to>
                                        <p:strVal val="visible"/>
                                      </p:to>
                                    </p:set>
                                    <p:animEffect transition="in" filter="fade">
                                      <p:cBhvr>
                                        <p:cTn id="7" dur="500"/>
                                        <p:tgtEl>
                                          <p:spTgt spid="1229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290">
                                            <p:txEl>
                                              <p:pRg st="1" end="1"/>
                                            </p:txEl>
                                          </p:spTgt>
                                        </p:tgtEl>
                                        <p:attrNameLst>
                                          <p:attrName>style.visibility</p:attrName>
                                        </p:attrNameLst>
                                      </p:cBhvr>
                                      <p:to>
                                        <p:strVal val="visible"/>
                                      </p:to>
                                    </p:set>
                                    <p:animEffect transition="in" filter="fade">
                                      <p:cBhvr>
                                        <p:cTn id="12" dur="500"/>
                                        <p:tgtEl>
                                          <p:spTgt spid="1229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eme2">
  <a:themeElements>
    <a:clrScheme name="Эркер">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Эркер">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Эркер">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extLst>
    <a:ext uri="{05A4C25C-085E-4340-85A3-A5531E510DB2}">
      <thm15:themeFamily xmlns:thm15="http://schemas.microsoft.com/office/thememl/2012/main" name="Theme2" id="{D38B404A-42AA-48C3-A542-C50E1C742D96}" vid="{0065BD70-DFFF-44D1-85F2-D9AF947FAD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Theme2</Template>
  <TotalTime>585</TotalTime>
  <Words>1591</Words>
  <Application>Microsoft Office PowerPoint</Application>
  <PresentationFormat>On-screen Show (4:3)</PresentationFormat>
  <Paragraphs>118</Paragraphs>
  <Slides>27</Slides>
  <Notes>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27</vt:i4>
      </vt:variant>
    </vt:vector>
  </HeadingPairs>
  <TitlesOfParts>
    <vt:vector size="38" baseType="lpstr">
      <vt:lpstr>Arial</vt:lpstr>
      <vt:lpstr>Calibri</vt:lpstr>
      <vt:lpstr>Century Gothic</vt:lpstr>
      <vt:lpstr>Century Schoolbook</vt:lpstr>
      <vt:lpstr>Mangal</vt:lpstr>
      <vt:lpstr>Times New Roman</vt:lpstr>
      <vt:lpstr>Verdana</vt:lpstr>
      <vt:lpstr>Wingdings</vt:lpstr>
      <vt:lpstr>Wingdings 2</vt:lpstr>
      <vt:lpstr>Wingdings 3</vt:lpstr>
      <vt:lpstr>Theme2</vt:lpstr>
      <vt:lpstr>PLAGIARISM &amp;  COPYRIGHT ISSUES</vt:lpstr>
      <vt:lpstr>Definition - ‘Plagiarism’</vt:lpstr>
      <vt:lpstr>Etymology  ‘Plagiarism’</vt:lpstr>
      <vt:lpstr>Types of Plagiarism </vt:lpstr>
      <vt:lpstr>Verbatim</vt:lpstr>
      <vt:lpstr>Copy&amp;Paste</vt:lpstr>
      <vt:lpstr>PowerPoint Presentation</vt:lpstr>
      <vt:lpstr>Collusion</vt:lpstr>
      <vt:lpstr>Inaccurate citation</vt:lpstr>
      <vt:lpstr>Failure to acknowledge assistance</vt:lpstr>
      <vt:lpstr>Use of material written by professional agencies or other persons</vt:lpstr>
      <vt:lpstr>Auto-plagiarism</vt:lpstr>
      <vt:lpstr>Copyright</vt:lpstr>
      <vt:lpstr>Copyright</vt:lpstr>
      <vt:lpstr>Copyright Protects</vt:lpstr>
      <vt:lpstr>Crime &amp; Punishment</vt:lpstr>
      <vt:lpstr>Strategies for Avoiding Plagiarism</vt:lpstr>
      <vt:lpstr>6 Steps to Effective Paraphrasing</vt:lpstr>
      <vt:lpstr>Exercise to Detect plagiarism</vt:lpstr>
      <vt:lpstr>Exercise to Detect plagiarism</vt:lpstr>
      <vt:lpstr>Example 1 </vt:lpstr>
      <vt:lpstr>Example 2</vt:lpstr>
      <vt:lpstr>Example 3</vt:lpstr>
      <vt:lpstr>Example 4</vt:lpstr>
      <vt:lpstr>PowerPoint Presentation</vt:lpstr>
      <vt:lpstr>Sources</vt:lpstr>
      <vt:lpstr>Thank you for attention! </vt:lpstr>
    </vt:vector>
  </TitlesOfParts>
  <Company>Grizli777</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nc</dc:creator>
  <cp:lastModifiedBy>Ssaini</cp:lastModifiedBy>
  <cp:revision>57</cp:revision>
  <dcterms:created xsi:type="dcterms:W3CDTF">2013-06-01T11:26:04Z</dcterms:created>
  <dcterms:modified xsi:type="dcterms:W3CDTF">2016-08-04T14:44:59Z</dcterms:modified>
</cp:coreProperties>
</file>