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5" r:id="rId4"/>
    <p:sldId id="257" r:id="rId5"/>
    <p:sldId id="258" r:id="rId6"/>
    <p:sldId id="259" r:id="rId7"/>
    <p:sldId id="260" r:id="rId8"/>
    <p:sldId id="261" r:id="rId9"/>
    <p:sldId id="267" r:id="rId10"/>
    <p:sldId id="266" r:id="rId11"/>
    <p:sldId id="262" r:id="rId12"/>
    <p:sldId id="264" r:id="rId13"/>
    <p:sldId id="271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5F5F5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87" d="100"/>
          <a:sy n="87" d="100"/>
        </p:scale>
        <p:origin x="20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2C290-C818-4B3C-B04A-3BAE61F679A3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E293-4A7E-49D3-B1BD-171E6D2F6A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66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HQ in Sydney.</a:t>
            </a:r>
          </a:p>
          <a:p>
            <a:r>
              <a:rPr lang="en-US" dirty="0"/>
              <a:t>*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E293-4A7E-49D3-B1BD-171E6D2F6A3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4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7F0B3-930C-4F45-AEF1-76550EEDF50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7408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2E9B9-FC04-4121-A282-943325CD7DB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867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22D72-6858-482F-9141-6648075589C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0450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0F800-2417-4728-BAEB-06627A62E5B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2465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5ED8-4FA7-40BC-A033-43286A7FE26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129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35EC4-0888-47DA-9095-468B49FF661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6047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B289C-3607-400A-A4D0-DFFC5A987CA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996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3143A-7CFF-473C-9973-554989F816B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4159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4D052-5873-4268-88F4-D6723E0505A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26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4E02B-396B-473B-B40E-EC3D422D7CC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9184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BCCC6-81E2-4E48-BDDC-0383BCFA121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907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DA3DBF-6D12-49BA-AC38-6154174B0D94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116632"/>
            <a:ext cx="9036495" cy="1584176"/>
          </a:xfrm>
        </p:spPr>
        <p:txBody>
          <a:bodyPr anchor="ctr"/>
          <a:lstStyle/>
          <a:p>
            <a:pPr algn="l"/>
            <a:r>
              <a:rPr lang="en-US" altLang="en-US" sz="3600" b="1" dirty="0">
                <a:solidFill>
                  <a:srgbClr val="1C1C1C"/>
                </a:solidFill>
              </a:rPr>
              <a:t>The Application of Cloud Computing and IoT in Energy Conservation and Efficient Energy Utilization</a:t>
            </a:r>
            <a:endParaRPr lang="es-ES" altLang="en-US" sz="3600" b="1" dirty="0">
              <a:solidFill>
                <a:srgbClr val="1C1C1C"/>
              </a:solidFill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468313" y="5445224"/>
            <a:ext cx="3743325" cy="7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000" b="1" dirty="0">
                <a:solidFill>
                  <a:srgbClr val="5F5F5F"/>
                </a:solidFill>
              </a:rPr>
              <a:t>Karthik Bharadwaj</a:t>
            </a:r>
            <a:br>
              <a:rPr lang="en-US" altLang="en-US" sz="2000" b="1" dirty="0">
                <a:solidFill>
                  <a:srgbClr val="5F5F5F"/>
                </a:solidFill>
              </a:rPr>
            </a:br>
            <a:r>
              <a:rPr lang="en-US" altLang="en-US" sz="1600" b="1" dirty="0">
                <a:solidFill>
                  <a:srgbClr val="5F5F5F"/>
                </a:solidFill>
              </a:rPr>
              <a:t>CEO and Founder</a:t>
            </a:r>
          </a:p>
          <a:p>
            <a:pPr algn="l"/>
            <a:r>
              <a:rPr lang="en-US" altLang="en-US" sz="1600" b="1" dirty="0">
                <a:solidFill>
                  <a:srgbClr val="5F5F5F"/>
                </a:solidFill>
              </a:rPr>
              <a:t>meghasevA, Sydney, Australia</a:t>
            </a:r>
            <a:endParaRPr lang="es-ES" altLang="en-US" sz="1600" b="1" dirty="0">
              <a:solidFill>
                <a:srgbClr val="5F5F5F"/>
              </a:solidFill>
            </a:endParaRPr>
          </a:p>
        </p:txBody>
      </p:sp>
      <p:sp>
        <p:nvSpPr>
          <p:cNvPr id="2215" name="Rectangle 167"/>
          <p:cNvSpPr>
            <a:spLocks noChangeArrowheads="1"/>
          </p:cNvSpPr>
          <p:nvPr/>
        </p:nvSpPr>
        <p:spPr bwMode="auto">
          <a:xfrm>
            <a:off x="468313" y="1773238"/>
            <a:ext cx="53292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ES" altLang="en-US" sz="3200" dirty="0">
              <a:solidFill>
                <a:srgbClr val="5F5F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0755"/>
            <a:ext cx="3323783" cy="10053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Ecosystem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006" y="1600200"/>
            <a:ext cx="792198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1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and Our R&amp;D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en-US" dirty="0"/>
              <a:t>Home Automation </a:t>
            </a:r>
          </a:p>
          <a:p>
            <a:r>
              <a:rPr lang="en-US" dirty="0"/>
              <a:t>Smart City</a:t>
            </a:r>
          </a:p>
          <a:p>
            <a:r>
              <a:rPr lang="en-US" dirty="0"/>
              <a:t>Schools</a:t>
            </a:r>
          </a:p>
          <a:p>
            <a:r>
              <a:rPr lang="en-US" dirty="0"/>
              <a:t>IoT Trials by Energy Company</a:t>
            </a:r>
          </a:p>
          <a:p>
            <a:r>
              <a:rPr lang="en-US" dirty="0"/>
              <a:t>R&amp;D using Raspberry Pi and Sensors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7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995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997152"/>
          </a:xfrm>
        </p:spPr>
        <p:txBody>
          <a:bodyPr/>
          <a:lstStyle/>
          <a:p>
            <a:r>
              <a:rPr lang="en-US" dirty="0"/>
              <a:t>Innovate or Die</a:t>
            </a:r>
          </a:p>
          <a:p>
            <a:pPr lvl="1"/>
            <a:r>
              <a:rPr lang="en-US" dirty="0"/>
              <a:t>Intelligent Fast Failure</a:t>
            </a:r>
          </a:p>
          <a:p>
            <a:pPr lvl="1"/>
            <a:r>
              <a:rPr lang="en-US" dirty="0"/>
              <a:t>Pivot</a:t>
            </a:r>
          </a:p>
          <a:p>
            <a:r>
              <a:rPr lang="en-US" dirty="0"/>
              <a:t>4 Hour Work Week</a:t>
            </a:r>
          </a:p>
          <a:p>
            <a:pPr lvl="1"/>
            <a:r>
              <a:rPr lang="en-US" dirty="0"/>
              <a:t>Low Information Diet</a:t>
            </a:r>
          </a:p>
          <a:p>
            <a:pPr lvl="1"/>
            <a:r>
              <a:rPr lang="en-US" dirty="0"/>
              <a:t>No News or Online News except Technology News</a:t>
            </a:r>
          </a:p>
          <a:p>
            <a:r>
              <a:rPr lang="en-US" dirty="0"/>
              <a:t>One Single Idea</a:t>
            </a:r>
          </a:p>
          <a:p>
            <a:pPr lvl="1"/>
            <a:r>
              <a:rPr lang="en-US" dirty="0"/>
              <a:t>Provisional Patent Application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64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en-US" dirty="0"/>
              <a:t>Riding the Cloud Wave</a:t>
            </a:r>
          </a:p>
          <a:p>
            <a:r>
              <a:rPr lang="en-US" dirty="0"/>
              <a:t>Ride the future IoT Wave</a:t>
            </a:r>
          </a:p>
          <a:p>
            <a:r>
              <a:rPr lang="en-US" dirty="0"/>
              <a:t>Conserve and Optimally Utilize Energy using latest Technologies now and going forward to save our only Planet Earth for Future Generations to cherish.</a:t>
            </a:r>
          </a:p>
          <a:p>
            <a:pPr marL="0" indent="0">
              <a:buNone/>
            </a:pPr>
            <a:r>
              <a:rPr lang="en-US" dirty="0"/>
              <a:t>"We do not inherit the Earth from our ancestors, we borrow it from our children."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36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03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005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en-US" dirty="0"/>
              <a:t>A Brief History of The Company</a:t>
            </a:r>
          </a:p>
          <a:p>
            <a:r>
              <a:rPr lang="en-US" dirty="0"/>
              <a:t>Energy Conservation and Utilization</a:t>
            </a:r>
          </a:p>
          <a:p>
            <a:r>
              <a:rPr lang="en-US" dirty="0"/>
              <a:t>Cloud and IoT Concepts</a:t>
            </a:r>
          </a:p>
          <a:p>
            <a:r>
              <a:rPr lang="en-US" dirty="0"/>
              <a:t>Use Cases and R&amp;D</a:t>
            </a:r>
          </a:p>
          <a:p>
            <a:r>
              <a:rPr lang="en-US" dirty="0"/>
              <a:t>Demo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7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61035"/>
            <a:ext cx="4330824" cy="645195"/>
          </a:xfrm>
        </p:spPr>
        <p:txBody>
          <a:bodyPr/>
          <a:lstStyle/>
          <a:p>
            <a:r>
              <a:rPr lang="en-US" dirty="0"/>
              <a:t>About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8026" y="1988840"/>
            <a:ext cx="6427948" cy="4421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12296"/>
            <a:ext cx="3323783" cy="10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6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4463"/>
            <a:ext cx="8229600" cy="98107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The Long Handled Spoon Story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en-US" altLang="en-US" dirty="0"/>
              <a:t>Hell vs Heaven</a:t>
            </a:r>
          </a:p>
          <a:p>
            <a:r>
              <a:rPr lang="en-US" altLang="en-US" dirty="0"/>
              <a:t>Why I started meghasevA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382" y="-27384"/>
            <a:ext cx="8229600" cy="1484337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Energy Conservation, Effective Utilization and Technology Usability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382" y="1916832"/>
            <a:ext cx="8229600" cy="4525963"/>
          </a:xfrm>
        </p:spPr>
        <p:txBody>
          <a:bodyPr/>
          <a:lstStyle/>
          <a:p>
            <a:r>
              <a:rPr lang="en-US" altLang="en-US" dirty="0"/>
              <a:t>Common Sense or Cultural Force</a:t>
            </a:r>
          </a:p>
          <a:p>
            <a:r>
              <a:rPr lang="en-US" altLang="en-US" dirty="0"/>
              <a:t>Technology Usability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3568" y="3356991"/>
            <a:ext cx="2295410" cy="1080121"/>
            <a:chOff x="683568" y="3356991"/>
            <a:chExt cx="2295410" cy="1080121"/>
          </a:xfrm>
        </p:grpSpPr>
        <p:sp>
          <p:nvSpPr>
            <p:cNvPr id="2" name="Oval 1"/>
            <p:cNvSpPr/>
            <p:nvPr/>
          </p:nvSpPr>
          <p:spPr>
            <a:xfrm>
              <a:off x="1187624" y="3356991"/>
              <a:ext cx="1152128" cy="10801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683568" y="4437111"/>
              <a:ext cx="2295410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99992" y="3573014"/>
            <a:ext cx="2520280" cy="864098"/>
            <a:chOff x="4499992" y="3573014"/>
            <a:chExt cx="2520280" cy="864098"/>
          </a:xfrm>
        </p:grpSpPr>
        <p:sp>
          <p:nvSpPr>
            <p:cNvPr id="10" name="Rectangle 9"/>
            <p:cNvSpPr/>
            <p:nvPr/>
          </p:nvSpPr>
          <p:spPr>
            <a:xfrm>
              <a:off x="4788024" y="3573014"/>
              <a:ext cx="2088232" cy="7920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499992" y="4437111"/>
              <a:ext cx="2520280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"/>
            <a:ext cx="8229600" cy="148478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Why Conserve or Utilize Energy Optimally?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856" y="1783357"/>
            <a:ext cx="8229600" cy="4525963"/>
          </a:xfrm>
        </p:spPr>
        <p:txBody>
          <a:bodyPr/>
          <a:lstStyle/>
          <a:p>
            <a:r>
              <a:rPr lang="en-US" altLang="en-US" dirty="0"/>
              <a:t>It is about our Planet Earth - Personal</a:t>
            </a:r>
          </a:p>
          <a:p>
            <a:r>
              <a:rPr lang="en-US" altLang="en-US" dirty="0"/>
              <a:t>A movie analogy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Telco, Cloud and IoT to the Rescue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en-US" dirty="0"/>
              <a:t>Telco brings the communication Infrastructure – First Wave</a:t>
            </a:r>
          </a:p>
          <a:p>
            <a:r>
              <a:rPr lang="en-US" dirty="0"/>
              <a:t>Cloud platform brings the computation or the brains – Second Wave</a:t>
            </a:r>
          </a:p>
          <a:p>
            <a:r>
              <a:rPr lang="en-US" dirty="0"/>
              <a:t>IoT are the end points – Third Wave</a:t>
            </a:r>
          </a:p>
          <a:p>
            <a:r>
              <a:rPr lang="en-US" dirty="0"/>
              <a:t>Fourth Wave? Any Guesses?</a:t>
            </a:r>
          </a:p>
          <a:p>
            <a:r>
              <a:rPr lang="en-US" dirty="0"/>
              <a:t>AI – Artificial Intelligence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IoT Applications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Wearables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Smart 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Smart Homes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Industrial Internet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Smart Grid</a:t>
            </a:r>
          </a:p>
        </p:txBody>
      </p:sp>
    </p:spTree>
    <p:extLst>
      <p:ext uri="{BB962C8B-B14F-4D97-AF65-F5344CB8AC3E}">
        <p14:creationId xmlns:p14="http://schemas.microsoft.com/office/powerpoint/2010/main" val="31217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IoT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8077"/>
            <a:ext cx="822960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3276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Diseño predeterminado</vt:lpstr>
      <vt:lpstr>The Application of Cloud Computing and IoT in Energy Conservation and Efficient Energy Utilization</vt:lpstr>
      <vt:lpstr>Agenda</vt:lpstr>
      <vt:lpstr>About</vt:lpstr>
      <vt:lpstr>The Long Handled Spoon Story</vt:lpstr>
      <vt:lpstr>Energy Conservation, Effective Utilization and Technology Usability</vt:lpstr>
      <vt:lpstr>Why Conserve or Utilize Energy Optimally?</vt:lpstr>
      <vt:lpstr>Telco, Cloud and IoT to the Rescue </vt:lpstr>
      <vt:lpstr>Top 5 IoT Applications</vt:lpstr>
      <vt:lpstr>Concept of IoT</vt:lpstr>
      <vt:lpstr>IoT Ecosystem</vt:lpstr>
      <vt:lpstr>Use cases and Our R&amp;D</vt:lpstr>
      <vt:lpstr>Demo</vt:lpstr>
      <vt:lpstr>Books</vt:lpstr>
      <vt:lpstr>Conclusion</vt:lpstr>
      <vt:lpstr>Q&amp;A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2016-12-15T13:49:43Z</dcterms:created>
  <dcterms:modified xsi:type="dcterms:W3CDTF">2016-12-22T09:40:32Z</dcterms:modified>
</cp:coreProperties>
</file>