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sldIdLst>
    <p:sldId id="256" r:id="rId2"/>
    <p:sldId id="661" r:id="rId3"/>
    <p:sldId id="834" r:id="rId4"/>
    <p:sldId id="846" r:id="rId5"/>
    <p:sldId id="924" r:id="rId6"/>
    <p:sldId id="925" r:id="rId7"/>
    <p:sldId id="926" r:id="rId8"/>
    <p:sldId id="927" r:id="rId9"/>
    <p:sldId id="928" r:id="rId10"/>
    <p:sldId id="818" r:id="rId11"/>
    <p:sldId id="838" r:id="rId12"/>
    <p:sldId id="839" r:id="rId13"/>
    <p:sldId id="840" r:id="rId14"/>
    <p:sldId id="930" r:id="rId15"/>
    <p:sldId id="932" r:id="rId16"/>
    <p:sldId id="931" r:id="rId17"/>
    <p:sldId id="933" r:id="rId18"/>
    <p:sldId id="915" r:id="rId19"/>
    <p:sldId id="856" r:id="rId20"/>
    <p:sldId id="916" r:id="rId21"/>
    <p:sldId id="944" r:id="rId22"/>
    <p:sldId id="943" r:id="rId23"/>
    <p:sldId id="917" r:id="rId24"/>
    <p:sldId id="906" r:id="rId25"/>
    <p:sldId id="907" r:id="rId26"/>
    <p:sldId id="918" r:id="rId27"/>
    <p:sldId id="878" r:id="rId28"/>
    <p:sldId id="770" r:id="rId29"/>
    <p:sldId id="769" r:id="rId30"/>
    <p:sldId id="674" r:id="rId31"/>
    <p:sldId id="788" r:id="rId32"/>
    <p:sldId id="952" r:id="rId33"/>
    <p:sldId id="948" r:id="rId34"/>
    <p:sldId id="949" r:id="rId35"/>
    <p:sldId id="964" r:id="rId36"/>
    <p:sldId id="936" r:id="rId37"/>
    <p:sldId id="937" r:id="rId38"/>
    <p:sldId id="938" r:id="rId39"/>
    <p:sldId id="954" r:id="rId40"/>
    <p:sldId id="962" r:id="rId41"/>
    <p:sldId id="953" r:id="rId42"/>
    <p:sldId id="939" r:id="rId43"/>
    <p:sldId id="950" r:id="rId44"/>
    <p:sldId id="935" r:id="rId45"/>
    <p:sldId id="965" r:id="rId46"/>
    <p:sldId id="963" r:id="rId47"/>
    <p:sldId id="960" r:id="rId48"/>
    <p:sldId id="961" r:id="rId49"/>
    <p:sldId id="967" r:id="rId50"/>
    <p:sldId id="628" r:id="rId51"/>
    <p:sldId id="892" r:id="rId52"/>
    <p:sldId id="941" r:id="rId53"/>
    <p:sldId id="958" r:id="rId54"/>
    <p:sldId id="959" r:id="rId55"/>
    <p:sldId id="966" r:id="rId56"/>
    <p:sldId id="800" r:id="rId57"/>
    <p:sldId id="54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76" autoAdjust="0"/>
  </p:normalViewPr>
  <p:slideViewPr>
    <p:cSldViewPr>
      <p:cViewPr varScale="1">
        <p:scale>
          <a:sx n="53" d="100"/>
          <a:sy n="53" d="100"/>
        </p:scale>
        <p:origin x="-115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2835F-A0C4-45AB-9A98-864BAD578B87}" type="doc">
      <dgm:prSet loTypeId="urn:microsoft.com/office/officeart/2005/8/layout/hProcess4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FD5D700-7785-4F17-A8EB-6D271DFB2DD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First wave of ICT</a:t>
          </a:r>
          <a:endParaRPr lang="en-US" sz="2400" b="1" dirty="0">
            <a:solidFill>
              <a:schemeClr val="tx1"/>
            </a:solidFill>
          </a:endParaRPr>
        </a:p>
      </dgm:t>
    </dgm:pt>
    <dgm:pt modelId="{A7F6B3CA-C51F-4BDC-82A2-9D43C0B1D10E}" type="parTrans" cxnId="{2DDC7073-6F29-4DAE-B1E1-B150ABD9FE44}">
      <dgm:prSet/>
      <dgm:spPr/>
      <dgm:t>
        <a:bodyPr/>
        <a:lstStyle/>
        <a:p>
          <a:endParaRPr lang="en-US"/>
        </a:p>
      </dgm:t>
    </dgm:pt>
    <dgm:pt modelId="{61C655FA-B772-48E5-AD75-1E1AB79B4A25}" type="sibTrans" cxnId="{2DDC7073-6F29-4DAE-B1E1-B150ABD9FE44}">
      <dgm:prSet/>
      <dgm:spPr/>
      <dgm:t>
        <a:bodyPr/>
        <a:lstStyle/>
        <a:p>
          <a:endParaRPr lang="en-US"/>
        </a:p>
      </dgm:t>
    </dgm:pt>
    <dgm:pt modelId="{44F820D8-37E5-4FFC-8798-A86A98C81515}">
      <dgm:prSet phldrT="[Text]" custT="1"/>
      <dgm:spPr/>
      <dgm:t>
        <a:bodyPr/>
        <a:lstStyle/>
        <a:p>
          <a:r>
            <a:rPr lang="en-US" sz="1800" dirty="0" smtClean="0"/>
            <a:t>Automated Individual activities of value-chain</a:t>
          </a:r>
          <a:endParaRPr lang="en-US" sz="1800" dirty="0"/>
        </a:p>
      </dgm:t>
    </dgm:pt>
    <dgm:pt modelId="{C962B5C0-DF0F-40A9-BB8D-880DB460F92A}" type="parTrans" cxnId="{E4D485B7-857B-4B30-89DA-BDFC90500BF6}">
      <dgm:prSet/>
      <dgm:spPr/>
      <dgm:t>
        <a:bodyPr/>
        <a:lstStyle/>
        <a:p>
          <a:endParaRPr lang="en-US"/>
        </a:p>
      </dgm:t>
    </dgm:pt>
    <dgm:pt modelId="{FC538CB2-DD53-46AA-B87F-6EC63B78760F}" type="sibTrans" cxnId="{E4D485B7-857B-4B30-89DA-BDFC90500BF6}">
      <dgm:prSet/>
      <dgm:spPr/>
      <dgm:t>
        <a:bodyPr/>
        <a:lstStyle/>
        <a:p>
          <a:endParaRPr lang="en-US"/>
        </a:p>
      </dgm:t>
    </dgm:pt>
    <dgm:pt modelId="{841F384C-A80F-4606-9167-3ABB4CB3E8E7}">
      <dgm:prSet phldrT="[Text]" custT="1"/>
      <dgm:spPr/>
      <dgm:t>
        <a:bodyPr/>
        <a:lstStyle/>
        <a:p>
          <a:r>
            <a:rPr lang="en-US" sz="1800" dirty="0" smtClean="0"/>
            <a:t>Standardization of processes</a:t>
          </a:r>
          <a:endParaRPr lang="en-US" sz="1800" dirty="0"/>
        </a:p>
      </dgm:t>
    </dgm:pt>
    <dgm:pt modelId="{39E8F117-E6B0-47BA-A00F-E3149BA8A696}" type="parTrans" cxnId="{63A5CFFC-2421-4FF8-905F-AC059ECB6D4A}">
      <dgm:prSet/>
      <dgm:spPr/>
      <dgm:t>
        <a:bodyPr/>
        <a:lstStyle/>
        <a:p>
          <a:endParaRPr lang="en-US"/>
        </a:p>
      </dgm:t>
    </dgm:pt>
    <dgm:pt modelId="{A3D973B8-F966-4ADE-8A7F-C2039CE5C823}" type="sibTrans" cxnId="{63A5CFFC-2421-4FF8-905F-AC059ECB6D4A}">
      <dgm:prSet/>
      <dgm:spPr/>
      <dgm:t>
        <a:bodyPr/>
        <a:lstStyle/>
        <a:p>
          <a:endParaRPr lang="en-US"/>
        </a:p>
      </dgm:t>
    </dgm:pt>
    <dgm:pt modelId="{BBD78E33-B0D1-459A-8157-DE2059F6720E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7030A0"/>
              </a:solidFill>
            </a:rPr>
            <a:t>Second Wave of ICT</a:t>
          </a:r>
          <a:endParaRPr lang="en-US" sz="2000" b="1" dirty="0">
            <a:solidFill>
              <a:srgbClr val="7030A0"/>
            </a:solidFill>
          </a:endParaRPr>
        </a:p>
      </dgm:t>
    </dgm:pt>
    <dgm:pt modelId="{A05C3E9C-06CA-4897-9C1F-867AC147E28C}" type="parTrans" cxnId="{AA4647A9-22FA-41A5-A319-7980DDF7093B}">
      <dgm:prSet/>
      <dgm:spPr/>
      <dgm:t>
        <a:bodyPr/>
        <a:lstStyle/>
        <a:p>
          <a:endParaRPr lang="en-US"/>
        </a:p>
      </dgm:t>
    </dgm:pt>
    <dgm:pt modelId="{BEFCCA5B-1BA7-4BE5-939D-4F9CC3596E7D}" type="sibTrans" cxnId="{AA4647A9-22FA-41A5-A319-7980DDF7093B}">
      <dgm:prSet/>
      <dgm:spPr/>
      <dgm:t>
        <a:bodyPr/>
        <a:lstStyle/>
        <a:p>
          <a:endParaRPr lang="en-US"/>
        </a:p>
      </dgm:t>
    </dgm:pt>
    <dgm:pt modelId="{83B9B089-B355-45E6-9EC5-1C702CD8BB82}">
      <dgm:prSet phldrT="[Text]" custT="1"/>
      <dgm:spPr/>
      <dgm:t>
        <a:bodyPr/>
        <a:lstStyle/>
        <a:p>
          <a:r>
            <a:rPr lang="en-US" sz="1800" dirty="0" smtClean="0"/>
            <a:t>1980s &amp; 90s</a:t>
          </a:r>
          <a:endParaRPr lang="en-US" sz="1800" dirty="0"/>
        </a:p>
      </dgm:t>
    </dgm:pt>
    <dgm:pt modelId="{36D3B5A9-74CD-4926-AF61-78D9B4F3945A}" type="parTrans" cxnId="{124C9290-EA35-4543-A331-3641A69DA85C}">
      <dgm:prSet/>
      <dgm:spPr/>
      <dgm:t>
        <a:bodyPr/>
        <a:lstStyle/>
        <a:p>
          <a:endParaRPr lang="en-US"/>
        </a:p>
      </dgm:t>
    </dgm:pt>
    <dgm:pt modelId="{43F4BFD0-EF4D-41C1-8745-6CD2BEE21F1D}" type="sibTrans" cxnId="{124C9290-EA35-4543-A331-3641A69DA85C}">
      <dgm:prSet/>
      <dgm:spPr/>
      <dgm:t>
        <a:bodyPr/>
        <a:lstStyle/>
        <a:p>
          <a:endParaRPr lang="en-US"/>
        </a:p>
      </dgm:t>
    </dgm:pt>
    <dgm:pt modelId="{51A6D46E-5917-4156-99ED-29E1FD374FA7}">
      <dgm:prSet phldrT="[Text]" custT="1"/>
      <dgm:spPr/>
      <dgm:t>
        <a:bodyPr/>
        <a:lstStyle/>
        <a:p>
          <a:r>
            <a:rPr lang="en-US" sz="1800" dirty="0" smtClean="0"/>
            <a:t>Rise of internet</a:t>
          </a:r>
          <a:endParaRPr lang="en-US" sz="1800" dirty="0"/>
        </a:p>
      </dgm:t>
    </dgm:pt>
    <dgm:pt modelId="{3917BE9F-CA4A-40FD-B54E-D8FAB90240BB}" type="parTrans" cxnId="{08FFC039-9B5D-40B9-AF74-1F55ADFB24C4}">
      <dgm:prSet/>
      <dgm:spPr/>
      <dgm:t>
        <a:bodyPr/>
        <a:lstStyle/>
        <a:p>
          <a:endParaRPr lang="en-US"/>
        </a:p>
      </dgm:t>
    </dgm:pt>
    <dgm:pt modelId="{AF26D592-CF5A-40C0-AA8B-7D46ABDA173A}" type="sibTrans" cxnId="{08FFC039-9B5D-40B9-AF74-1F55ADFB24C4}">
      <dgm:prSet/>
      <dgm:spPr/>
      <dgm:t>
        <a:bodyPr/>
        <a:lstStyle/>
        <a:p>
          <a:endParaRPr lang="en-US"/>
        </a:p>
      </dgm:t>
    </dgm:pt>
    <dgm:pt modelId="{5A3733BC-CCAB-4CA6-AA46-542B5E7652C1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Third wave of ICT</a:t>
          </a:r>
          <a:endParaRPr lang="en-US" sz="2400" b="1" dirty="0">
            <a:solidFill>
              <a:srgbClr val="FFFF00"/>
            </a:solidFill>
          </a:endParaRPr>
        </a:p>
      </dgm:t>
    </dgm:pt>
    <dgm:pt modelId="{9BC74139-45D8-4CF1-9352-995F16282F96}" type="parTrans" cxnId="{B67CEFA5-E37E-4B2A-A775-562CCC8D0367}">
      <dgm:prSet/>
      <dgm:spPr/>
      <dgm:t>
        <a:bodyPr/>
        <a:lstStyle/>
        <a:p>
          <a:endParaRPr lang="en-US"/>
        </a:p>
      </dgm:t>
    </dgm:pt>
    <dgm:pt modelId="{1F667627-84F1-43E4-BFAC-7200596177E7}" type="sibTrans" cxnId="{B67CEFA5-E37E-4B2A-A775-562CCC8D0367}">
      <dgm:prSet/>
      <dgm:spPr/>
      <dgm:t>
        <a:bodyPr/>
        <a:lstStyle/>
        <a:p>
          <a:endParaRPr lang="en-US"/>
        </a:p>
      </dgm:t>
    </dgm:pt>
    <dgm:pt modelId="{88A548E7-2A5F-413E-8F67-9E5310E89881}">
      <dgm:prSet phldrT="[Text]" custT="1"/>
      <dgm:spPr/>
      <dgm:t>
        <a:bodyPr/>
        <a:lstStyle/>
        <a:p>
          <a:r>
            <a:rPr lang="en-US" sz="1800" dirty="0" smtClean="0"/>
            <a:t>Starting 2000s</a:t>
          </a:r>
          <a:endParaRPr lang="en-US" sz="1800" dirty="0"/>
        </a:p>
      </dgm:t>
    </dgm:pt>
    <dgm:pt modelId="{32F3660F-FE4B-4DFD-B13C-26C94A5AEF3C}" type="parTrans" cxnId="{3EB05B05-D361-4E32-B77A-15006184AFF6}">
      <dgm:prSet/>
      <dgm:spPr/>
      <dgm:t>
        <a:bodyPr/>
        <a:lstStyle/>
        <a:p>
          <a:endParaRPr lang="en-US"/>
        </a:p>
      </dgm:t>
    </dgm:pt>
    <dgm:pt modelId="{FAD34751-CF06-4FF8-8713-7BB0EDDDC24D}" type="sibTrans" cxnId="{3EB05B05-D361-4E32-B77A-15006184AFF6}">
      <dgm:prSet/>
      <dgm:spPr/>
      <dgm:t>
        <a:bodyPr/>
        <a:lstStyle/>
        <a:p>
          <a:endParaRPr lang="en-US"/>
        </a:p>
      </dgm:t>
    </dgm:pt>
    <dgm:pt modelId="{06ABE448-EE2B-4FDD-A336-6E9465702F2A}">
      <dgm:prSet phldrT="[Text]" custT="1"/>
      <dgm:spPr/>
      <dgm:t>
        <a:bodyPr/>
        <a:lstStyle/>
        <a:p>
          <a:r>
            <a:rPr lang="en-US" sz="1800" dirty="0" smtClean="0"/>
            <a:t>1960s &amp; 70s</a:t>
          </a:r>
          <a:endParaRPr lang="en-US" sz="1800" dirty="0"/>
        </a:p>
      </dgm:t>
    </dgm:pt>
    <dgm:pt modelId="{91F5B7A3-396E-4162-A01D-B03742020678}" type="parTrans" cxnId="{AFD979E0-B895-4031-A8D6-5A8CDFF18851}">
      <dgm:prSet/>
      <dgm:spPr/>
      <dgm:t>
        <a:bodyPr/>
        <a:lstStyle/>
        <a:p>
          <a:endParaRPr lang="en-US"/>
        </a:p>
      </dgm:t>
    </dgm:pt>
    <dgm:pt modelId="{542FB4D7-9BE6-4879-AE9F-5555E0FF4452}" type="sibTrans" cxnId="{AFD979E0-B895-4031-A8D6-5A8CDFF18851}">
      <dgm:prSet/>
      <dgm:spPr/>
      <dgm:t>
        <a:bodyPr/>
        <a:lstStyle/>
        <a:p>
          <a:endParaRPr lang="en-US"/>
        </a:p>
      </dgm:t>
    </dgm:pt>
    <dgm:pt modelId="{45C4F959-68C1-4E9F-8058-6BE2237EDFC4}">
      <dgm:prSet phldrT="[Text]" custT="1"/>
      <dgm:spPr/>
      <dgm:t>
        <a:bodyPr/>
        <a:lstStyle/>
        <a:p>
          <a:r>
            <a:rPr lang="en-US" sz="1800" dirty="0" smtClean="0"/>
            <a:t>Integrated value chain</a:t>
          </a:r>
          <a:endParaRPr lang="en-US" sz="1800" dirty="0"/>
        </a:p>
      </dgm:t>
    </dgm:pt>
    <dgm:pt modelId="{DB70DBAE-9FDA-45C3-BBA8-64EC8DF6399C}" type="parTrans" cxnId="{397D6E64-11C0-44A4-8E59-5D5439453DA5}">
      <dgm:prSet/>
      <dgm:spPr/>
      <dgm:t>
        <a:bodyPr/>
        <a:lstStyle/>
        <a:p>
          <a:endParaRPr lang="en-US"/>
        </a:p>
      </dgm:t>
    </dgm:pt>
    <dgm:pt modelId="{C891FB28-2E04-4C7E-B1CA-A75D037CC18F}" type="sibTrans" cxnId="{397D6E64-11C0-44A4-8E59-5D5439453DA5}">
      <dgm:prSet/>
      <dgm:spPr/>
      <dgm:t>
        <a:bodyPr/>
        <a:lstStyle/>
        <a:p>
          <a:endParaRPr lang="en-US"/>
        </a:p>
      </dgm:t>
    </dgm:pt>
    <dgm:pt modelId="{1737EB65-582B-4904-B779-EBB16784D7AC}">
      <dgm:prSet phldrT="[Text]" custT="1"/>
      <dgm:spPr/>
      <dgm:t>
        <a:bodyPr/>
        <a:lstStyle/>
        <a:p>
          <a:r>
            <a:rPr lang="en-US" sz="1800" b="0" dirty="0" smtClean="0"/>
            <a:t>Smart, Connected Products</a:t>
          </a:r>
          <a:endParaRPr lang="en-US" sz="1800" b="0" dirty="0"/>
        </a:p>
      </dgm:t>
    </dgm:pt>
    <dgm:pt modelId="{E3C04C21-2E11-49C0-9E6F-43C80C09E279}" type="parTrans" cxnId="{24AA70D9-DE14-4A07-9995-E8948CBD0B3E}">
      <dgm:prSet/>
      <dgm:spPr/>
      <dgm:t>
        <a:bodyPr/>
        <a:lstStyle/>
        <a:p>
          <a:endParaRPr lang="en-US"/>
        </a:p>
      </dgm:t>
    </dgm:pt>
    <dgm:pt modelId="{EBB06CAE-9619-4A90-A009-A4EBA3C7820F}" type="sibTrans" cxnId="{24AA70D9-DE14-4A07-9995-E8948CBD0B3E}">
      <dgm:prSet/>
      <dgm:spPr/>
      <dgm:t>
        <a:bodyPr/>
        <a:lstStyle/>
        <a:p>
          <a:endParaRPr lang="en-US"/>
        </a:p>
      </dgm:t>
    </dgm:pt>
    <dgm:pt modelId="{E267FE63-5495-43E7-A883-16F5065628C5}">
      <dgm:prSet phldrT="[Text]" custT="1"/>
      <dgm:spPr/>
      <dgm:t>
        <a:bodyPr/>
        <a:lstStyle/>
        <a:p>
          <a:r>
            <a:rPr lang="en-US" sz="1800" b="0" dirty="0" smtClean="0"/>
            <a:t>Reshaping Industry Boundaries</a:t>
          </a:r>
          <a:endParaRPr lang="en-US" sz="1800" b="0" dirty="0"/>
        </a:p>
      </dgm:t>
    </dgm:pt>
    <dgm:pt modelId="{4C751F59-4C4B-417E-B498-955EC80CC637}" type="parTrans" cxnId="{D85F79E7-3EDF-42D1-B5AD-84943C213E81}">
      <dgm:prSet/>
      <dgm:spPr/>
      <dgm:t>
        <a:bodyPr/>
        <a:lstStyle/>
        <a:p>
          <a:endParaRPr lang="en-US"/>
        </a:p>
      </dgm:t>
    </dgm:pt>
    <dgm:pt modelId="{9FAF8A3C-7777-4CF1-9774-7699DD35772B}" type="sibTrans" cxnId="{D85F79E7-3EDF-42D1-B5AD-84943C213E81}">
      <dgm:prSet/>
      <dgm:spPr/>
      <dgm:t>
        <a:bodyPr/>
        <a:lstStyle/>
        <a:p>
          <a:endParaRPr lang="en-US"/>
        </a:p>
      </dgm:t>
    </dgm:pt>
    <dgm:pt modelId="{CA83E0B8-40E2-4393-8F55-252A0AA89E74}" type="pres">
      <dgm:prSet presAssocID="{4132835F-A0C4-45AB-9A98-864BAD578B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CD48C-8E13-4193-9BB9-E8B2051A31B4}" type="pres">
      <dgm:prSet presAssocID="{4132835F-A0C4-45AB-9A98-864BAD578B87}" presName="tSp" presStyleCnt="0"/>
      <dgm:spPr/>
    </dgm:pt>
    <dgm:pt modelId="{EBEEA1BB-2CCB-4919-BB97-0016F101DED4}" type="pres">
      <dgm:prSet presAssocID="{4132835F-A0C4-45AB-9A98-864BAD578B87}" presName="bSp" presStyleCnt="0"/>
      <dgm:spPr/>
    </dgm:pt>
    <dgm:pt modelId="{CDEEBE01-6205-4133-A269-515507ED150B}" type="pres">
      <dgm:prSet presAssocID="{4132835F-A0C4-45AB-9A98-864BAD578B87}" presName="process" presStyleCnt="0"/>
      <dgm:spPr/>
    </dgm:pt>
    <dgm:pt modelId="{D5521A8A-6E8C-44C8-81F6-7D0549C82CBD}" type="pres">
      <dgm:prSet presAssocID="{BFD5D700-7785-4F17-A8EB-6D271DFB2DDE}" presName="composite1" presStyleCnt="0"/>
      <dgm:spPr/>
    </dgm:pt>
    <dgm:pt modelId="{8B117CD7-FD8E-478A-946E-2064001631C3}" type="pres">
      <dgm:prSet presAssocID="{BFD5D700-7785-4F17-A8EB-6D271DFB2DDE}" presName="dummyNode1" presStyleLbl="node1" presStyleIdx="0" presStyleCnt="3"/>
      <dgm:spPr/>
    </dgm:pt>
    <dgm:pt modelId="{FC4E82C9-7657-44EA-A0CF-FF14DF2CBB90}" type="pres">
      <dgm:prSet presAssocID="{BFD5D700-7785-4F17-A8EB-6D271DFB2DDE}" presName="childNode1" presStyleLbl="bgAcc1" presStyleIdx="0" presStyleCnt="3" custScaleX="159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657A-EC00-4468-81A9-D5206A39FC5F}" type="pres">
      <dgm:prSet presAssocID="{BFD5D700-7785-4F17-A8EB-6D271DFB2DD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2052A-FF87-4866-BB41-C0E2C93D4761}" type="pres">
      <dgm:prSet presAssocID="{BFD5D700-7785-4F17-A8EB-6D271DFB2DDE}" presName="parentNode1" presStyleLbl="node1" presStyleIdx="0" presStyleCnt="3" custScaleX="182436" custLinFactNeighborX="-15699" custLinFactNeighborY="429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A80AD-866A-43BA-9B6F-BD096592A76D}" type="pres">
      <dgm:prSet presAssocID="{BFD5D700-7785-4F17-A8EB-6D271DFB2DDE}" presName="connSite1" presStyleCnt="0"/>
      <dgm:spPr/>
    </dgm:pt>
    <dgm:pt modelId="{5EFA1D20-0609-46AF-A598-3C4A55B18F19}" type="pres">
      <dgm:prSet presAssocID="{61C655FA-B772-48E5-AD75-1E1AB79B4A25}" presName="Name9" presStyleLbl="sibTrans2D1" presStyleIdx="0" presStyleCnt="2"/>
      <dgm:spPr/>
      <dgm:t>
        <a:bodyPr/>
        <a:lstStyle/>
        <a:p>
          <a:endParaRPr lang="en-US"/>
        </a:p>
      </dgm:t>
    </dgm:pt>
    <dgm:pt modelId="{201B64F6-82FF-42B0-A0B0-DE1EF8474D97}" type="pres">
      <dgm:prSet presAssocID="{BBD78E33-B0D1-459A-8157-DE2059F6720E}" presName="composite2" presStyleCnt="0"/>
      <dgm:spPr/>
    </dgm:pt>
    <dgm:pt modelId="{5F83BEA6-C3A4-4714-93B4-D0F367ED5EC2}" type="pres">
      <dgm:prSet presAssocID="{BBD78E33-B0D1-459A-8157-DE2059F6720E}" presName="dummyNode2" presStyleLbl="node1" presStyleIdx="0" presStyleCnt="3"/>
      <dgm:spPr/>
    </dgm:pt>
    <dgm:pt modelId="{29469136-4DE5-45BE-8A97-28FC903A9498}" type="pres">
      <dgm:prSet presAssocID="{BBD78E33-B0D1-459A-8157-DE2059F6720E}" presName="childNode2" presStyleLbl="bgAcc1" presStyleIdx="1" presStyleCnt="3" custScaleX="150955" custScaleY="125126" custLinFactNeighborX="7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FA39D-B839-4810-8A73-4B2F7BB27AD3}" type="pres">
      <dgm:prSet presAssocID="{BBD78E33-B0D1-459A-8157-DE2059F6720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ADA3B-C168-4908-AF8D-E17E0E3F2582}" type="pres">
      <dgm:prSet presAssocID="{BBD78E33-B0D1-459A-8157-DE2059F6720E}" presName="parentNode2" presStyleLbl="node1" presStyleIdx="1" presStyleCnt="3" custScaleX="184050" custLinFactNeighborX="-12870" custLinFactNeighborY="-126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DCA73-9597-4A5E-9F3E-1967D9CD7AD8}" type="pres">
      <dgm:prSet presAssocID="{BBD78E33-B0D1-459A-8157-DE2059F6720E}" presName="connSite2" presStyleCnt="0"/>
      <dgm:spPr/>
    </dgm:pt>
    <dgm:pt modelId="{20D2B619-BA7E-4D4F-80F8-01B935C2CB1D}" type="pres">
      <dgm:prSet presAssocID="{BEFCCA5B-1BA7-4BE5-939D-4F9CC3596E7D}" presName="Name18" presStyleLbl="sibTrans2D1" presStyleIdx="1" presStyleCnt="2"/>
      <dgm:spPr/>
      <dgm:t>
        <a:bodyPr/>
        <a:lstStyle/>
        <a:p>
          <a:endParaRPr lang="en-US"/>
        </a:p>
      </dgm:t>
    </dgm:pt>
    <dgm:pt modelId="{20DF87C6-FB6D-47FA-85CE-96F4A97AC67F}" type="pres">
      <dgm:prSet presAssocID="{5A3733BC-CCAB-4CA6-AA46-542B5E7652C1}" presName="composite1" presStyleCnt="0"/>
      <dgm:spPr/>
    </dgm:pt>
    <dgm:pt modelId="{E00301AB-F3C0-4694-9D2B-8BD6988E6151}" type="pres">
      <dgm:prSet presAssocID="{5A3733BC-CCAB-4CA6-AA46-542B5E7652C1}" presName="dummyNode1" presStyleLbl="node1" presStyleIdx="1" presStyleCnt="3"/>
      <dgm:spPr/>
    </dgm:pt>
    <dgm:pt modelId="{9E91A5FE-946A-4B7D-AB9A-BD9111E3A490}" type="pres">
      <dgm:prSet presAssocID="{5A3733BC-CCAB-4CA6-AA46-542B5E7652C1}" presName="childNode1" presStyleLbl="bgAcc1" presStyleIdx="2" presStyleCnt="3" custScaleX="15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E000C-85D4-4DA4-B6E1-D1028A81E23B}" type="pres">
      <dgm:prSet presAssocID="{5A3733BC-CCAB-4CA6-AA46-542B5E7652C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750C-B4C2-4419-874A-1DF47623DC9A}" type="pres">
      <dgm:prSet presAssocID="{5A3733BC-CCAB-4CA6-AA46-542B5E7652C1}" presName="parentNode1" presStyleLbl="node1" presStyleIdx="2" presStyleCnt="3" custScaleX="182552" custLinFactNeighborX="-14731" custLinFactNeighborY="527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7A5F7-FB37-4312-A781-CB7B96C73214}" type="pres">
      <dgm:prSet presAssocID="{5A3733BC-CCAB-4CA6-AA46-542B5E7652C1}" presName="connSite1" presStyleCnt="0"/>
      <dgm:spPr/>
    </dgm:pt>
  </dgm:ptLst>
  <dgm:cxnLst>
    <dgm:cxn modelId="{4A640EDD-F159-4937-9C04-9CC181D5E3C1}" type="presOf" srcId="{06ABE448-EE2B-4FDD-A336-6E9465702F2A}" destId="{78F6657A-EC00-4468-81A9-D5206A39FC5F}" srcOrd="1" destOrd="0" presId="urn:microsoft.com/office/officeart/2005/8/layout/hProcess4"/>
    <dgm:cxn modelId="{124C9290-EA35-4543-A331-3641A69DA85C}" srcId="{BBD78E33-B0D1-459A-8157-DE2059F6720E}" destId="{83B9B089-B355-45E6-9EC5-1C702CD8BB82}" srcOrd="0" destOrd="0" parTransId="{36D3B5A9-74CD-4926-AF61-78D9B4F3945A}" sibTransId="{43F4BFD0-EF4D-41C1-8745-6CD2BEE21F1D}"/>
    <dgm:cxn modelId="{73B732FB-14DD-4F23-85CA-E1DA7A36966B}" type="presOf" srcId="{88A548E7-2A5F-413E-8F67-9E5310E89881}" destId="{6E7E000C-85D4-4DA4-B6E1-D1028A81E23B}" srcOrd="1" destOrd="0" presId="urn:microsoft.com/office/officeart/2005/8/layout/hProcess4"/>
    <dgm:cxn modelId="{0A7CA840-6415-4E11-BFEA-EC122750C572}" type="presOf" srcId="{06ABE448-EE2B-4FDD-A336-6E9465702F2A}" destId="{FC4E82C9-7657-44EA-A0CF-FF14DF2CBB90}" srcOrd="0" destOrd="0" presId="urn:microsoft.com/office/officeart/2005/8/layout/hProcess4"/>
    <dgm:cxn modelId="{FD5B4528-9A98-4161-BB98-FA4DAAAC7D09}" type="presOf" srcId="{51A6D46E-5917-4156-99ED-29E1FD374FA7}" destId="{B3DFA39D-B839-4810-8A73-4B2F7BB27AD3}" srcOrd="1" destOrd="1" presId="urn:microsoft.com/office/officeart/2005/8/layout/hProcess4"/>
    <dgm:cxn modelId="{56824B17-C7BC-4ACB-B32F-AD13FBD0F588}" type="presOf" srcId="{5A3733BC-CCAB-4CA6-AA46-542B5E7652C1}" destId="{6611750C-B4C2-4419-874A-1DF47623DC9A}" srcOrd="0" destOrd="0" presId="urn:microsoft.com/office/officeart/2005/8/layout/hProcess4"/>
    <dgm:cxn modelId="{24AA70D9-DE14-4A07-9995-E8948CBD0B3E}" srcId="{5A3733BC-CCAB-4CA6-AA46-542B5E7652C1}" destId="{1737EB65-582B-4904-B779-EBB16784D7AC}" srcOrd="1" destOrd="0" parTransId="{E3C04C21-2E11-49C0-9E6F-43C80C09E279}" sibTransId="{EBB06CAE-9619-4A90-A009-A4EBA3C7820F}"/>
    <dgm:cxn modelId="{7CF08035-27F5-47F2-9A23-03259C64877C}" type="presOf" srcId="{4132835F-A0C4-45AB-9A98-864BAD578B87}" destId="{CA83E0B8-40E2-4393-8F55-252A0AA89E74}" srcOrd="0" destOrd="0" presId="urn:microsoft.com/office/officeart/2005/8/layout/hProcess4"/>
    <dgm:cxn modelId="{575DD0CF-84BF-4443-B5BB-BE9655B410D9}" type="presOf" srcId="{E267FE63-5495-43E7-A883-16F5065628C5}" destId="{9E91A5FE-946A-4B7D-AB9A-BD9111E3A490}" srcOrd="0" destOrd="2" presId="urn:microsoft.com/office/officeart/2005/8/layout/hProcess4"/>
    <dgm:cxn modelId="{3EB05B05-D361-4E32-B77A-15006184AFF6}" srcId="{5A3733BC-CCAB-4CA6-AA46-542B5E7652C1}" destId="{88A548E7-2A5F-413E-8F67-9E5310E89881}" srcOrd="0" destOrd="0" parTransId="{32F3660F-FE4B-4DFD-B13C-26C94A5AEF3C}" sibTransId="{FAD34751-CF06-4FF8-8713-7BB0EDDDC24D}"/>
    <dgm:cxn modelId="{B5194618-321B-47AD-89BB-FF638439D974}" type="presOf" srcId="{1737EB65-582B-4904-B779-EBB16784D7AC}" destId="{6E7E000C-85D4-4DA4-B6E1-D1028A81E23B}" srcOrd="1" destOrd="1" presId="urn:microsoft.com/office/officeart/2005/8/layout/hProcess4"/>
    <dgm:cxn modelId="{21FF4790-6BD3-4E1C-A8FE-635D556F30CB}" type="presOf" srcId="{44F820D8-37E5-4FFC-8798-A86A98C81515}" destId="{78F6657A-EC00-4468-81A9-D5206A39FC5F}" srcOrd="1" destOrd="1" presId="urn:microsoft.com/office/officeart/2005/8/layout/hProcess4"/>
    <dgm:cxn modelId="{51B625FB-FD70-4D95-96BE-AE18B9736143}" type="presOf" srcId="{51A6D46E-5917-4156-99ED-29E1FD374FA7}" destId="{29469136-4DE5-45BE-8A97-28FC903A9498}" srcOrd="0" destOrd="1" presId="urn:microsoft.com/office/officeart/2005/8/layout/hProcess4"/>
    <dgm:cxn modelId="{63A5CFFC-2421-4FF8-905F-AC059ECB6D4A}" srcId="{BFD5D700-7785-4F17-A8EB-6D271DFB2DDE}" destId="{841F384C-A80F-4606-9167-3ABB4CB3E8E7}" srcOrd="2" destOrd="0" parTransId="{39E8F117-E6B0-47BA-A00F-E3149BA8A696}" sibTransId="{A3D973B8-F966-4ADE-8A7F-C2039CE5C823}"/>
    <dgm:cxn modelId="{C8FC0291-1F35-4B61-A2B7-DD6354461426}" type="presOf" srcId="{E267FE63-5495-43E7-A883-16F5065628C5}" destId="{6E7E000C-85D4-4DA4-B6E1-D1028A81E23B}" srcOrd="1" destOrd="2" presId="urn:microsoft.com/office/officeart/2005/8/layout/hProcess4"/>
    <dgm:cxn modelId="{750A82FF-939B-491E-AB97-4440F4BBA512}" type="presOf" srcId="{BBD78E33-B0D1-459A-8157-DE2059F6720E}" destId="{979ADA3B-C168-4908-AF8D-E17E0E3F2582}" srcOrd="0" destOrd="0" presId="urn:microsoft.com/office/officeart/2005/8/layout/hProcess4"/>
    <dgm:cxn modelId="{36D26D0F-C920-4614-9A07-0144EFDCBA32}" type="presOf" srcId="{841F384C-A80F-4606-9167-3ABB4CB3E8E7}" destId="{FC4E82C9-7657-44EA-A0CF-FF14DF2CBB90}" srcOrd="0" destOrd="2" presId="urn:microsoft.com/office/officeart/2005/8/layout/hProcess4"/>
    <dgm:cxn modelId="{EB9E8243-8F54-4CC0-8073-A29C2C7FC7AC}" type="presOf" srcId="{1737EB65-582B-4904-B779-EBB16784D7AC}" destId="{9E91A5FE-946A-4B7D-AB9A-BD9111E3A490}" srcOrd="0" destOrd="1" presId="urn:microsoft.com/office/officeart/2005/8/layout/hProcess4"/>
    <dgm:cxn modelId="{AFD979E0-B895-4031-A8D6-5A8CDFF18851}" srcId="{BFD5D700-7785-4F17-A8EB-6D271DFB2DDE}" destId="{06ABE448-EE2B-4FDD-A336-6E9465702F2A}" srcOrd="0" destOrd="0" parTransId="{91F5B7A3-396E-4162-A01D-B03742020678}" sibTransId="{542FB4D7-9BE6-4879-AE9F-5555E0FF4452}"/>
    <dgm:cxn modelId="{D261ABBC-937F-431D-9F56-0318016BF0CB}" type="presOf" srcId="{83B9B089-B355-45E6-9EC5-1C702CD8BB82}" destId="{29469136-4DE5-45BE-8A97-28FC903A9498}" srcOrd="0" destOrd="0" presId="urn:microsoft.com/office/officeart/2005/8/layout/hProcess4"/>
    <dgm:cxn modelId="{E4D485B7-857B-4B30-89DA-BDFC90500BF6}" srcId="{BFD5D700-7785-4F17-A8EB-6D271DFB2DDE}" destId="{44F820D8-37E5-4FFC-8798-A86A98C81515}" srcOrd="1" destOrd="0" parTransId="{C962B5C0-DF0F-40A9-BB8D-880DB460F92A}" sibTransId="{FC538CB2-DD53-46AA-B87F-6EC63B78760F}"/>
    <dgm:cxn modelId="{8CC55E36-6E44-44E8-8701-EDEC3814B409}" type="presOf" srcId="{45C4F959-68C1-4E9F-8058-6BE2237EDFC4}" destId="{29469136-4DE5-45BE-8A97-28FC903A9498}" srcOrd="0" destOrd="2" presId="urn:microsoft.com/office/officeart/2005/8/layout/hProcess4"/>
    <dgm:cxn modelId="{3C07A8E9-3C8E-430F-AFD7-42BB1383356F}" type="presOf" srcId="{BEFCCA5B-1BA7-4BE5-939D-4F9CC3596E7D}" destId="{20D2B619-BA7E-4D4F-80F8-01B935C2CB1D}" srcOrd="0" destOrd="0" presId="urn:microsoft.com/office/officeart/2005/8/layout/hProcess4"/>
    <dgm:cxn modelId="{08FFC039-9B5D-40B9-AF74-1F55ADFB24C4}" srcId="{BBD78E33-B0D1-459A-8157-DE2059F6720E}" destId="{51A6D46E-5917-4156-99ED-29E1FD374FA7}" srcOrd="1" destOrd="0" parTransId="{3917BE9F-CA4A-40FD-B54E-D8FAB90240BB}" sibTransId="{AF26D592-CF5A-40C0-AA8B-7D46ABDA173A}"/>
    <dgm:cxn modelId="{2DDC7073-6F29-4DAE-B1E1-B150ABD9FE44}" srcId="{4132835F-A0C4-45AB-9A98-864BAD578B87}" destId="{BFD5D700-7785-4F17-A8EB-6D271DFB2DDE}" srcOrd="0" destOrd="0" parTransId="{A7F6B3CA-C51F-4BDC-82A2-9D43C0B1D10E}" sibTransId="{61C655FA-B772-48E5-AD75-1E1AB79B4A25}"/>
    <dgm:cxn modelId="{50FF1041-0F08-46BD-81D2-981D90D3AB86}" type="presOf" srcId="{BFD5D700-7785-4F17-A8EB-6D271DFB2DDE}" destId="{2C82052A-FF87-4866-BB41-C0E2C93D4761}" srcOrd="0" destOrd="0" presId="urn:microsoft.com/office/officeart/2005/8/layout/hProcess4"/>
    <dgm:cxn modelId="{6928B95A-DAAB-4DD3-8A47-041B160F5D33}" type="presOf" srcId="{61C655FA-B772-48E5-AD75-1E1AB79B4A25}" destId="{5EFA1D20-0609-46AF-A598-3C4A55B18F19}" srcOrd="0" destOrd="0" presId="urn:microsoft.com/office/officeart/2005/8/layout/hProcess4"/>
    <dgm:cxn modelId="{0352477B-617F-4AC4-8DF0-1E4862C69942}" type="presOf" srcId="{841F384C-A80F-4606-9167-3ABB4CB3E8E7}" destId="{78F6657A-EC00-4468-81A9-D5206A39FC5F}" srcOrd="1" destOrd="2" presId="urn:microsoft.com/office/officeart/2005/8/layout/hProcess4"/>
    <dgm:cxn modelId="{5681B19E-831D-42E9-A163-126A1B53FAE4}" type="presOf" srcId="{88A548E7-2A5F-413E-8F67-9E5310E89881}" destId="{9E91A5FE-946A-4B7D-AB9A-BD9111E3A490}" srcOrd="0" destOrd="0" presId="urn:microsoft.com/office/officeart/2005/8/layout/hProcess4"/>
    <dgm:cxn modelId="{397D6E64-11C0-44A4-8E59-5D5439453DA5}" srcId="{BBD78E33-B0D1-459A-8157-DE2059F6720E}" destId="{45C4F959-68C1-4E9F-8058-6BE2237EDFC4}" srcOrd="2" destOrd="0" parTransId="{DB70DBAE-9FDA-45C3-BBA8-64EC8DF6399C}" sibTransId="{C891FB28-2E04-4C7E-B1CA-A75D037CC18F}"/>
    <dgm:cxn modelId="{6A4752C4-8354-4B11-8549-CB4E58464F84}" type="presOf" srcId="{83B9B089-B355-45E6-9EC5-1C702CD8BB82}" destId="{B3DFA39D-B839-4810-8A73-4B2F7BB27AD3}" srcOrd="1" destOrd="0" presId="urn:microsoft.com/office/officeart/2005/8/layout/hProcess4"/>
    <dgm:cxn modelId="{D85F79E7-3EDF-42D1-B5AD-84943C213E81}" srcId="{5A3733BC-CCAB-4CA6-AA46-542B5E7652C1}" destId="{E267FE63-5495-43E7-A883-16F5065628C5}" srcOrd="2" destOrd="0" parTransId="{4C751F59-4C4B-417E-B498-955EC80CC637}" sibTransId="{9FAF8A3C-7777-4CF1-9774-7699DD35772B}"/>
    <dgm:cxn modelId="{054102B5-C0B0-437A-9C44-F0BF00D59028}" type="presOf" srcId="{44F820D8-37E5-4FFC-8798-A86A98C81515}" destId="{FC4E82C9-7657-44EA-A0CF-FF14DF2CBB90}" srcOrd="0" destOrd="1" presId="urn:microsoft.com/office/officeart/2005/8/layout/hProcess4"/>
    <dgm:cxn modelId="{8A8A9E8C-7FE1-4CFF-86D5-1E1D3936DCD2}" type="presOf" srcId="{45C4F959-68C1-4E9F-8058-6BE2237EDFC4}" destId="{B3DFA39D-B839-4810-8A73-4B2F7BB27AD3}" srcOrd="1" destOrd="2" presId="urn:microsoft.com/office/officeart/2005/8/layout/hProcess4"/>
    <dgm:cxn modelId="{B67CEFA5-E37E-4B2A-A775-562CCC8D0367}" srcId="{4132835F-A0C4-45AB-9A98-864BAD578B87}" destId="{5A3733BC-CCAB-4CA6-AA46-542B5E7652C1}" srcOrd="2" destOrd="0" parTransId="{9BC74139-45D8-4CF1-9352-995F16282F96}" sibTransId="{1F667627-84F1-43E4-BFAC-7200596177E7}"/>
    <dgm:cxn modelId="{AA4647A9-22FA-41A5-A319-7980DDF7093B}" srcId="{4132835F-A0C4-45AB-9A98-864BAD578B87}" destId="{BBD78E33-B0D1-459A-8157-DE2059F6720E}" srcOrd="1" destOrd="0" parTransId="{A05C3E9C-06CA-4897-9C1F-867AC147E28C}" sibTransId="{BEFCCA5B-1BA7-4BE5-939D-4F9CC3596E7D}"/>
    <dgm:cxn modelId="{D1140F70-9FA2-47ED-A625-B4A662EE7926}" type="presParOf" srcId="{CA83E0B8-40E2-4393-8F55-252A0AA89E74}" destId="{0DACD48C-8E13-4193-9BB9-E8B2051A31B4}" srcOrd="0" destOrd="0" presId="urn:microsoft.com/office/officeart/2005/8/layout/hProcess4"/>
    <dgm:cxn modelId="{C671E39B-323D-4D3F-8AE3-5B242FD1DE52}" type="presParOf" srcId="{CA83E0B8-40E2-4393-8F55-252A0AA89E74}" destId="{EBEEA1BB-2CCB-4919-BB97-0016F101DED4}" srcOrd="1" destOrd="0" presId="urn:microsoft.com/office/officeart/2005/8/layout/hProcess4"/>
    <dgm:cxn modelId="{19748C0D-2013-4D09-A635-ED74B5ED5779}" type="presParOf" srcId="{CA83E0B8-40E2-4393-8F55-252A0AA89E74}" destId="{CDEEBE01-6205-4133-A269-515507ED150B}" srcOrd="2" destOrd="0" presId="urn:microsoft.com/office/officeart/2005/8/layout/hProcess4"/>
    <dgm:cxn modelId="{BAA11D84-FB24-486A-A372-6AB828F0BB25}" type="presParOf" srcId="{CDEEBE01-6205-4133-A269-515507ED150B}" destId="{D5521A8A-6E8C-44C8-81F6-7D0549C82CBD}" srcOrd="0" destOrd="0" presId="urn:microsoft.com/office/officeart/2005/8/layout/hProcess4"/>
    <dgm:cxn modelId="{FD29E3B4-F95A-4151-9789-61EA55C0545A}" type="presParOf" srcId="{D5521A8A-6E8C-44C8-81F6-7D0549C82CBD}" destId="{8B117CD7-FD8E-478A-946E-2064001631C3}" srcOrd="0" destOrd="0" presId="urn:microsoft.com/office/officeart/2005/8/layout/hProcess4"/>
    <dgm:cxn modelId="{D4C73B84-B727-4201-9F87-94A08DFF095C}" type="presParOf" srcId="{D5521A8A-6E8C-44C8-81F6-7D0549C82CBD}" destId="{FC4E82C9-7657-44EA-A0CF-FF14DF2CBB90}" srcOrd="1" destOrd="0" presId="urn:microsoft.com/office/officeart/2005/8/layout/hProcess4"/>
    <dgm:cxn modelId="{9E7A1976-00CB-41D5-9CBD-F51DC5B58287}" type="presParOf" srcId="{D5521A8A-6E8C-44C8-81F6-7D0549C82CBD}" destId="{78F6657A-EC00-4468-81A9-D5206A39FC5F}" srcOrd="2" destOrd="0" presId="urn:microsoft.com/office/officeart/2005/8/layout/hProcess4"/>
    <dgm:cxn modelId="{1F111980-7DD5-4E5D-BBAF-28EB35B98A6C}" type="presParOf" srcId="{D5521A8A-6E8C-44C8-81F6-7D0549C82CBD}" destId="{2C82052A-FF87-4866-BB41-C0E2C93D4761}" srcOrd="3" destOrd="0" presId="urn:microsoft.com/office/officeart/2005/8/layout/hProcess4"/>
    <dgm:cxn modelId="{10F995B1-E305-4E03-A00F-3DDBE9463996}" type="presParOf" srcId="{D5521A8A-6E8C-44C8-81F6-7D0549C82CBD}" destId="{D57A80AD-866A-43BA-9B6F-BD096592A76D}" srcOrd="4" destOrd="0" presId="urn:microsoft.com/office/officeart/2005/8/layout/hProcess4"/>
    <dgm:cxn modelId="{A0A5A4DD-DE36-4B9A-B5B4-E07E70A71CF3}" type="presParOf" srcId="{CDEEBE01-6205-4133-A269-515507ED150B}" destId="{5EFA1D20-0609-46AF-A598-3C4A55B18F19}" srcOrd="1" destOrd="0" presId="urn:microsoft.com/office/officeart/2005/8/layout/hProcess4"/>
    <dgm:cxn modelId="{969606F5-8065-4E30-B1BB-03ACFF285703}" type="presParOf" srcId="{CDEEBE01-6205-4133-A269-515507ED150B}" destId="{201B64F6-82FF-42B0-A0B0-DE1EF8474D97}" srcOrd="2" destOrd="0" presId="urn:microsoft.com/office/officeart/2005/8/layout/hProcess4"/>
    <dgm:cxn modelId="{8EB162F8-89F6-4BAB-956B-5AF51D0A8A7E}" type="presParOf" srcId="{201B64F6-82FF-42B0-A0B0-DE1EF8474D97}" destId="{5F83BEA6-C3A4-4714-93B4-D0F367ED5EC2}" srcOrd="0" destOrd="0" presId="urn:microsoft.com/office/officeart/2005/8/layout/hProcess4"/>
    <dgm:cxn modelId="{8BD1DB7E-BC34-43C7-AF26-2BF350643C67}" type="presParOf" srcId="{201B64F6-82FF-42B0-A0B0-DE1EF8474D97}" destId="{29469136-4DE5-45BE-8A97-28FC903A9498}" srcOrd="1" destOrd="0" presId="urn:microsoft.com/office/officeart/2005/8/layout/hProcess4"/>
    <dgm:cxn modelId="{14228C83-94A2-4B8C-9FAD-6BC630C0CB34}" type="presParOf" srcId="{201B64F6-82FF-42B0-A0B0-DE1EF8474D97}" destId="{B3DFA39D-B839-4810-8A73-4B2F7BB27AD3}" srcOrd="2" destOrd="0" presId="urn:microsoft.com/office/officeart/2005/8/layout/hProcess4"/>
    <dgm:cxn modelId="{C694F640-3290-47B4-8FA4-8E59F65C8F90}" type="presParOf" srcId="{201B64F6-82FF-42B0-A0B0-DE1EF8474D97}" destId="{979ADA3B-C168-4908-AF8D-E17E0E3F2582}" srcOrd="3" destOrd="0" presId="urn:microsoft.com/office/officeart/2005/8/layout/hProcess4"/>
    <dgm:cxn modelId="{869F7056-A132-4A0F-B324-4ABF80FE3B56}" type="presParOf" srcId="{201B64F6-82FF-42B0-A0B0-DE1EF8474D97}" destId="{727DCA73-9597-4A5E-9F3E-1967D9CD7AD8}" srcOrd="4" destOrd="0" presId="urn:microsoft.com/office/officeart/2005/8/layout/hProcess4"/>
    <dgm:cxn modelId="{997C192A-6D55-4D5A-BA83-FBA80611705F}" type="presParOf" srcId="{CDEEBE01-6205-4133-A269-515507ED150B}" destId="{20D2B619-BA7E-4D4F-80F8-01B935C2CB1D}" srcOrd="3" destOrd="0" presId="urn:microsoft.com/office/officeart/2005/8/layout/hProcess4"/>
    <dgm:cxn modelId="{2DB28628-8BF1-4FD5-A34C-650AD2BC2DAE}" type="presParOf" srcId="{CDEEBE01-6205-4133-A269-515507ED150B}" destId="{20DF87C6-FB6D-47FA-85CE-96F4A97AC67F}" srcOrd="4" destOrd="0" presId="urn:microsoft.com/office/officeart/2005/8/layout/hProcess4"/>
    <dgm:cxn modelId="{F73CFAE0-B5EE-4FB9-ADAA-B2767A716EBE}" type="presParOf" srcId="{20DF87C6-FB6D-47FA-85CE-96F4A97AC67F}" destId="{E00301AB-F3C0-4694-9D2B-8BD6988E6151}" srcOrd="0" destOrd="0" presId="urn:microsoft.com/office/officeart/2005/8/layout/hProcess4"/>
    <dgm:cxn modelId="{D6CE4654-6015-4F67-BD0C-9107005EB117}" type="presParOf" srcId="{20DF87C6-FB6D-47FA-85CE-96F4A97AC67F}" destId="{9E91A5FE-946A-4B7D-AB9A-BD9111E3A490}" srcOrd="1" destOrd="0" presId="urn:microsoft.com/office/officeart/2005/8/layout/hProcess4"/>
    <dgm:cxn modelId="{764DEC09-B900-402D-8629-9CE423B8B796}" type="presParOf" srcId="{20DF87C6-FB6D-47FA-85CE-96F4A97AC67F}" destId="{6E7E000C-85D4-4DA4-B6E1-D1028A81E23B}" srcOrd="2" destOrd="0" presId="urn:microsoft.com/office/officeart/2005/8/layout/hProcess4"/>
    <dgm:cxn modelId="{25FB63A3-A810-41EF-95D2-89D366B142D3}" type="presParOf" srcId="{20DF87C6-FB6D-47FA-85CE-96F4A97AC67F}" destId="{6611750C-B4C2-4419-874A-1DF47623DC9A}" srcOrd="3" destOrd="0" presId="urn:microsoft.com/office/officeart/2005/8/layout/hProcess4"/>
    <dgm:cxn modelId="{FADAD2E2-7A48-4FFD-BC3E-FE2C4FF3EE94}" type="presParOf" srcId="{20DF87C6-FB6D-47FA-85CE-96F4A97AC67F}" destId="{A207A5F7-FB37-4312-A781-CB7B96C7321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82C9-7657-44EA-A0CF-FF14DF2CBB90}">
      <dsp:nvSpPr>
        <dsp:cNvPr id="0" name=""/>
        <dsp:cNvSpPr/>
      </dsp:nvSpPr>
      <dsp:spPr>
        <a:xfrm>
          <a:off x="1005" y="1884499"/>
          <a:ext cx="2459474" cy="1270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1960s &amp; 70s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Automated Individual activities of value-chain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Standardization of processes</a:t>
          </a:r>
          <a:endParaRPr lang="en-US" sz="1800" kern="1200" dirty="0"/>
        </a:p>
      </dsp:txBody>
      <dsp:txXfrm>
        <a:off x="30253" y="1913747"/>
        <a:ext cx="2400978" cy="940120"/>
      </dsp:txXfrm>
    </dsp:sp>
    <dsp:sp modelId="{5EFA1D20-0609-46AF-A598-3C4A55B18F19}">
      <dsp:nvSpPr>
        <dsp:cNvPr id="0" name=""/>
        <dsp:cNvSpPr/>
      </dsp:nvSpPr>
      <dsp:spPr>
        <a:xfrm>
          <a:off x="952847" y="1226228"/>
          <a:ext cx="3142088" cy="3142088"/>
        </a:xfrm>
        <a:prstGeom prst="leftCircularArrow">
          <a:avLst>
            <a:gd name="adj1" fmla="val 1468"/>
            <a:gd name="adj2" fmla="val 173742"/>
            <a:gd name="adj3" fmla="val 1645984"/>
            <a:gd name="adj4" fmla="val 8721220"/>
            <a:gd name="adj5" fmla="val 17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82052A-FF87-4866-BB41-C0E2C93D4761}">
      <dsp:nvSpPr>
        <dsp:cNvPr id="0" name=""/>
        <dsp:cNvSpPr/>
      </dsp:nvSpPr>
      <dsp:spPr>
        <a:xfrm>
          <a:off x="23085" y="3117320"/>
          <a:ext cx="2498897" cy="5447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First wave of ICT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9039" y="3133274"/>
        <a:ext cx="2466989" cy="512792"/>
      </dsp:txXfrm>
    </dsp:sp>
    <dsp:sp modelId="{29469136-4DE5-45BE-8A97-28FC903A9498}">
      <dsp:nvSpPr>
        <dsp:cNvPr id="0" name=""/>
        <dsp:cNvSpPr/>
      </dsp:nvSpPr>
      <dsp:spPr>
        <a:xfrm>
          <a:off x="3078403" y="1723686"/>
          <a:ext cx="2326151" cy="159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1980s &amp; 90s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Rise of internet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Integrated value chain</a:t>
          </a:r>
          <a:endParaRPr lang="en-US" sz="1800" kern="1200" dirty="0"/>
        </a:p>
      </dsp:txBody>
      <dsp:txXfrm>
        <a:off x="3115000" y="2101064"/>
        <a:ext cx="2252957" cy="1176335"/>
      </dsp:txXfrm>
    </dsp:sp>
    <dsp:sp modelId="{20D2B619-BA7E-4D4F-80F8-01B935C2CB1D}">
      <dsp:nvSpPr>
        <dsp:cNvPr id="0" name=""/>
        <dsp:cNvSpPr/>
      </dsp:nvSpPr>
      <dsp:spPr>
        <a:xfrm>
          <a:off x="3930068" y="751301"/>
          <a:ext cx="3164285" cy="3164285"/>
        </a:xfrm>
        <a:prstGeom prst="circularArrow">
          <a:avLst>
            <a:gd name="adj1" fmla="val 1458"/>
            <a:gd name="adj2" fmla="val 172484"/>
            <a:gd name="adj3" fmla="val 19742481"/>
            <a:gd name="adj4" fmla="val 12665987"/>
            <a:gd name="adj5" fmla="val 1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9ADA3B-C168-4908-AF8D-E17E0E3F2582}">
      <dsp:nvSpPr>
        <dsp:cNvPr id="0" name=""/>
        <dsp:cNvSpPr/>
      </dsp:nvSpPr>
      <dsp:spPr>
        <a:xfrm>
          <a:off x="2939750" y="1542027"/>
          <a:ext cx="2521005" cy="5447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030A0"/>
              </a:solidFill>
            </a:rPr>
            <a:t>Second Wave of ICT</a:t>
          </a:r>
          <a:endParaRPr lang="en-US" sz="2000" b="1" kern="1200" dirty="0">
            <a:solidFill>
              <a:srgbClr val="7030A0"/>
            </a:solidFill>
          </a:endParaRPr>
        </a:p>
      </dsp:txBody>
      <dsp:txXfrm>
        <a:off x="2955704" y="1557981"/>
        <a:ext cx="2489097" cy="512792"/>
      </dsp:txXfrm>
    </dsp:sp>
    <dsp:sp modelId="{9E91A5FE-946A-4B7D-AB9A-BD9111E3A490}">
      <dsp:nvSpPr>
        <dsp:cNvPr id="0" name=""/>
        <dsp:cNvSpPr/>
      </dsp:nvSpPr>
      <dsp:spPr>
        <a:xfrm>
          <a:off x="5856660" y="1884499"/>
          <a:ext cx="2339973" cy="1270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Starting 2000s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Smart, Connected Products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Reshaping Industry Boundaries</a:t>
          </a:r>
          <a:endParaRPr lang="en-US" sz="1800" b="0" kern="1200" dirty="0"/>
        </a:p>
      </dsp:txBody>
      <dsp:txXfrm>
        <a:off x="5885908" y="1913747"/>
        <a:ext cx="2281477" cy="940120"/>
      </dsp:txXfrm>
    </dsp:sp>
    <dsp:sp modelId="{6611750C-B4C2-4419-874A-1DF47623DC9A}">
      <dsp:nvSpPr>
        <dsp:cNvPr id="0" name=""/>
        <dsp:cNvSpPr/>
      </dsp:nvSpPr>
      <dsp:spPr>
        <a:xfrm>
          <a:off x="5831453" y="3170467"/>
          <a:ext cx="2500486" cy="5447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Third wave of ICT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5847407" y="3186421"/>
        <a:ext cx="2468578" cy="51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B5AD-EDC5-4071-B097-385F6E126BC4}" type="datetimeFigureOut">
              <a:rPr lang="en-US" smtClean="0"/>
              <a:t>20-Dec-16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DC1B4-A7D7-44D7-A248-76D83D74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Arial" pitchFamily="34" charset="0"/>
              </a:rPr>
              <a:t>While these benefits can certainly inspire business owners, they can also be construed as largely academic … so let’s take a look at some real-world use cases, to show how IoT will benefit us in our daily lives …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250" indent="-280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950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3213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47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96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68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0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12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8B2DCD-06E1-4E18-9417-D6A3532184FC}" type="slidenum">
              <a:rPr lang="en-US" altLang="en-US" sz="1200" smtClean="0">
                <a:latin typeface="Verdana" pitchFamily="34" charset="0"/>
              </a:rPr>
              <a:pPr/>
              <a:t>27</a:t>
            </a:fld>
            <a:endParaRPr lang="en-US" altLang="en-US" sz="1200" smtClean="0">
              <a:latin typeface="Verdana" pitchFamily="34" charset="0"/>
            </a:endParaRPr>
          </a:p>
        </p:txBody>
      </p:sp>
      <p:sp>
        <p:nvSpPr>
          <p:cNvPr id="53253" name="Header Placeholder 4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250" indent="-280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950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3213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47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96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68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0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12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 smtClean="0">
                <a:latin typeface="Verdana" pitchFamily="34" charset="0"/>
              </a:rPr>
              <a:t>Cisco Live 2014</a:t>
            </a:r>
          </a:p>
        </p:txBody>
      </p:sp>
      <p:sp>
        <p:nvSpPr>
          <p:cNvPr id="53254" name="Date Placeholder 5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250" indent="-280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950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3213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47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96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68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40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127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A40F73-46B1-4563-A2AA-A4FD4F1ADCEC}" type="datetime1">
              <a:rPr lang="en-US" altLang="en-US" sz="1200" smtClean="0">
                <a:latin typeface="Verdana" pitchFamily="34" charset="0"/>
              </a:rPr>
              <a:pPr/>
              <a:t>20-Dec-16</a:t>
            </a:fld>
            <a:endParaRPr lang="en-US" altLang="en-US" sz="12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r>
              <a:rPr lang="en-US" baseline="0" dirty="0" smtClean="0"/>
              <a:t> Mainframes – Applications</a:t>
            </a:r>
          </a:p>
          <a:p>
            <a:r>
              <a:rPr lang="en-US" baseline="0" dirty="0" smtClean="0"/>
              <a:t>Connected products: three components – 1. Physical 2. Smart Components 3. Connectivity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F121-F0B5-4E3A-B0BB-4D1FA2A08426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41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white">
          <a:xfrm>
            <a:off x="606425" y="2504932"/>
            <a:ext cx="8281511" cy="1522736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34200" y="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504D-B734-40E1-81FF-2EEC1E796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5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15672" cy="778098"/>
          </a:xfrm>
        </p:spPr>
        <p:txBody>
          <a:bodyPr/>
          <a:lstStyle>
            <a:lvl1pPr>
              <a:defRPr sz="44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29" y="1340768"/>
            <a:ext cx="8511143" cy="5060032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  <a:lvl2pPr>
              <a:defRPr sz="2800" b="1" i="1">
                <a:solidFill>
                  <a:srgbClr val="7030A0"/>
                </a:solidFill>
              </a:defRPr>
            </a:lvl2pPr>
            <a:lvl3pPr>
              <a:defRPr sz="2400" b="1">
                <a:solidFill>
                  <a:srgbClr val="00B0F0"/>
                </a:solidFill>
              </a:defRPr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11560" y="6597352"/>
            <a:ext cx="4464496" cy="230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rIns="0" bIns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2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@ </a:t>
            </a:r>
            <a:r>
              <a:rPr lang="en-US" altLang="en-US" sz="12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2016, </a:t>
            </a:r>
            <a:r>
              <a:rPr lang="en-US" altLang="en-US" sz="12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D. </a:t>
            </a:r>
            <a:r>
              <a:rPr lang="en-US" altLang="en-US" sz="1200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Saha</a:t>
            </a:r>
            <a:r>
              <a:rPr lang="en-US" altLang="en-US" sz="12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,</a:t>
            </a:r>
            <a:r>
              <a:rPr lang="en-US" altLang="en-US" sz="12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Indian Institute of Management Calcutta (IIM-C), India</a:t>
            </a:r>
          </a:p>
        </p:txBody>
      </p:sp>
      <p:pic>
        <p:nvPicPr>
          <p:cNvPr id="9" name="Picture 20" descr="iimc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42" y="6597351"/>
            <a:ext cx="220367" cy="220367"/>
          </a:xfrm>
          <a:prstGeom prst="rect">
            <a:avLst/>
          </a:prstGeom>
          <a:noFill/>
        </p:spPr>
      </p:pic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8025873" y="0"/>
            <a:ext cx="8061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i="1" dirty="0" smtClean="0">
                <a:solidFill>
                  <a:srgbClr val="00B050"/>
                </a:solidFill>
                <a:latin typeface="Arial Narrow" pitchFamily="34" charset="0"/>
              </a:rPr>
              <a:t>RWCC, JNU</a:t>
            </a:r>
            <a:endParaRPr lang="en-US" altLang="en-US" sz="1200" b="1" i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179512" y="0"/>
            <a:ext cx="12806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 bIns="0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200" b="1" i="1" dirty="0" smtClean="0">
                <a:solidFill>
                  <a:srgbClr val="00B050"/>
                </a:solidFill>
              </a:rPr>
              <a:t>22 December 2016</a:t>
            </a:r>
            <a:endParaRPr lang="en-US" altLang="en-US" sz="1200" b="1" i="1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9329" y="230832"/>
            <a:ext cx="8522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AE3880-F4F8-41C6-A856-2CA9AE7EE538}" type="datetimeFigureOut">
              <a:rPr lang="en-IN" smtClean="0"/>
              <a:t>20-12-2016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F87EB85-FD5A-4292-8F63-28263A2B449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610476" y="6481018"/>
            <a:ext cx="3540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fld id="{9687FE71-E93B-497C-813E-A9823CCFD7A2}" type="slidenum">
              <a:rPr lang="en-US" sz="1100" b="1">
                <a:solidFill>
                  <a:srgbClr val="FF0000"/>
                </a:solidFill>
                <a:latin typeface="Arial" charset="0"/>
              </a:rPr>
              <a:pPr eaLnBrk="0" hangingPunct="0"/>
              <a:t>‹#›</a:t>
            </a:fld>
            <a:endParaRPr lang="en-US" sz="11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s@iimcal.ac.in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2.jpeg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igclout.eu/" TargetMode="External"/><Relationship Id="rId2" Type="http://schemas.openxmlformats.org/officeDocument/2006/relationships/hyperlink" Target="http://clout-project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t.pt/Projects/Index/2157" TargetMode="External"/><Relationship Id="rId4" Type="http://schemas.openxmlformats.org/officeDocument/2006/relationships/hyperlink" Target="http://dream-lab.cds.iisc.ac.in/about/overview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aproject.org/" TargetMode="External"/><Relationship Id="rId2" Type="http://schemas.openxmlformats.org/officeDocument/2006/relationships/hyperlink" Target="http://www.lab-of-things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mulocity.com/news/" TargetMode="External"/><Relationship Id="rId2" Type="http://schemas.openxmlformats.org/officeDocument/2006/relationships/hyperlink" Target="https://www.cloudofthings.com/#solu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5bYSX2C4aWc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6632" y="609600"/>
            <a:ext cx="8087816" cy="28194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Role of Cloud Computing in </a:t>
            </a:r>
            <a:endParaRPr lang="en-US" sz="5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-enabled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4.0</a:t>
            </a:r>
            <a:endParaRPr lang="en-US" alt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7140" y="4055913"/>
            <a:ext cx="8686800" cy="2253407"/>
          </a:xfrm>
          <a:prstGeom prst="rect">
            <a:avLst/>
          </a:prstGeom>
          <a:noFill/>
          <a:ln/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defTabSz="912813">
              <a:lnSpc>
                <a:spcPct val="80000"/>
              </a:lnSpc>
              <a:buNone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Debashis Saha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  <a:p>
            <a:pPr marL="114300" indent="0" algn="ctr" defTabSz="912813">
              <a:lnSpc>
                <a:spcPct val="80000"/>
              </a:lnSpc>
              <a:buNone/>
            </a:pPr>
            <a:endParaRPr lang="en-US" altLang="en-US" sz="1200" dirty="0" smtClean="0"/>
          </a:p>
          <a:p>
            <a:pPr marL="114300" indent="0" algn="ctr" defTabSz="912813">
              <a:lnSpc>
                <a:spcPct val="80000"/>
              </a:lnSpc>
              <a:buNone/>
            </a:pPr>
            <a:r>
              <a:rPr lang="en-US" sz="3000" b="1" i="1" dirty="0" smtClean="0">
                <a:solidFill>
                  <a:srgbClr val="00B050"/>
                </a:solidFill>
              </a:rPr>
              <a:t>IIM-Calcutta, </a:t>
            </a:r>
          </a:p>
          <a:p>
            <a:pPr marL="114300" indent="0" algn="ctr" defTabSz="912813">
              <a:lnSpc>
                <a:spcPct val="80000"/>
              </a:lnSpc>
              <a:buNone/>
            </a:pPr>
            <a:r>
              <a:rPr lang="en-US" sz="3000" b="1" i="1" dirty="0" err="1" smtClean="0">
                <a:solidFill>
                  <a:srgbClr val="00B050"/>
                </a:solidFill>
              </a:rPr>
              <a:t>Joka</a:t>
            </a:r>
            <a:r>
              <a:rPr lang="en-US" sz="3000" b="1" i="1" dirty="0" smtClean="0">
                <a:solidFill>
                  <a:srgbClr val="00B050"/>
                </a:solidFill>
              </a:rPr>
              <a:t>, D. H. Road, Calcutta 700 104, India</a:t>
            </a:r>
          </a:p>
          <a:p>
            <a:pPr marL="114300" indent="0" algn="ctr" defTabSz="912813">
              <a:lnSpc>
                <a:spcPct val="80000"/>
              </a:lnSpc>
              <a:buNone/>
            </a:pPr>
            <a:r>
              <a:rPr lang="en-US" sz="2800" dirty="0" smtClean="0">
                <a:hlinkClick r:id="rId2"/>
              </a:rPr>
              <a:t>ds@iimcal.ac.in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8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what </a:t>
            </a:r>
            <a:r>
              <a:rPr lang="en-US" dirty="0" smtClean="0"/>
              <a:t>is it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Internet of Things (</a:t>
            </a:r>
            <a:r>
              <a:rPr lang="en-US" dirty="0" err="1"/>
              <a:t>IoT</a:t>
            </a:r>
            <a:r>
              <a:rPr lang="en-US" dirty="0" smtClean="0"/>
              <a:t>) </a:t>
            </a:r>
            <a:r>
              <a:rPr lang="en-US" dirty="0"/>
              <a:t>is a </a:t>
            </a:r>
            <a:r>
              <a:rPr lang="en-US" dirty="0" smtClean="0"/>
              <a:t>new </a:t>
            </a:r>
            <a:r>
              <a:rPr lang="en-US" b="1" i="1" u="sng" dirty="0" smtClean="0"/>
              <a:t>techno-commercial</a:t>
            </a:r>
            <a:r>
              <a:rPr lang="en-US" dirty="0" smtClean="0"/>
              <a:t> </a:t>
            </a:r>
            <a:r>
              <a:rPr lang="en-US" dirty="0"/>
              <a:t>paradigm envisioned as a </a:t>
            </a:r>
            <a:r>
              <a:rPr lang="en-US" dirty="0" smtClean="0"/>
              <a:t>dynamic global network of IP-enabled objects, machines, devices, </a:t>
            </a:r>
            <a:r>
              <a:rPr lang="en-US" dirty="0"/>
              <a:t>and appliances capable of interacting </a:t>
            </a:r>
            <a:r>
              <a:rPr lang="en-US" dirty="0" smtClean="0"/>
              <a:t>with each other via intranet/ extranet/Internet.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popularity is governed by </a:t>
            </a:r>
            <a:r>
              <a:rPr lang="en-US" dirty="0" smtClean="0"/>
              <a:t>the value that </a:t>
            </a:r>
            <a:r>
              <a:rPr lang="en-US" dirty="0"/>
              <a:t>it promises to create and </a:t>
            </a:r>
            <a:r>
              <a:rPr lang="en-US" dirty="0" smtClean="0"/>
              <a:t>the fast market </a:t>
            </a:r>
            <a:r>
              <a:rPr lang="en-US" dirty="0"/>
              <a:t>growth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Ever since </a:t>
            </a:r>
            <a:r>
              <a:rPr lang="en-US" dirty="0"/>
              <a:t>the term was introduced in the late </a:t>
            </a:r>
            <a:r>
              <a:rPr lang="en-US" dirty="0" smtClean="0"/>
              <a:t>1990s, many solutions </a:t>
            </a:r>
            <a:r>
              <a:rPr lang="en-US" dirty="0"/>
              <a:t>have been introduced to the </a:t>
            </a:r>
            <a:r>
              <a:rPr lang="en-US" dirty="0" err="1"/>
              <a:t>IoT</a:t>
            </a:r>
            <a:r>
              <a:rPr lang="en-US" dirty="0"/>
              <a:t> marketplace </a:t>
            </a:r>
            <a:r>
              <a:rPr lang="en-US" dirty="0" smtClean="0"/>
              <a:t>by different </a:t>
            </a:r>
            <a:r>
              <a:rPr lang="en-US" dirty="0"/>
              <a:t>types of </a:t>
            </a:r>
            <a:r>
              <a:rPr lang="en-US" dirty="0" smtClean="0"/>
              <a:t>organizations </a:t>
            </a:r>
          </a:p>
          <a:p>
            <a:pPr lvl="1"/>
            <a:r>
              <a:rPr lang="en-US" dirty="0" smtClean="0"/>
              <a:t>ranging </a:t>
            </a:r>
            <a:r>
              <a:rPr lang="en-US" dirty="0"/>
              <a:t>from start-ups</a:t>
            </a:r>
            <a:r>
              <a:rPr lang="en-US" dirty="0" smtClean="0"/>
              <a:t>, academic </a:t>
            </a:r>
            <a:r>
              <a:rPr lang="en-US" dirty="0"/>
              <a:t>institutions, government organizations and </a:t>
            </a:r>
            <a:r>
              <a:rPr lang="en-US" dirty="0" smtClean="0"/>
              <a:t>large enterprises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Do-it-yourself </a:t>
            </a:r>
            <a:r>
              <a:rPr lang="en-US" sz="3200" dirty="0"/>
              <a:t>(DIY) prototyping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They are cheaper </a:t>
            </a:r>
            <a:r>
              <a:rPr lang="en-US" dirty="0"/>
              <a:t>and </a:t>
            </a:r>
            <a:r>
              <a:rPr lang="en-US" dirty="0" smtClean="0"/>
              <a:t>modular in nature</a:t>
            </a:r>
          </a:p>
          <a:p>
            <a:pPr lvl="1"/>
            <a:r>
              <a:rPr lang="en-US" dirty="0"/>
              <a:t>Arduino (arduino.cc) </a:t>
            </a:r>
            <a:r>
              <a:rPr lang="en-US" dirty="0" smtClean="0"/>
              <a:t>(and its variations </a:t>
            </a:r>
            <a:r>
              <a:rPr lang="en-US" dirty="0"/>
              <a:t>such as </a:t>
            </a:r>
            <a:r>
              <a:rPr lang="en-US" dirty="0" err="1"/>
              <a:t>Libelium</a:t>
            </a:r>
            <a:r>
              <a:rPr lang="en-US" dirty="0"/>
              <a:t> (libelium.com)), .NET </a:t>
            </a:r>
            <a:r>
              <a:rPr lang="en-US" dirty="0" smtClean="0"/>
              <a:t>micro framework </a:t>
            </a:r>
            <a:r>
              <a:rPr lang="en-US" dirty="0" err="1" smtClean="0"/>
              <a:t>Gadgeteer</a:t>
            </a:r>
            <a:r>
              <a:rPr lang="en-US" dirty="0" smtClean="0"/>
              <a:t> </a:t>
            </a:r>
            <a:r>
              <a:rPr lang="en-US" dirty="0"/>
              <a:t>(netmf.com/</a:t>
            </a:r>
            <a:r>
              <a:rPr lang="en-US" dirty="0" err="1"/>
              <a:t>gadgeteer</a:t>
            </a:r>
            <a:r>
              <a:rPr lang="en-US" dirty="0"/>
              <a:t>), </a:t>
            </a:r>
            <a:r>
              <a:rPr lang="en-US" dirty="0" err="1"/>
              <a:t>LittleBits</a:t>
            </a:r>
            <a:r>
              <a:rPr lang="en-US" dirty="0"/>
              <a:t> (littlebits.cc</a:t>
            </a:r>
            <a:r>
              <a:rPr lang="en-US" dirty="0" smtClean="0"/>
              <a:t>), etc.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allow </a:t>
            </a:r>
            <a:r>
              <a:rPr lang="en-US" dirty="0" smtClean="0"/>
              <a:t>to test new ideas with limited budget/resources</a:t>
            </a:r>
            <a:r>
              <a:rPr lang="en-US" dirty="0"/>
              <a:t>, </a:t>
            </a:r>
            <a:r>
              <a:rPr lang="en-US" dirty="0" smtClean="0"/>
              <a:t>and  in less </a:t>
            </a:r>
            <a:r>
              <a:rPr lang="en-US" dirty="0"/>
              <a:t>time. </a:t>
            </a:r>
            <a:endParaRPr lang="en-US" dirty="0" smtClean="0"/>
          </a:p>
          <a:p>
            <a:pPr lvl="2"/>
            <a:r>
              <a:rPr lang="en-US" dirty="0" smtClean="0"/>
              <a:t>Most </a:t>
            </a:r>
            <a:r>
              <a:rPr lang="en-US" dirty="0"/>
              <a:t>of these </a:t>
            </a:r>
            <a:r>
              <a:rPr lang="en-US" dirty="0" smtClean="0"/>
              <a:t>products are </a:t>
            </a:r>
            <a:r>
              <a:rPr lang="en-US" dirty="0"/>
              <a:t>open source in nature. </a:t>
            </a:r>
            <a:endParaRPr lang="en-US" dirty="0" smtClean="0"/>
          </a:p>
          <a:p>
            <a:r>
              <a:rPr lang="en-US" dirty="0" smtClean="0"/>
              <a:t>They can be programmed with common languages</a:t>
            </a:r>
          </a:p>
          <a:p>
            <a:pPr lvl="1"/>
            <a:r>
              <a:rPr lang="en-US" dirty="0" smtClean="0"/>
              <a:t>C, C++, Python, C#, Java, </a:t>
            </a:r>
            <a:r>
              <a:rPr lang="en-US" dirty="0" err="1" smtClean="0"/>
              <a:t>Javascript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importantly, over the </a:t>
            </a:r>
            <a:r>
              <a:rPr lang="en-US" dirty="0" smtClean="0"/>
              <a:t>last few </a:t>
            </a:r>
            <a:r>
              <a:rPr lang="en-US" dirty="0"/>
              <a:t>years, they have become more interoperable </a:t>
            </a:r>
            <a:r>
              <a:rPr lang="en-US" dirty="0" smtClean="0"/>
              <a:t>with each other </a:t>
            </a:r>
          </a:p>
          <a:p>
            <a:pPr lvl="1"/>
            <a:r>
              <a:rPr lang="en-US" dirty="0" smtClean="0"/>
              <a:t>this allow product </a:t>
            </a:r>
            <a:r>
              <a:rPr lang="en-US" dirty="0"/>
              <a:t>designers to combine different prototyping </a:t>
            </a:r>
            <a:r>
              <a:rPr lang="en-US" dirty="0" smtClean="0"/>
              <a:t>platforms together</a:t>
            </a:r>
          </a:p>
        </p:txBody>
      </p:sp>
    </p:spTree>
    <p:extLst>
      <p:ext uri="{BB962C8B-B14F-4D97-AF65-F5344CB8AC3E}">
        <p14:creationId xmlns:p14="http://schemas.microsoft.com/office/powerpoint/2010/main" val="24695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Small </a:t>
            </a:r>
            <a:r>
              <a:rPr lang="en-US" sz="2800" dirty="0"/>
              <a:t>computer </a:t>
            </a:r>
            <a:r>
              <a:rPr lang="en-US" sz="2800" dirty="0" smtClean="0"/>
              <a:t>systems to </a:t>
            </a:r>
            <a:r>
              <a:rPr lang="en-US" sz="2800" dirty="0"/>
              <a:t>support </a:t>
            </a:r>
            <a:r>
              <a:rPr lang="en-US" sz="2800" dirty="0" err="1"/>
              <a:t>IoT</a:t>
            </a:r>
            <a:r>
              <a:rPr lang="en-US" sz="2800" dirty="0"/>
              <a:t> 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Raspberry </a:t>
            </a:r>
            <a:r>
              <a:rPr lang="en-US" dirty="0" smtClean="0"/>
              <a:t>Pi (</a:t>
            </a:r>
            <a:r>
              <a:rPr lang="en-US" dirty="0"/>
              <a:t>www.raspberrypi.org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single-board </a:t>
            </a:r>
            <a:r>
              <a:rPr lang="en-US" dirty="0"/>
              <a:t>computer developed </a:t>
            </a:r>
            <a:r>
              <a:rPr lang="en-US" dirty="0" smtClean="0"/>
              <a:t>by Raspberry </a:t>
            </a:r>
            <a:r>
              <a:rPr lang="en-US" dirty="0"/>
              <a:t>Pi </a:t>
            </a:r>
            <a:r>
              <a:rPr lang="en-US" dirty="0" smtClean="0"/>
              <a:t>Foundation of UK with </a:t>
            </a:r>
            <a:r>
              <a:rPr lang="en-US" dirty="0"/>
              <a:t>the intention of </a:t>
            </a:r>
            <a:r>
              <a:rPr lang="en-US" dirty="0" smtClean="0"/>
              <a:t>promoting the </a:t>
            </a:r>
            <a:r>
              <a:rPr lang="en-US" dirty="0"/>
              <a:t>teaching of basic computer science in schools.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more </a:t>
            </a:r>
            <a:r>
              <a:rPr lang="en-US" dirty="0"/>
              <a:t>recently, Raspberry </a:t>
            </a:r>
            <a:r>
              <a:rPr lang="en-US" dirty="0" err="1"/>
              <a:t>Pis</a:t>
            </a:r>
            <a:r>
              <a:rPr lang="en-US" dirty="0"/>
              <a:t> are heavily used in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product prototype </a:t>
            </a:r>
            <a:r>
              <a:rPr lang="en-US" dirty="0"/>
              <a:t>developments.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err="1"/>
              <a:t>IoT</a:t>
            </a:r>
            <a:r>
              <a:rPr lang="en-US" dirty="0"/>
              <a:t> products such </a:t>
            </a:r>
            <a:r>
              <a:rPr lang="en-US" dirty="0" smtClean="0"/>
              <a:t>as </a:t>
            </a:r>
            <a:r>
              <a:rPr lang="en-US" dirty="0" err="1" smtClean="0"/>
              <a:t>NinjaBlocks</a:t>
            </a:r>
            <a:r>
              <a:rPr lang="en-US" dirty="0" smtClean="0"/>
              <a:t> </a:t>
            </a:r>
            <a:r>
              <a:rPr lang="en-US" dirty="0"/>
              <a:t>(ninjablocks.com) </a:t>
            </a:r>
            <a:r>
              <a:rPr lang="en-US" dirty="0" smtClean="0"/>
              <a:t>have </a:t>
            </a:r>
            <a:r>
              <a:rPr lang="en-US" dirty="0"/>
              <a:t>used Raspberry </a:t>
            </a:r>
            <a:r>
              <a:rPr lang="en-US" dirty="0" err="1"/>
              <a:t>Pis</a:t>
            </a:r>
            <a:r>
              <a:rPr lang="en-US" dirty="0"/>
              <a:t> </a:t>
            </a:r>
            <a:r>
              <a:rPr lang="en-US" dirty="0" smtClean="0"/>
              <a:t>in their </a:t>
            </a:r>
            <a:r>
              <a:rPr lang="en-US" dirty="0"/>
              <a:t>production </a:t>
            </a:r>
            <a:r>
              <a:rPr lang="en-US" dirty="0" smtClean="0"/>
              <a:t>officially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Importantly, </a:t>
            </a:r>
            <a:r>
              <a:rPr lang="en-US" dirty="0"/>
              <a:t>most of the </a:t>
            </a:r>
            <a:r>
              <a:rPr lang="en-US" dirty="0" smtClean="0"/>
              <a:t>platforms such </a:t>
            </a:r>
            <a:r>
              <a:rPr lang="en-US" dirty="0"/>
              <a:t>as </a:t>
            </a:r>
            <a:r>
              <a:rPr lang="en-US" dirty="0" err="1"/>
              <a:t>Ardunio</a:t>
            </a:r>
            <a:r>
              <a:rPr lang="en-US" dirty="0"/>
              <a:t> can successfully work with </a:t>
            </a:r>
            <a:r>
              <a:rPr lang="en-US" dirty="0" smtClean="0"/>
              <a:t>Raspberry Pi </a:t>
            </a:r>
            <a:r>
              <a:rPr lang="en-US" dirty="0"/>
              <a:t>Computers.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5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&amp; 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Intel </a:t>
            </a:r>
            <a:r>
              <a:rPr lang="en-US" dirty="0"/>
              <a:t>has </a:t>
            </a:r>
            <a:r>
              <a:rPr lang="en-US" dirty="0" smtClean="0"/>
              <a:t>produced </a:t>
            </a:r>
            <a:r>
              <a:rPr lang="en-US" dirty="0"/>
              <a:t>a small computer (e.g</a:t>
            </a:r>
            <a:r>
              <a:rPr lang="en-US" dirty="0" smtClean="0"/>
              <a:t>., </a:t>
            </a:r>
            <a:r>
              <a:rPr lang="en-US" dirty="0"/>
              <a:t>Intel Galileo and Intel Edison boards) </a:t>
            </a:r>
            <a:r>
              <a:rPr lang="en-US" dirty="0" smtClean="0"/>
              <a:t>which </a:t>
            </a:r>
            <a:r>
              <a:rPr lang="en-US" dirty="0"/>
              <a:t>runs both Windows and </a:t>
            </a:r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competitive </a:t>
            </a:r>
            <a:r>
              <a:rPr lang="en-US" dirty="0"/>
              <a:t>to Raspberry Pi </a:t>
            </a:r>
          </a:p>
          <a:p>
            <a:pPr lvl="2"/>
            <a:r>
              <a:rPr lang="en-US" dirty="0" smtClean="0"/>
              <a:t>Intel </a:t>
            </a:r>
            <a:r>
              <a:rPr lang="en-US" dirty="0"/>
              <a:t>Edison is a tiny computer </a:t>
            </a:r>
            <a:r>
              <a:rPr lang="en-US" dirty="0" smtClean="0"/>
              <a:t>offered by </a:t>
            </a:r>
            <a:r>
              <a:rPr lang="en-US" dirty="0"/>
              <a:t>Intel as a development system for wearable devices.</a:t>
            </a:r>
          </a:p>
          <a:p>
            <a:endParaRPr lang="en-US" dirty="0" smtClean="0"/>
          </a:p>
          <a:p>
            <a:r>
              <a:rPr lang="en-US" dirty="0" smtClean="0"/>
              <a:t>Programming </a:t>
            </a:r>
            <a:r>
              <a:rPr lang="en-US" dirty="0"/>
              <a:t>IDE tools such Microsoft Visual </a:t>
            </a:r>
            <a:r>
              <a:rPr lang="en-US" dirty="0" smtClean="0"/>
              <a:t>Studio provides significant </a:t>
            </a:r>
            <a:r>
              <a:rPr lang="en-US" dirty="0"/>
              <a:t>support for </a:t>
            </a:r>
            <a:r>
              <a:rPr lang="en-US" dirty="0" err="1"/>
              <a:t>IoT</a:t>
            </a:r>
            <a:r>
              <a:rPr lang="en-US" dirty="0"/>
              <a:t> program development </a:t>
            </a:r>
            <a:endParaRPr lang="en-US" dirty="0" smtClean="0"/>
          </a:p>
          <a:p>
            <a:pPr lvl="1"/>
            <a:r>
              <a:rPr lang="en-US" dirty="0" smtClean="0"/>
              <a:t>by facilitating </a:t>
            </a:r>
            <a:r>
              <a:rPr lang="en-US" dirty="0"/>
              <a:t>visual wiring, mash-ups and automated code generations.</a:t>
            </a:r>
          </a:p>
          <a:p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ease of programming and prototyping </a:t>
            </a:r>
            <a:r>
              <a:rPr lang="en-US" dirty="0" smtClean="0"/>
              <a:t>capabilities have </a:t>
            </a:r>
            <a:r>
              <a:rPr lang="en-US" dirty="0"/>
              <a:t>attracted </a:t>
            </a:r>
            <a:r>
              <a:rPr lang="en-US" dirty="0" smtClean="0"/>
              <a:t>significant </a:t>
            </a:r>
            <a:r>
              <a:rPr lang="en-US" dirty="0"/>
              <a:t>attention from hobbyist</a:t>
            </a:r>
            <a:r>
              <a:rPr lang="en-US" dirty="0" smtClean="0"/>
              <a:t>, researcher</a:t>
            </a:r>
            <a:r>
              <a:rPr lang="en-US" dirty="0"/>
              <a:t>, and even from school children.</a:t>
            </a:r>
          </a:p>
        </p:txBody>
      </p:sp>
    </p:spTree>
    <p:extLst>
      <p:ext uri="{BB962C8B-B14F-4D97-AF65-F5344CB8AC3E}">
        <p14:creationId xmlns:p14="http://schemas.microsoft.com/office/powerpoint/2010/main" val="16528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543800" cy="122582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 smtClean="0"/>
              <a:t>IoT</a:t>
            </a:r>
            <a:r>
              <a:rPr lang="en-US" dirty="0" smtClean="0"/>
              <a:t> ecosystem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81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ecosystem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" y="1268760"/>
            <a:ext cx="88569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4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Device manufacturers</a:t>
            </a:r>
          </a:p>
          <a:p>
            <a:pPr lvl="1"/>
            <a:r>
              <a:rPr lang="en-US" dirty="0" smtClean="0"/>
              <a:t>Sensors/actuators, smart appliances  </a:t>
            </a:r>
          </a:p>
          <a:p>
            <a:r>
              <a:rPr lang="en-US" dirty="0" smtClean="0"/>
              <a:t>Network service providers</a:t>
            </a:r>
          </a:p>
          <a:p>
            <a:pPr lvl="1"/>
            <a:r>
              <a:rPr lang="en-US" dirty="0" smtClean="0"/>
              <a:t>Operators, NMS providers </a:t>
            </a:r>
          </a:p>
          <a:p>
            <a:r>
              <a:rPr lang="en-US" dirty="0" smtClean="0"/>
              <a:t>Cloud service providers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centres</a:t>
            </a:r>
            <a:r>
              <a:rPr lang="en-US" dirty="0" smtClean="0"/>
              <a:t>, dBase, </a:t>
            </a:r>
            <a:r>
              <a:rPr lang="en-US" dirty="0" err="1" smtClean="0"/>
              <a:t>dWarehouse</a:t>
            </a:r>
            <a:endParaRPr lang="en-US" dirty="0" smtClean="0"/>
          </a:p>
          <a:p>
            <a:r>
              <a:rPr lang="en-US" dirty="0" smtClean="0"/>
              <a:t>Platform providers</a:t>
            </a:r>
          </a:p>
          <a:p>
            <a:pPr lvl="1"/>
            <a:r>
              <a:rPr lang="en-US" dirty="0" smtClean="0"/>
              <a:t>Middleware providers, SDKs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/>
              <a:t>application </a:t>
            </a:r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Analytics providers, tools, APIs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9552" y="3068960"/>
            <a:ext cx="4104456" cy="7200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5724128" y="1412776"/>
            <a:ext cx="2016224" cy="1728192"/>
            <a:chOff x="5724128" y="1412776"/>
            <a:chExt cx="2016224" cy="1728192"/>
          </a:xfrm>
        </p:grpSpPr>
        <p:sp>
          <p:nvSpPr>
            <p:cNvPr id="5" name="Right Brace 4"/>
            <p:cNvSpPr/>
            <p:nvPr/>
          </p:nvSpPr>
          <p:spPr>
            <a:xfrm>
              <a:off x="5724128" y="1412776"/>
              <a:ext cx="936104" cy="1728192"/>
            </a:xfrm>
            <a:prstGeom prst="rightBrace">
              <a:avLst/>
            </a:prstGeom>
            <a:ln w="38100">
              <a:solidFill>
                <a:srgbClr val="002E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04248" y="1951553"/>
              <a:ext cx="9361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IoT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 </a:t>
              </a:r>
              <a:endPara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24128" y="4365104"/>
            <a:ext cx="2223864" cy="1728192"/>
            <a:chOff x="5724128" y="4365104"/>
            <a:chExt cx="2223864" cy="1728192"/>
          </a:xfrm>
        </p:grpSpPr>
        <p:sp>
          <p:nvSpPr>
            <p:cNvPr id="7" name="Right Brace 6"/>
            <p:cNvSpPr/>
            <p:nvPr/>
          </p:nvSpPr>
          <p:spPr>
            <a:xfrm>
              <a:off x="5724128" y="4365104"/>
              <a:ext cx="936104" cy="1728192"/>
            </a:xfrm>
            <a:prstGeom prst="rightBrace">
              <a:avLst/>
            </a:prstGeom>
            <a:ln w="38100">
              <a:solidFill>
                <a:srgbClr val="002E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4248" y="4903881"/>
              <a:ext cx="114374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App </a:t>
              </a:r>
              <a:endPara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9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29" y="1124744"/>
            <a:ext cx="8511143" cy="122413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General Electric (GE) deploys </a:t>
            </a:r>
            <a:r>
              <a:rPr lang="en-US" sz="2400" dirty="0">
                <a:latin typeface="Arial Narrow" panose="020B0606020202030204" pitchFamily="34" charset="0"/>
              </a:rPr>
              <a:t>sensors in its jet engines, turbines, </a:t>
            </a:r>
            <a:r>
              <a:rPr lang="en-US" sz="2400" dirty="0" smtClean="0">
                <a:latin typeface="Arial Narrow" panose="020B0606020202030204" pitchFamily="34" charset="0"/>
              </a:rPr>
              <a:t>and wind </a:t>
            </a:r>
            <a:r>
              <a:rPr lang="en-US" sz="2400" dirty="0">
                <a:latin typeface="Arial Narrow" panose="020B0606020202030204" pitchFamily="34" charset="0"/>
              </a:rPr>
              <a:t>farms. </a:t>
            </a:r>
            <a:r>
              <a:rPr lang="en-US" sz="2400" dirty="0" smtClean="0">
                <a:latin typeface="Arial Narrow" panose="020B0606020202030204" pitchFamily="34" charset="0"/>
              </a:rPr>
              <a:t>By </a:t>
            </a:r>
            <a:r>
              <a:rPr lang="en-US" sz="2400" dirty="0">
                <a:latin typeface="Arial Narrow" panose="020B0606020202030204" pitchFamily="34" charset="0"/>
              </a:rPr>
              <a:t>analyzing data in real time, GE </a:t>
            </a:r>
            <a:r>
              <a:rPr lang="en-US" sz="2400" dirty="0" smtClean="0">
                <a:latin typeface="Arial Narrow" panose="020B0606020202030204" pitchFamily="34" charset="0"/>
              </a:rPr>
              <a:t>saves time </a:t>
            </a:r>
            <a:r>
              <a:rPr lang="en-US" sz="2400" dirty="0">
                <a:latin typeface="Arial Narrow" panose="020B0606020202030204" pitchFamily="34" charset="0"/>
              </a:rPr>
              <a:t>and money associated with </a:t>
            </a:r>
            <a:r>
              <a:rPr lang="en-US" sz="2400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predictive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maintenance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13385"/>
            <a:ext cx="8784976" cy="428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851920" y="2996952"/>
            <a:ext cx="2736304" cy="7200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051720" y="6093296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IoT</a:t>
            </a:r>
            <a:endParaRPr lang="en-IN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3608" y="6093296"/>
            <a:ext cx="280831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6093296"/>
            <a:ext cx="7200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</a:t>
            </a:r>
            <a:endParaRPr lang="en-IN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44208" y="6093296"/>
            <a:ext cx="230425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543800" cy="25939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Is </a:t>
            </a:r>
            <a:r>
              <a:rPr lang="en-US" dirty="0" err="1" smtClean="0"/>
              <a:t>IoT</a:t>
            </a:r>
            <a:r>
              <a:rPr lang="en-US" dirty="0" smtClean="0"/>
              <a:t> a new kid in the block 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No, it’s just maturing over time.</a:t>
            </a:r>
            <a:endParaRPr lang="en-IN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96" y="1196752"/>
            <a:ext cx="8640960" cy="53520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0" y="260648"/>
            <a:ext cx="8229600" cy="959400"/>
            <a:chOff x="0" y="10837"/>
            <a:chExt cx="8229600" cy="9594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0837"/>
              <a:ext cx="8229600" cy="9594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6834" y="57671"/>
              <a:ext cx="8135932" cy="865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l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 smtClean="0"/>
                <a:t>IOT – Evolution</a:t>
              </a:r>
              <a:endParaRPr lang="en-US" sz="41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10930" y="1484784"/>
            <a:ext cx="2221219" cy="2808312"/>
            <a:chOff x="6804248" y="1484784"/>
            <a:chExt cx="1835718" cy="2808312"/>
          </a:xfrm>
        </p:grpSpPr>
        <p:sp>
          <p:nvSpPr>
            <p:cNvPr id="2" name="Oval 1"/>
            <p:cNvSpPr/>
            <p:nvPr/>
          </p:nvSpPr>
          <p:spPr>
            <a:xfrm>
              <a:off x="6804248" y="1484784"/>
              <a:ext cx="1835718" cy="2808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876256" y="2276872"/>
              <a:ext cx="1666528" cy="1152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Pervasive Computing</a:t>
              </a:r>
              <a:endParaRPr lang="en-IN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84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363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uy More"/>
              </a:rPr>
              <a:t>Outline</a:t>
            </a:r>
            <a:endParaRPr lang="en-US" sz="4000" b="1" dirty="0">
              <a:solidFill>
                <a:srgbClr val="FF0000"/>
              </a:solidFill>
              <a:latin typeface="Buy Mor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112568"/>
          </a:xfrm>
        </p:spPr>
        <p:txBody>
          <a:bodyPr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dirty="0" smtClean="0"/>
              <a:t> Introduction to “</a:t>
            </a:r>
            <a:r>
              <a:rPr lang="en-US" sz="3600" dirty="0" err="1" smtClean="0"/>
              <a:t>IoT</a:t>
            </a:r>
            <a:r>
              <a:rPr lang="en-US" sz="3600" dirty="0" smtClean="0"/>
              <a:t>”</a:t>
            </a:r>
            <a:endParaRPr lang="en-US" sz="3600" dirty="0"/>
          </a:p>
          <a:p>
            <a:pPr marL="754380" lvl="1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dirty="0" smtClean="0"/>
              <a:t> Trends in </a:t>
            </a:r>
            <a:r>
              <a:rPr lang="en-US" dirty="0" err="1" smtClean="0"/>
              <a:t>IoT</a:t>
            </a:r>
            <a:r>
              <a:rPr lang="en-US" dirty="0" smtClean="0"/>
              <a:t> usage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dirty="0" smtClean="0"/>
              <a:t> </a:t>
            </a:r>
            <a:r>
              <a:rPr lang="en-US" sz="3600" dirty="0" err="1" smtClean="0"/>
              <a:t>IoT</a:t>
            </a:r>
            <a:r>
              <a:rPr lang="en-US" sz="3600" dirty="0" smtClean="0"/>
              <a:t> ecosystem overview</a:t>
            </a:r>
          </a:p>
          <a:p>
            <a:pPr marL="754380" lvl="1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dirty="0" smtClean="0"/>
              <a:t>Research </a:t>
            </a:r>
            <a:r>
              <a:rPr lang="en-US" dirty="0"/>
              <a:t>directions</a:t>
            </a:r>
            <a:endParaRPr lang="en-US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dirty="0" smtClean="0"/>
              <a:t> Industrial </a:t>
            </a:r>
            <a:r>
              <a:rPr lang="en-US" sz="3600" dirty="0" err="1" smtClean="0"/>
              <a:t>IoT</a:t>
            </a:r>
            <a:r>
              <a:rPr lang="en-US" sz="3600" dirty="0" smtClean="0"/>
              <a:t> &amp; Industry 4.0</a:t>
            </a:r>
          </a:p>
          <a:p>
            <a:pPr marL="754380" lvl="1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dirty="0" smtClean="0"/>
              <a:t> Cyber-Physical-System (CPS)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dirty="0" smtClean="0"/>
              <a:t> </a:t>
            </a:r>
            <a:r>
              <a:rPr lang="en-US" sz="3600" dirty="0" smtClean="0"/>
              <a:t>Emerging role </a:t>
            </a:r>
            <a:r>
              <a:rPr lang="en-US" sz="3600" dirty="0" smtClean="0"/>
              <a:t>of </a:t>
            </a:r>
            <a:r>
              <a:rPr lang="en-US" sz="3600" dirty="0" smtClean="0"/>
              <a:t>cloud </a:t>
            </a:r>
            <a:r>
              <a:rPr lang="en-US" sz="3600" dirty="0" smtClean="0"/>
              <a:t>computing </a:t>
            </a:r>
          </a:p>
          <a:p>
            <a:pPr marL="754380" lvl="1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dirty="0" smtClean="0"/>
              <a:t>Cloud of Things (</a:t>
            </a:r>
            <a:r>
              <a:rPr lang="en-US" dirty="0" err="1" smtClean="0"/>
              <a:t>CoT</a:t>
            </a:r>
            <a:r>
              <a:rPr lang="en-US" dirty="0" smtClean="0"/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600" dirty="0" smtClean="0"/>
              <a:t> Conclusion</a:t>
            </a:r>
          </a:p>
          <a:p>
            <a:pPr marL="754380" lvl="1" indent="-45720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dirty="0" smtClean="0"/>
              <a:t> Business case</a:t>
            </a: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7156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Which one is “</a:t>
            </a:r>
            <a:r>
              <a:rPr lang="en-US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” here 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2188"/>
            <a:ext cx="8496944" cy="54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71600" y="1844824"/>
            <a:ext cx="7056784" cy="3960440"/>
            <a:chOff x="971600" y="1844824"/>
            <a:chExt cx="7056784" cy="3960440"/>
          </a:xfrm>
        </p:grpSpPr>
        <p:sp>
          <p:nvSpPr>
            <p:cNvPr id="5" name="Oval 4"/>
            <p:cNvSpPr/>
            <p:nvPr/>
          </p:nvSpPr>
          <p:spPr>
            <a:xfrm>
              <a:off x="971600" y="1844824"/>
              <a:ext cx="7056784" cy="39604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5696" y="2969657"/>
              <a:ext cx="54726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/>
                <a:t>IoT</a:t>
              </a:r>
              <a:r>
                <a:rPr lang="en-US" sz="8000" dirty="0" smtClean="0"/>
                <a:t> ≡ </a:t>
              </a:r>
              <a:r>
                <a:rPr lang="en-US" sz="8000" dirty="0" err="1" smtClean="0"/>
                <a:t>PerNet</a:t>
              </a:r>
              <a:endParaRPr lang="en-US" sz="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3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3" y="252686"/>
            <a:ext cx="8526514" cy="453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44" y="4770970"/>
            <a:ext cx="8526514" cy="1754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4941168"/>
            <a:ext cx="338437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Smart Warehouse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844824"/>
            <a:ext cx="590465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Let us consider one example 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RFID </a:t>
            </a:r>
            <a:r>
              <a:rPr lang="en-US" sz="2800" b="1" dirty="0" smtClean="0">
                <a:solidFill>
                  <a:srgbClr val="FF0000"/>
                </a:solidFill>
              </a:rPr>
              <a:t>is being extensively used in enterprises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ndip\Desktop\RFID-Middleware-Diagram-2-876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20889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4282" y="285728"/>
            <a:ext cx="4321998" cy="63116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749017"/>
            <a:ext cx="4321998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Pervasive </a:t>
            </a:r>
          </a:p>
          <a:p>
            <a:pPr algn="ctr"/>
            <a:r>
              <a:rPr lang="en-US" sz="6000" dirty="0" smtClean="0"/>
              <a:t>Network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1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enabler of “</a:t>
            </a:r>
            <a:r>
              <a:rPr lang="en-US" dirty="0" err="1" smtClean="0"/>
              <a:t>PerCom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≡ Pervasive Network (</a:t>
            </a:r>
            <a:r>
              <a:rPr lang="en-US" dirty="0" err="1" smtClean="0"/>
              <a:t>PerNet</a:t>
            </a:r>
            <a:r>
              <a:rPr lang="en-US" dirty="0" smtClean="0"/>
              <a:t>)</a:t>
            </a:r>
          </a:p>
          <a:p>
            <a:pPr marL="708660" lvl="2">
              <a:buClr>
                <a:schemeClr val="accent1"/>
              </a:buClr>
            </a:pPr>
            <a:r>
              <a:rPr lang="en-US" dirty="0"/>
              <a:t>It promises people and things to be connected any-time, anyplace, with anything and anyone, ideally using any path/network and any services. </a:t>
            </a:r>
          </a:p>
          <a:p>
            <a:pPr lvl="3"/>
            <a:r>
              <a:rPr lang="en-US" dirty="0" smtClean="0"/>
              <a:t>Ref: “Pervasive Computing: A Paradigm for </a:t>
            </a:r>
            <a:r>
              <a:rPr lang="en-US" dirty="0"/>
              <a:t>the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Century”, IEEE Computer Magazine, March 2003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will create </a:t>
            </a:r>
            <a:r>
              <a:rPr lang="en-US" u="sng" dirty="0" smtClean="0"/>
              <a:t>a </a:t>
            </a:r>
            <a:r>
              <a:rPr lang="en-US" u="sng" dirty="0"/>
              <a:t>better world for human </a:t>
            </a:r>
            <a:r>
              <a:rPr lang="en-US" u="sng" dirty="0" smtClean="0"/>
              <a:t>beings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Because objects </a:t>
            </a:r>
            <a:r>
              <a:rPr lang="en-US" dirty="0"/>
              <a:t>around </a:t>
            </a:r>
            <a:r>
              <a:rPr lang="en-US" dirty="0" smtClean="0"/>
              <a:t>us will know </a:t>
            </a:r>
            <a:r>
              <a:rPr lang="en-US" dirty="0"/>
              <a:t>what we like, what we want, and what </a:t>
            </a:r>
            <a:r>
              <a:rPr lang="en-US" dirty="0" smtClean="0"/>
              <a:t>we need </a:t>
            </a:r>
            <a:r>
              <a:rPr lang="en-US" dirty="0"/>
              <a:t>and </a:t>
            </a:r>
            <a:r>
              <a:rPr lang="en-US" dirty="0" smtClean="0"/>
              <a:t>act </a:t>
            </a:r>
            <a:r>
              <a:rPr lang="en-US" dirty="0"/>
              <a:t>accordingly without explicit </a:t>
            </a:r>
            <a:r>
              <a:rPr lang="en-US" dirty="0" smtClean="0"/>
              <a:t>instructions.</a:t>
            </a:r>
          </a:p>
          <a:p>
            <a:pPr lvl="2"/>
            <a:r>
              <a:rPr lang="en-US" dirty="0" smtClean="0"/>
              <a:t>Context-sensitiveness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research </a:t>
            </a:r>
            <a:r>
              <a:rPr lang="en-US" dirty="0" smtClean="0"/>
              <a:t>directions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9512" y="1268760"/>
            <a:ext cx="8856984" cy="5040560"/>
            <a:chOff x="1795463" y="3314700"/>
            <a:chExt cx="5559797" cy="19865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463" y="3314700"/>
              <a:ext cx="55530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760" y="3539083"/>
              <a:ext cx="55245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34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15672" cy="706090"/>
          </a:xfrm>
        </p:spPr>
        <p:txBody>
          <a:bodyPr/>
          <a:lstStyle/>
          <a:p>
            <a:r>
              <a:rPr lang="en-US" dirty="0" smtClean="0"/>
              <a:t>Research directions  </a:t>
            </a:r>
            <a:r>
              <a:rPr lang="en-US" sz="2800" dirty="0" smtClean="0"/>
              <a:t>(contd.)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Imminent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Perception</a:t>
            </a:r>
            <a:r>
              <a:rPr lang="en-US" dirty="0"/>
              <a:t>: Context awareness</a:t>
            </a:r>
          </a:p>
          <a:p>
            <a:r>
              <a:rPr lang="en-US" i="1" dirty="0"/>
              <a:t>Smartness</a:t>
            </a:r>
            <a:r>
              <a:rPr lang="en-US" dirty="0"/>
              <a:t>: Context management</a:t>
            </a:r>
          </a:p>
          <a:p>
            <a:r>
              <a:rPr lang="en-US" i="0" dirty="0" smtClean="0">
                <a:solidFill>
                  <a:srgbClr val="7030A0"/>
                </a:solidFill>
              </a:rPr>
              <a:t>Scalability</a:t>
            </a:r>
            <a:endParaRPr lang="en-US" i="0" dirty="0" smtClean="0">
              <a:solidFill>
                <a:srgbClr val="7030A0"/>
              </a:solidFill>
            </a:endParaRPr>
          </a:p>
          <a:p>
            <a:r>
              <a:rPr lang="en-US" i="0" dirty="0" smtClean="0">
                <a:solidFill>
                  <a:srgbClr val="7030A0"/>
                </a:solidFill>
              </a:rPr>
              <a:t>Heterogeneity</a:t>
            </a:r>
          </a:p>
          <a:p>
            <a:r>
              <a:rPr lang="en-US" i="0" dirty="0" smtClean="0">
                <a:solidFill>
                  <a:srgbClr val="C00000"/>
                </a:solidFill>
              </a:rPr>
              <a:t>Integration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Invisibility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Reference: D</a:t>
            </a:r>
            <a:r>
              <a:rPr lang="en-US" dirty="0"/>
              <a:t>. </a:t>
            </a:r>
            <a:r>
              <a:rPr lang="en-US" dirty="0" err="1"/>
              <a:t>Saha</a:t>
            </a:r>
            <a:r>
              <a:rPr lang="en-US" dirty="0"/>
              <a:t> &amp; A. Mukherjee, “</a:t>
            </a:r>
            <a:r>
              <a:rPr lang="en-US" dirty="0">
                <a:solidFill>
                  <a:srgbClr val="00B050"/>
                </a:solidFill>
              </a:rPr>
              <a:t>Pervasive Computing: A Paradigm for the 21st Century</a:t>
            </a:r>
            <a:r>
              <a:rPr lang="en-US" dirty="0"/>
              <a:t>”, IEEE Computer Magazine, March 2003.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6425" y="692696"/>
            <a:ext cx="8281988" cy="2674541"/>
          </a:xfrm>
        </p:spPr>
        <p:txBody>
          <a:bodyPr/>
          <a:lstStyle/>
          <a:p>
            <a:r>
              <a:rPr lang="en-US" altLang="en-US" sz="4400" i="1" dirty="0" smtClean="0">
                <a:solidFill>
                  <a:srgbClr val="000066"/>
                </a:solidFill>
              </a:rPr>
              <a:t>In spite of having so many challenges, </a:t>
            </a:r>
            <a:r>
              <a:rPr lang="en-US" altLang="en-US" sz="4400" i="1" dirty="0" err="1" smtClean="0">
                <a:solidFill>
                  <a:srgbClr val="000066"/>
                </a:solidFill>
              </a:rPr>
              <a:t>IoT</a:t>
            </a:r>
            <a:r>
              <a:rPr lang="en-US" altLang="en-US" sz="4400" i="1" dirty="0" smtClean="0">
                <a:solidFill>
                  <a:srgbClr val="000066"/>
                </a:solidFill>
              </a:rPr>
              <a:t> has the potential to deliver</a:t>
            </a:r>
            <a:br>
              <a:rPr lang="en-US" altLang="en-US" sz="4400" i="1" dirty="0" smtClean="0">
                <a:solidFill>
                  <a:srgbClr val="000066"/>
                </a:solidFill>
              </a:rPr>
            </a:br>
            <a:r>
              <a:rPr lang="en-US" altLang="en-US" sz="4400" i="1" dirty="0" smtClean="0">
                <a:solidFill>
                  <a:srgbClr val="000066"/>
                </a:solidFill>
              </a:rPr>
              <a:t/>
            </a:r>
            <a:br>
              <a:rPr lang="en-US" altLang="en-US" sz="4400" i="1" dirty="0" smtClean="0">
                <a:solidFill>
                  <a:srgbClr val="000066"/>
                </a:solidFill>
              </a:rPr>
            </a:br>
            <a:r>
              <a:rPr lang="en-US" altLang="en-US" sz="4400" i="1" dirty="0" smtClean="0">
                <a:solidFill>
                  <a:srgbClr val="000066"/>
                </a:solidFill>
              </a:rPr>
              <a:t>     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Extraordinary Benefits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4581128"/>
            <a:ext cx="6264696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ike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Industry 4.0</a:t>
            </a:r>
            <a:endParaRPr lang="en-I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5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15672" cy="922114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Three  Waves  of   ICT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7" y="4941168"/>
            <a:ext cx="2089507" cy="1103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1880234" cy="873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4" y="2060848"/>
            <a:ext cx="1718658" cy="114577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542812"/>
              </p:ext>
            </p:extLst>
          </p:nvPr>
        </p:nvGraphicFramePr>
        <p:xfrm>
          <a:off x="323528" y="1268760"/>
          <a:ext cx="8534722" cy="503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027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63272" cy="7780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400" b="1" dirty="0" smtClean="0">
                <a:solidFill>
                  <a:srgbClr val="7030A0"/>
                </a:solidFill>
              </a:rPr>
              <a:t>Web &amp; Mobile are immensely successful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04125" y="5778500"/>
            <a:ext cx="1235075" cy="622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b="1" i="1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Time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2057400" cy="620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b="1" i="1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Pervasiveness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5213350"/>
            <a:ext cx="1265238" cy="103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Personal 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(1980)</a:t>
            </a:r>
            <a:endParaRPr lang="en-US" altLang="en-US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97013" y="4754563"/>
            <a:ext cx="1265237" cy="1036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Distributed 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(1985)</a:t>
            </a:r>
            <a:endParaRPr lang="en-US" altLang="en-US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816850" y="1143000"/>
            <a:ext cx="1265238" cy="103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Pervasive 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(2020)</a:t>
            </a:r>
            <a:endParaRPr lang="en-US" altLang="en-US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62250" y="4144963"/>
            <a:ext cx="1263650" cy="10366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Web-based 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(1990)</a:t>
            </a:r>
            <a:endParaRPr lang="en-US" altLang="en-US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87963" y="2590800"/>
            <a:ext cx="1265237" cy="1035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Mobile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(2000)</a:t>
            </a:r>
            <a:endParaRPr lang="en-US" altLang="en-US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810000" y="6019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762000" y="1981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024313" y="3536950"/>
            <a:ext cx="1265237" cy="103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Grid-based 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(1995)</a:t>
            </a:r>
            <a:endParaRPr lang="en-US" altLang="en-US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554788" y="1676400"/>
            <a:ext cx="1265237" cy="103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Cloud –based 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smtClean="0">
                <a:solidFill>
                  <a:srgbClr val="000000"/>
                </a:solidFill>
                <a:latin typeface="Arial Narrow" pitchFamily="34" charset="0"/>
                <a:ea typeface="Batang" pitchFamily="18" charset="-127"/>
              </a:rPr>
              <a:t>(2010)</a:t>
            </a:r>
            <a:endParaRPr lang="en-US" altLang="en-US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799" y="4022668"/>
            <a:ext cx="5387181" cy="1880026"/>
            <a:chOff x="34799" y="4022668"/>
            <a:chExt cx="5387181" cy="1880026"/>
          </a:xfrm>
        </p:grpSpPr>
        <p:sp>
          <p:nvSpPr>
            <p:cNvPr id="5" name="Oval 4"/>
            <p:cNvSpPr/>
            <p:nvPr/>
          </p:nvSpPr>
          <p:spPr>
            <a:xfrm rot="20081534">
              <a:off x="34799" y="4022668"/>
              <a:ext cx="5387181" cy="188002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0112022">
              <a:off x="1110511" y="4436630"/>
              <a:ext cx="3352228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Second Wave</a:t>
              </a:r>
              <a:endParaRPr lang="en-US" sz="4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87002" y="1469423"/>
            <a:ext cx="4560932" cy="1734263"/>
            <a:chOff x="4887002" y="1469423"/>
            <a:chExt cx="4560932" cy="1734263"/>
          </a:xfrm>
        </p:grpSpPr>
        <p:sp>
          <p:nvSpPr>
            <p:cNvPr id="20" name="Oval 19"/>
            <p:cNvSpPr/>
            <p:nvPr/>
          </p:nvSpPr>
          <p:spPr>
            <a:xfrm rot="19691934">
              <a:off x="4887002" y="1469423"/>
              <a:ext cx="4560932" cy="1734263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9651349">
              <a:off x="5468320" y="1969409"/>
              <a:ext cx="3352228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Third Wave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5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Where are we now in 2016 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58237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196752"/>
            <a:ext cx="1944216" cy="5112567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15672" cy="850106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</a:rPr>
              <a:t>Industrial Revolutions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86200"/>
            <a:ext cx="7772400" cy="2469360"/>
          </a:xfrm>
        </p:spPr>
        <p:txBody>
          <a:bodyPr>
            <a:normAutofit/>
          </a:bodyPr>
          <a:lstStyle/>
          <a:p>
            <a:endParaRPr lang="en-US" dirty="0" smtClean="0">
              <a:hlinkClick r:id=""/>
            </a:endParaRPr>
          </a:p>
          <a:p>
            <a:endParaRPr lang="en-US" dirty="0" smtClean="0">
              <a:hlinkClick r:id=""/>
            </a:endParaRPr>
          </a:p>
          <a:p>
            <a:endParaRPr lang="en-US" dirty="0" smtClean="0">
              <a:hlinkClick r:id=""/>
            </a:endParaRPr>
          </a:p>
          <a:p>
            <a:endParaRPr lang="en-US" dirty="0" smtClean="0">
              <a:hlinkClick r:id=""/>
            </a:endParaRPr>
          </a:p>
          <a:p>
            <a:endParaRPr lang="en-US" dirty="0" smtClean="0">
              <a:hlinkClick r:id=""/>
            </a:endParaRPr>
          </a:p>
          <a:p>
            <a:endParaRPr lang="en-US" dirty="0" smtClean="0">
              <a:hlinkClick r:id=""/>
            </a:endParaRPr>
          </a:p>
          <a:p>
            <a:endParaRPr lang="en-US" dirty="0"/>
          </a:p>
        </p:txBody>
      </p:sp>
      <p:pic>
        <p:nvPicPr>
          <p:cNvPr id="3075" name="Picture 3" descr="C:\Users\VARUN\Desktop\Industry_4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68760"/>
            <a:ext cx="8659688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3789040"/>
            <a:ext cx="2097596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Here enters ICT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722876" y="3789040"/>
            <a:ext cx="2097596" cy="258532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Here </a:t>
            </a:r>
            <a:r>
              <a:rPr lang="en-US" sz="5400" b="1" dirty="0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comes </a:t>
            </a:r>
            <a:r>
              <a:rPr lang="en-US" sz="5400" b="1" dirty="0" err="1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IoT</a:t>
            </a:r>
            <a:endParaRPr lang="en-US" sz="5400" b="1" dirty="0">
              <a:solidFill>
                <a:srgbClr val="00B0F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543800" cy="2593975"/>
          </a:xfrm>
        </p:spPr>
        <p:txBody>
          <a:bodyPr/>
          <a:lstStyle/>
          <a:p>
            <a:r>
              <a:rPr lang="en-US" dirty="0" smtClean="0"/>
              <a:t>Let us watch the video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30616" cy="166531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Disclaimer: </a:t>
            </a:r>
            <a:r>
              <a:rPr lang="en-US" sz="2800" dirty="0" smtClean="0">
                <a:solidFill>
                  <a:schemeClr val="tx1"/>
                </a:solidFill>
              </a:rPr>
              <a:t>This is </a:t>
            </a:r>
            <a:r>
              <a:rPr lang="en-US" sz="2800" u="sng" dirty="0" smtClean="0">
                <a:solidFill>
                  <a:schemeClr val="tx1"/>
                </a:solidFill>
              </a:rPr>
              <a:t>NOT</a:t>
            </a:r>
            <a:r>
              <a:rPr lang="en-US" sz="2800" dirty="0" smtClean="0">
                <a:solidFill>
                  <a:schemeClr val="tx1"/>
                </a:solidFill>
              </a:rPr>
              <a:t> a promotional exercise; neither do we recommend the products/solutions from the company mentioned in the video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2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+ </a:t>
            </a:r>
            <a:r>
              <a:rPr lang="en-US" dirty="0" err="1" smtClean="0"/>
              <a:t>IoT</a:t>
            </a:r>
            <a:r>
              <a:rPr lang="en-US" dirty="0" smtClean="0"/>
              <a:t> = </a:t>
            </a:r>
            <a:r>
              <a:rPr lang="en-US" dirty="0" err="1" smtClean="0"/>
              <a:t>CoT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Complementarity between </a:t>
            </a:r>
            <a:r>
              <a:rPr lang="en-US" sz="3600" b="1" dirty="0" err="1" smtClean="0">
                <a:solidFill>
                  <a:srgbClr val="00B0F0"/>
                </a:solidFill>
              </a:rPr>
              <a:t>IoT</a:t>
            </a:r>
            <a:r>
              <a:rPr lang="en-US" sz="3600" b="1" dirty="0" smtClean="0">
                <a:solidFill>
                  <a:srgbClr val="00B0F0"/>
                </a:solidFill>
              </a:rPr>
              <a:t> and Cloud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4509120"/>
            <a:ext cx="864096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Plus cloud provides – </a:t>
            </a:r>
            <a:endParaRPr lang="en-US" sz="2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Service-oriented abstractions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for the complex underlying hardware </a:t>
            </a: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and software through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a set of services </a:t>
            </a: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needed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by different </a:t>
            </a: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Offer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high flexibility when new and advanced functions need to be </a:t>
            </a: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Services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can be designed, implemented, and integrated in a </a:t>
            </a: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flexible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and easy </a:t>
            </a:r>
            <a:r>
              <a:rPr lang="en-US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way for new application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development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Everything (X) as a Service (</a:t>
            </a:r>
            <a:r>
              <a:rPr lang="en-US" sz="4000" b="1" dirty="0" err="1" smtClean="0">
                <a:solidFill>
                  <a:srgbClr val="00B0F0"/>
                </a:solidFill>
              </a:rPr>
              <a:t>XaaS</a:t>
            </a:r>
            <a:r>
              <a:rPr lang="en-US" sz="4000" b="1" dirty="0" smtClean="0">
                <a:solidFill>
                  <a:srgbClr val="00B0F0"/>
                </a:solidFill>
              </a:rPr>
              <a:t>)</a:t>
            </a:r>
            <a:endParaRPr lang="en-US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687067"/>
              </p:ext>
            </p:extLst>
          </p:nvPr>
        </p:nvGraphicFramePr>
        <p:xfrm>
          <a:off x="309563" y="1124744"/>
          <a:ext cx="8510586" cy="53267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0149"/>
                <a:gridCol w="1872208"/>
                <a:gridCol w="4968229"/>
              </a:tblGrid>
              <a:tr h="6734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XaaS</a:t>
                      </a:r>
                      <a:r>
                        <a:rPr lang="en-US" sz="2000" dirty="0" smtClean="0"/>
                        <a:t> (acronym)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/>
                </a:tc>
              </a:tr>
              <a:tr h="96627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TaaS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Things as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a service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aggregating and abstracting heterogeneous resources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according to tailored thing-like semantics</a:t>
                      </a:r>
                      <a:endParaRPr lang="en-US" sz="2000" dirty="0"/>
                    </a:p>
                  </a:txBody>
                  <a:tcPr/>
                </a:tc>
              </a:tr>
              <a:tr h="81739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SNaaS</a:t>
                      </a:r>
                      <a:r>
                        <a:rPr lang="en-US" sz="2000" dirty="0" smtClean="0"/>
                        <a:t> or S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aaS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Sensing as a service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providing ubiquitous access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to sensor data</a:t>
                      </a:r>
                      <a:endParaRPr lang="en-US" sz="2000" dirty="0"/>
                    </a:p>
                  </a:txBody>
                  <a:tcPr/>
                </a:tc>
              </a:tr>
              <a:tr h="11677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SAaaS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Sensing and Actuation as a service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enabling automatic control logics implemented in the Cloud</a:t>
                      </a:r>
                      <a:endParaRPr lang="en-US" sz="2000" dirty="0"/>
                    </a:p>
                  </a:txBody>
                  <a:tcPr/>
                </a:tc>
              </a:tr>
              <a:tr h="81739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SEaaS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Sensor Event as a service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dispatching messaging services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triggered by sensor events</a:t>
                      </a:r>
                      <a:endParaRPr lang="en-US" sz="2000" dirty="0"/>
                    </a:p>
                  </a:txBody>
                  <a:tcPr/>
                </a:tc>
              </a:tr>
              <a:tr h="81739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SENaaS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Sensor as a service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enabling ubiquitous management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of remote sensors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5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/>
              <a:t>CoT</a:t>
            </a:r>
            <a:r>
              <a:rPr lang="en-IN" sz="4000" dirty="0" smtClean="0"/>
              <a:t>  </a:t>
            </a:r>
            <a:r>
              <a:rPr lang="en-IN" sz="4000" dirty="0" smtClean="0"/>
              <a:t>= </a:t>
            </a:r>
            <a:r>
              <a:rPr lang="en-IN" sz="3600" dirty="0" smtClean="0">
                <a:solidFill>
                  <a:srgbClr val="FF0000"/>
                </a:solidFill>
              </a:rPr>
              <a:t>Internet </a:t>
            </a:r>
            <a:r>
              <a:rPr lang="en-IN" sz="3600" dirty="0" smtClean="0">
                <a:solidFill>
                  <a:srgbClr val="FF0000"/>
                </a:solidFill>
              </a:rPr>
              <a:t>of Everything (X) + </a:t>
            </a:r>
            <a:r>
              <a:rPr lang="en-IN" sz="3600" dirty="0" smtClean="0">
                <a:solidFill>
                  <a:srgbClr val="FF0000"/>
                </a:solidFill>
              </a:rPr>
              <a:t>  </a:t>
            </a:r>
            <a:r>
              <a:rPr lang="en-IN" sz="3600" dirty="0" err="1" smtClean="0">
                <a:solidFill>
                  <a:srgbClr val="FF0000"/>
                </a:solidFill>
              </a:rPr>
              <a:t>XaaS</a:t>
            </a:r>
            <a:endParaRPr lang="en-IN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88221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8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543800" cy="230425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smtClean="0"/>
              <a:t>An interesting business trend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116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/>
              <a:t>IoT</a:t>
            </a:r>
            <a:r>
              <a:rPr lang="en-US" dirty="0"/>
              <a:t>, even the same data can be used </a:t>
            </a:r>
            <a:r>
              <a:rPr lang="en-US" dirty="0" smtClean="0"/>
              <a:t>to derive </a:t>
            </a:r>
            <a:r>
              <a:rPr lang="en-US" dirty="0"/>
              <a:t>different insights in different </a:t>
            </a:r>
            <a:r>
              <a:rPr lang="en-US" dirty="0" smtClean="0"/>
              <a:t>application domains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ability </a:t>
            </a:r>
            <a:r>
              <a:rPr lang="en-US" dirty="0" smtClean="0"/>
              <a:t>to derive </a:t>
            </a:r>
            <a:r>
              <a:rPr lang="en-US" dirty="0"/>
              <a:t>different insights by using same set of data </a:t>
            </a:r>
            <a:r>
              <a:rPr lang="en-US" dirty="0" smtClean="0"/>
              <a:t>validates the </a:t>
            </a:r>
            <a:r>
              <a:rPr lang="en-US" dirty="0"/>
              <a:t>importance of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Sensing </a:t>
            </a:r>
            <a:r>
              <a:rPr lang="en-US" dirty="0">
                <a:solidFill>
                  <a:srgbClr val="FF0000"/>
                </a:solidFill>
              </a:rPr>
              <a:t>as a </a:t>
            </a:r>
            <a:r>
              <a:rPr lang="en-US" dirty="0" smtClean="0">
                <a:solidFill>
                  <a:srgbClr val="FF0000"/>
                </a:solidFill>
              </a:rPr>
              <a:t>Service</a:t>
            </a:r>
            <a:r>
              <a:rPr lang="en-US" dirty="0" smtClean="0"/>
              <a:t>” model, which envisions </a:t>
            </a:r>
            <a:r>
              <a:rPr lang="en-US" dirty="0"/>
              <a:t>to create a data market that buys and sells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Monetization of </a:t>
            </a:r>
            <a:r>
              <a:rPr lang="en-US" dirty="0" err="1" smtClean="0"/>
              <a:t>IoT</a:t>
            </a:r>
            <a:r>
              <a:rPr lang="en-US" dirty="0" smtClean="0"/>
              <a:t> data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2047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http://airqualityegg.com/</a:t>
            </a:r>
          </a:p>
        </p:txBody>
      </p:sp>
    </p:spTree>
    <p:extLst>
      <p:ext uri="{BB962C8B-B14F-4D97-AF65-F5344CB8AC3E}">
        <p14:creationId xmlns:p14="http://schemas.microsoft.com/office/powerpoint/2010/main" val="36907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659687" cy="11684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But  the  current  configuration   poses  challenge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15672" cy="85010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ICT Evolution at a glance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496944" cy="51579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Personal ICT					1980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latin typeface="Arial Narrow" pitchFamily="34" charset="0"/>
                <a:cs typeface="Times New Roman" pitchFamily="18" charset="0"/>
              </a:rPr>
              <a:t>Personal Computer (PC) for you alone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Distributed ICT					1985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latin typeface="Arial Narrow" pitchFamily="34" charset="0"/>
                <a:cs typeface="Times New Roman" pitchFamily="18" charset="0"/>
              </a:rPr>
              <a:t>Advent of LANs and then the Internet</a:t>
            </a:r>
            <a:endParaRPr lang="en-US" altLang="en-US" sz="18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Web-based ICT (</a:t>
            </a:r>
            <a:r>
              <a:rPr lang="en-US" altLang="en-US" sz="2800" dirty="0" smtClean="0">
                <a:solidFill>
                  <a:srgbClr val="FF0000"/>
                </a:solidFill>
                <a:latin typeface="Arial Narrow" pitchFamily="34" charset="0"/>
              </a:rPr>
              <a:t>Personal</a:t>
            </a:r>
            <a:r>
              <a:rPr lang="en-US" altLang="en-US" sz="2800" dirty="0" smtClean="0">
                <a:latin typeface="Arial Narrow" pitchFamily="34" charset="0"/>
              </a:rPr>
              <a:t> Mobility)		1990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latin typeface="Arial Narrow" pitchFamily="34" charset="0"/>
                <a:cs typeface="Times New Roman" pitchFamily="18" charset="0"/>
              </a:rPr>
              <a:t>World Wide Web (WWW) following the Internet</a:t>
            </a:r>
            <a:r>
              <a:rPr lang="en-US" altLang="en-US" sz="1800" dirty="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Grid-based ICT (</a:t>
            </a:r>
            <a:r>
              <a:rPr lang="en-US" altLang="en-US" sz="2800" dirty="0" smtClean="0">
                <a:solidFill>
                  <a:srgbClr val="FF0000"/>
                </a:solidFill>
                <a:latin typeface="Arial Narrow" pitchFamily="34" charset="0"/>
              </a:rPr>
              <a:t>Utility</a:t>
            </a:r>
            <a:r>
              <a:rPr lang="en-US" altLang="en-US" sz="2800" dirty="0" smtClean="0">
                <a:latin typeface="Arial Narrow" pitchFamily="34" charset="0"/>
              </a:rPr>
              <a:t> Model)			1995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 Narrow" pitchFamily="34" charset="0"/>
              </a:rPr>
              <a:t>Similar to power grid concept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Mobile ICT (</a:t>
            </a:r>
            <a:r>
              <a:rPr lang="en-US" altLang="en-US" sz="2800" dirty="0" smtClean="0">
                <a:solidFill>
                  <a:srgbClr val="FF0000"/>
                </a:solidFill>
                <a:latin typeface="Arial Narrow" pitchFamily="34" charset="0"/>
              </a:rPr>
              <a:t>Terminal</a:t>
            </a:r>
            <a:r>
              <a:rPr lang="en-US" altLang="en-US" sz="2800" dirty="0" smtClean="0">
                <a:latin typeface="Arial Narrow" pitchFamily="34" charset="0"/>
              </a:rPr>
              <a:t> Mobility)			2000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 dirty="0" smtClean="0">
                <a:latin typeface="Arial Narrow" pitchFamily="34" charset="0"/>
                <a:cs typeface="Times New Roman" pitchFamily="18" charset="0"/>
              </a:rPr>
              <a:t>Cellular mobile technology </a:t>
            </a:r>
            <a:endParaRPr lang="en-US" altLang="en-US" sz="18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Cloud-based ICT (</a:t>
            </a:r>
            <a:r>
              <a:rPr lang="en-US" altLang="en-US" sz="2800" dirty="0" smtClean="0">
                <a:solidFill>
                  <a:srgbClr val="FF0000"/>
                </a:solidFill>
                <a:latin typeface="Arial Narrow" pitchFamily="34" charset="0"/>
              </a:rPr>
              <a:t>Service</a:t>
            </a:r>
            <a:r>
              <a:rPr lang="en-US" altLang="en-US" sz="2800" dirty="0" smtClean="0">
                <a:latin typeface="Arial Narrow" pitchFamily="34" charset="0"/>
              </a:rPr>
              <a:t> Model)		2010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 Narrow" pitchFamily="34" charset="0"/>
              </a:rPr>
              <a:t>Handheld devices as thin client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Pervasive ICT (Ubiquity)			2020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latin typeface="Arial Narrow" pitchFamily="34" charset="0"/>
              </a:rPr>
              <a:t>Internet of </a:t>
            </a:r>
            <a:r>
              <a:rPr lang="en-US" altLang="en-US" sz="1800" dirty="0" smtClean="0">
                <a:latin typeface="Arial Narrow" pitchFamily="34" charset="0"/>
              </a:rPr>
              <a:t>Things, Industry 4.0, Smart city, etc.</a:t>
            </a:r>
            <a:endParaRPr lang="en-US" altLang="en-US" sz="1800" dirty="0">
              <a:latin typeface="Arial Narrow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540568" y="5661248"/>
            <a:ext cx="810039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1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0" y="1196752"/>
            <a:ext cx="89057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7488832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Footlight MT Light" panose="0204060206030A020304" pitchFamily="18" charset="0"/>
              </a:rPr>
              <a:t>But, arguably, the biggest issue is the position of cloud in </a:t>
            </a:r>
            <a:r>
              <a:rPr lang="en-US" sz="3200" b="1" dirty="0" err="1" smtClean="0">
                <a:latin typeface="Footlight MT Light" panose="0204060206030A020304" pitchFamily="18" charset="0"/>
              </a:rPr>
              <a:t>IoT</a:t>
            </a:r>
            <a:r>
              <a:rPr lang="en-US" sz="3200" b="1" dirty="0" smtClean="0">
                <a:latin typeface="Footlight MT Light" panose="0204060206030A020304" pitchFamily="18" charset="0"/>
              </a:rPr>
              <a:t> ecosystem</a:t>
            </a:r>
            <a:endParaRPr lang="en-IN" sz="3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990033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accent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F9C73F-91C4-46FF-9572-A8C834C6B4D9}" type="datetime4">
              <a:rPr lang="en-US" altLang="en-US" sz="1400" smtClean="0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20 December, 2016</a:t>
            </a:fld>
            <a:endParaRPr lang="en-US" altLang="en-US" sz="14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@DS, IIMC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990033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accent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3E563C-3AAF-4BCD-A0A3-C782B4353C08}" type="slidenum">
              <a:rPr lang="en-US" altLang="en-US" sz="1400" smtClean="0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19088"/>
            <a:ext cx="8637587" cy="620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75856" y="1628800"/>
            <a:ext cx="1224136" cy="6480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528073" y="1952836"/>
            <a:ext cx="0" cy="2772308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84168" y="260648"/>
            <a:ext cx="288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See how distant is the cloud layer from the perception layer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2160" y="1957589"/>
            <a:ext cx="1779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01939" y="4725144"/>
            <a:ext cx="1042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6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" y="1124744"/>
            <a:ext cx="8579296" cy="54906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7200" y="260648"/>
            <a:ext cx="8229600" cy="959400"/>
            <a:chOff x="0" y="10837"/>
            <a:chExt cx="8229600" cy="9594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10837"/>
              <a:ext cx="8229600" cy="9594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6834" y="57671"/>
              <a:ext cx="8135932" cy="865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smtClean="0">
                  <a:solidFill>
                    <a:srgbClr val="002E15"/>
                  </a:solidFill>
                </a:rPr>
                <a:t>Effect on </a:t>
              </a:r>
              <a:r>
                <a:rPr lang="en-US" sz="5400" dirty="0" err="1" smtClean="0">
                  <a:solidFill>
                    <a:srgbClr val="002E15"/>
                  </a:solidFill>
                </a:rPr>
                <a:t>CoT</a:t>
              </a:r>
              <a:endParaRPr lang="en-US" sz="5400" kern="1200" dirty="0">
                <a:solidFill>
                  <a:srgbClr val="002E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543800" cy="2593975"/>
          </a:xfrm>
        </p:spPr>
        <p:txBody>
          <a:bodyPr/>
          <a:lstStyle/>
          <a:p>
            <a:r>
              <a:rPr lang="en-US" dirty="0" smtClean="0"/>
              <a:t>So we need edge computing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IoT</a:t>
            </a:r>
            <a:r>
              <a:rPr lang="en-US" sz="3200" b="1" dirty="0" smtClean="0">
                <a:solidFill>
                  <a:srgbClr val="7030A0"/>
                </a:solidFill>
              </a:rPr>
              <a:t> World Forum has recognized it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4467"/>
            <a:ext cx="8712968" cy="622087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1520" y="4246140"/>
            <a:ext cx="180020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543800" cy="2593975"/>
          </a:xfrm>
        </p:spPr>
        <p:txBody>
          <a:bodyPr/>
          <a:lstStyle/>
          <a:p>
            <a:r>
              <a:rPr lang="en-US" dirty="0" smtClean="0"/>
              <a:t>Happenings in </a:t>
            </a:r>
            <a:r>
              <a:rPr lang="en-US" dirty="0" err="1" smtClean="0"/>
              <a:t>CoT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Support environments + Research projects + Tools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/>
              <a:t>Platforms, services and research projects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71829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ClouT</a:t>
            </a:r>
            <a:r>
              <a:rPr lang="en-US" dirty="0"/>
              <a:t>, a joint European-Japanese ICT project</a:t>
            </a:r>
          </a:p>
          <a:p>
            <a:pPr lvl="1"/>
            <a:r>
              <a:rPr lang="en-US" dirty="0">
                <a:hlinkClick r:id="rId2"/>
              </a:rPr>
              <a:t>http://clout-project.eu/</a:t>
            </a:r>
            <a:endParaRPr lang="en-US" dirty="0"/>
          </a:p>
          <a:p>
            <a:pPr lvl="1"/>
            <a:r>
              <a:rPr lang="en-US" dirty="0" err="1"/>
              <a:t>BigClouT</a:t>
            </a:r>
            <a:r>
              <a:rPr lang="en-US" dirty="0"/>
              <a:t> after </a:t>
            </a:r>
            <a:r>
              <a:rPr lang="en-US" dirty="0" err="1"/>
              <a:t>ClouT</a:t>
            </a:r>
            <a:r>
              <a:rPr lang="en-US" dirty="0"/>
              <a:t> ended in June 2016</a:t>
            </a:r>
          </a:p>
          <a:p>
            <a:pPr lvl="2"/>
            <a:r>
              <a:rPr lang="en-US" dirty="0">
                <a:hlinkClick r:id="rId3"/>
              </a:rPr>
              <a:t>http://bigclout.eu</a:t>
            </a:r>
            <a:endParaRPr lang="en-US" dirty="0"/>
          </a:p>
          <a:p>
            <a:r>
              <a:rPr lang="en-IN" dirty="0" smtClean="0"/>
              <a:t>Distributed </a:t>
            </a:r>
            <a:r>
              <a:rPr lang="en-IN" dirty="0"/>
              <a:t>Research on Emerging Applications and Machines </a:t>
            </a:r>
            <a:r>
              <a:rPr lang="en-IN" dirty="0" smtClean="0"/>
              <a:t>(DREAM) @ </a:t>
            </a:r>
            <a:r>
              <a:rPr lang="en-IN" dirty="0" err="1" smtClean="0"/>
              <a:t>IISc</a:t>
            </a:r>
            <a:r>
              <a:rPr lang="en-IN" dirty="0" smtClean="0"/>
              <a:t>, Bangalore</a:t>
            </a:r>
          </a:p>
          <a:p>
            <a:pPr lvl="1"/>
            <a:r>
              <a:rPr lang="en-US" dirty="0">
                <a:hlinkClick r:id="rId4"/>
              </a:rPr>
              <a:t>http://dream-lab.cds.iisc.ac.in/about/overview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Smart </a:t>
            </a:r>
            <a:r>
              <a:rPr lang="en-US" dirty="0" err="1" smtClean="0"/>
              <a:t>CoT</a:t>
            </a:r>
            <a:r>
              <a:rPr lang="en-US" dirty="0" smtClean="0"/>
              <a:t> (</a:t>
            </a:r>
            <a:r>
              <a:rPr lang="en-US" dirty="0" err="1" smtClean="0"/>
              <a:t>SCoT</a:t>
            </a:r>
            <a:r>
              <a:rPr lang="en-US" dirty="0" smtClean="0"/>
              <a:t>) of </a:t>
            </a:r>
            <a:r>
              <a:rPr lang="en-US" dirty="0" err="1" smtClean="0"/>
              <a:t>Instt</a:t>
            </a:r>
            <a:r>
              <a:rPr lang="en-US" dirty="0" smtClean="0"/>
              <a:t> of Telecom, Portugal</a:t>
            </a:r>
          </a:p>
          <a:p>
            <a:pPr lvl="1"/>
            <a:r>
              <a:rPr lang="en-IN" dirty="0">
                <a:hlinkClick r:id="rId5"/>
              </a:rPr>
              <a:t>https://</a:t>
            </a:r>
            <a:r>
              <a:rPr lang="en-IN" dirty="0" smtClean="0">
                <a:hlinkClick r:id="rId5"/>
              </a:rPr>
              <a:t>www.it.pt/Projects/Index/2157</a:t>
            </a:r>
            <a:endParaRPr lang="en-IN" dirty="0" smtClean="0"/>
          </a:p>
          <a:p>
            <a:r>
              <a:rPr lang="en-US" dirty="0" smtClean="0"/>
              <a:t>………</a:t>
            </a:r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4321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of Things (</a:t>
            </a:r>
            <a:r>
              <a:rPr lang="en-US" dirty="0" err="1" smtClean="0"/>
              <a:t>LoT</a:t>
            </a:r>
            <a:r>
              <a:rPr lang="en-US" dirty="0" smtClean="0"/>
              <a:t>) of Microsoft</a:t>
            </a:r>
          </a:p>
          <a:p>
            <a:pPr lvl="1"/>
            <a:r>
              <a:rPr lang="en-US" dirty="0">
                <a:hlinkClick r:id="rId2"/>
              </a:rPr>
              <a:t>http://www.lab-of-things.com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IN" dirty="0" smtClean="0"/>
          </a:p>
          <a:p>
            <a:r>
              <a:rPr lang="en-IN" dirty="0" err="1" smtClean="0"/>
              <a:t>Kaa</a:t>
            </a:r>
            <a:r>
              <a:rPr lang="en-IN" dirty="0" smtClean="0"/>
              <a:t> – open </a:t>
            </a:r>
            <a:r>
              <a:rPr lang="en-IN" dirty="0"/>
              <a:t>and efficient Internet of Things cloud platform</a:t>
            </a:r>
            <a:endParaRPr lang="en-US" dirty="0" smtClean="0"/>
          </a:p>
          <a:p>
            <a:pPr lvl="1"/>
            <a:r>
              <a:rPr lang="en-IN" dirty="0">
                <a:hlinkClick r:id="rId3"/>
              </a:rPr>
              <a:t>https://www.kaaproject.org</a:t>
            </a:r>
            <a:r>
              <a:rPr lang="en-IN" dirty="0" smtClean="0">
                <a:hlinkClick r:id="rId3"/>
              </a:rPr>
              <a:t>/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….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1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Cloud of Things Ltd</a:t>
            </a:r>
            <a:r>
              <a:rPr lang="en-IN" dirty="0" smtClean="0"/>
              <a:t>., 1st Floor, 45 </a:t>
            </a:r>
            <a:r>
              <a:rPr lang="en-IN" dirty="0" err="1"/>
              <a:t>Rothshild</a:t>
            </a:r>
            <a:r>
              <a:rPr lang="en-IN" dirty="0"/>
              <a:t> </a:t>
            </a:r>
            <a:r>
              <a:rPr lang="en-IN" dirty="0" err="1"/>
              <a:t>blvd</a:t>
            </a:r>
            <a:r>
              <a:rPr lang="en-IN" dirty="0" err="1" smtClean="0"/>
              <a:t>.</a:t>
            </a:r>
            <a:r>
              <a:rPr lang="en-IN" dirty="0" smtClean="0"/>
              <a:t>, Tel-Aviv</a:t>
            </a:r>
            <a:r>
              <a:rPr lang="en-IN" dirty="0"/>
              <a:t>, </a:t>
            </a:r>
            <a:r>
              <a:rPr lang="en-IN" dirty="0" smtClean="0"/>
              <a:t>6578403, ISRAEL</a:t>
            </a:r>
          </a:p>
          <a:p>
            <a:pPr lvl="1"/>
            <a:r>
              <a:rPr lang="en-IN" dirty="0" smtClean="0">
                <a:hlinkClick r:id="rId2"/>
              </a:rPr>
              <a:t>https</a:t>
            </a:r>
            <a:r>
              <a:rPr lang="en-IN" dirty="0">
                <a:hlinkClick r:id="rId2"/>
              </a:rPr>
              <a:t>://www.cloudofthings.com/#</a:t>
            </a:r>
            <a:r>
              <a:rPr lang="en-IN" dirty="0" smtClean="0">
                <a:hlinkClick r:id="rId2"/>
              </a:rPr>
              <a:t>solution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err="1" smtClean="0"/>
              <a:t>Cumulocity</a:t>
            </a:r>
            <a:r>
              <a:rPr lang="en-US" dirty="0" smtClean="0"/>
              <a:t> – independent </a:t>
            </a:r>
            <a:r>
              <a:rPr lang="en-US" dirty="0" err="1"/>
              <a:t>IoT</a:t>
            </a:r>
            <a:r>
              <a:rPr lang="en-US" dirty="0"/>
              <a:t> device and application management platform provider</a:t>
            </a:r>
            <a:endParaRPr lang="en-US" dirty="0" smtClean="0"/>
          </a:p>
          <a:p>
            <a:pPr lvl="1"/>
            <a:r>
              <a:rPr lang="en-IN" dirty="0">
                <a:hlinkClick r:id="rId3"/>
              </a:rPr>
              <a:t>https://www.cumulocity.com/news</a:t>
            </a:r>
            <a:r>
              <a:rPr lang="en-IN" dirty="0" smtClean="0">
                <a:hlinkClick r:id="rId3"/>
              </a:rPr>
              <a:t>/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…….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49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7057" y="2782641"/>
            <a:ext cx="310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Name it?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4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332656"/>
            <a:ext cx="502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Can you name this object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91074" y="906979"/>
            <a:ext cx="1361046" cy="273804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32514" y="3573016"/>
            <a:ext cx="137339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14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IoT-ification</a:t>
            </a:r>
            <a:r>
              <a:rPr lang="en-US" dirty="0" smtClean="0"/>
              <a:t>” + “Cloud-</a:t>
            </a:r>
            <a:r>
              <a:rPr lang="en-US" dirty="0" err="1" smtClean="0"/>
              <a:t>ification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there is an ongoing hype to “</a:t>
            </a:r>
            <a:r>
              <a:rPr lang="en-US" dirty="0" err="1" smtClean="0"/>
              <a:t>IoT-fy</a:t>
            </a:r>
            <a:r>
              <a:rPr lang="en-US" dirty="0" smtClean="0"/>
              <a:t> everything” by embedding a sensor (that </a:t>
            </a:r>
            <a:r>
              <a:rPr lang="en-US" dirty="0"/>
              <a:t>is connected to a </a:t>
            </a:r>
            <a:r>
              <a:rPr lang="en-US" dirty="0" smtClean="0"/>
              <a:t>network) in that thing</a:t>
            </a:r>
          </a:p>
          <a:p>
            <a:pPr lvl="1"/>
            <a:r>
              <a:rPr lang="en-US" dirty="0" smtClean="0"/>
              <a:t>Cost of sensors has come down</a:t>
            </a:r>
          </a:p>
          <a:p>
            <a:pPr lvl="1"/>
            <a:r>
              <a:rPr lang="en-US" dirty="0" smtClean="0"/>
              <a:t>Cost of processing is nominal</a:t>
            </a:r>
          </a:p>
          <a:p>
            <a:pPr lvl="1"/>
            <a:r>
              <a:rPr lang="en-US" dirty="0" smtClean="0"/>
              <a:t>Wireless connectivity is easily available</a:t>
            </a:r>
          </a:p>
          <a:p>
            <a:endParaRPr lang="en-US" dirty="0" smtClean="0"/>
          </a:p>
          <a:p>
            <a:r>
              <a:rPr lang="en-US" dirty="0" smtClean="0"/>
              <a:t>How to manage so much </a:t>
            </a:r>
            <a:r>
              <a:rPr lang="en-US" dirty="0" err="1" smtClean="0"/>
              <a:t>IoT-ification</a:t>
            </a:r>
            <a:r>
              <a:rPr lang="en-US" dirty="0" smtClean="0"/>
              <a:t> really ?</a:t>
            </a:r>
          </a:p>
          <a:p>
            <a:pPr lvl="1"/>
            <a:r>
              <a:rPr lang="en-US" dirty="0" smtClean="0"/>
              <a:t>Cloud is the only answer as of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11143" cy="576064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dirty="0" smtClean="0"/>
              <a:t>If a container goes missing here</a:t>
            </a:r>
          </a:p>
          <a:p>
            <a:pPr marL="114300" indent="0" algn="ctr">
              <a:buNone/>
            </a:pPr>
            <a:endParaRPr lang="en-IN" dirty="0" smtClean="0"/>
          </a:p>
          <a:p>
            <a:pPr marL="114300" indent="0" algn="ctr">
              <a:buNone/>
            </a:pPr>
            <a:endParaRPr lang="en-IN" dirty="0"/>
          </a:p>
        </p:txBody>
      </p:sp>
      <p:sp>
        <p:nvSpPr>
          <p:cNvPr id="22530" name="AutoShape 2" descr="http://www.lioncontainers.co.uk/uploads/1/0/9/3/10939787/3271175.jpg?6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32" name="Picture 4" descr="http://www.lioncontainers.co.uk/uploads/1/0/9/3/10939787/3271175.jpg?6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56792"/>
            <a:ext cx="8712968" cy="482453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28596" y="231928"/>
            <a:ext cx="8229600" cy="748800"/>
            <a:chOff x="0" y="197099"/>
            <a:chExt cx="8229600" cy="7488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97099"/>
              <a:ext cx="8229600" cy="7488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6553" y="233652"/>
              <a:ext cx="8156494" cy="6756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IN" sz="3200" b="1" i="1" dirty="0" smtClean="0">
                  <a:solidFill>
                    <a:srgbClr val="FFFF00"/>
                  </a:solidFill>
                </a:rPr>
                <a:t>Use case challenge</a:t>
              </a:r>
              <a:r>
                <a:rPr lang="en-IN" sz="3200" b="1" dirty="0" smtClean="0">
                  <a:solidFill>
                    <a:srgbClr val="FFFF00"/>
                  </a:solidFill>
                </a:rPr>
                <a:t>: </a:t>
              </a:r>
              <a:r>
                <a:rPr lang="en-IN" sz="2800" b="1" dirty="0" smtClean="0">
                  <a:solidFill>
                    <a:schemeClr val="bg1"/>
                  </a:solidFill>
                </a:rPr>
                <a:t>Can it be found automatically?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9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Amazon already implemented </a:t>
            </a:r>
            <a:r>
              <a:rPr lang="en-US" sz="3200" dirty="0" err="1" smtClean="0"/>
              <a:t>CoT</a:t>
            </a:r>
            <a:r>
              <a:rPr lang="en-US" sz="3200" dirty="0" smtClean="0"/>
              <a:t> using AWS  and </a:t>
            </a:r>
            <a:r>
              <a:rPr lang="en-US" sz="3200" dirty="0" err="1" smtClean="0"/>
              <a:t>IoT</a:t>
            </a:r>
            <a:r>
              <a:rPr lang="en-US" sz="3200" dirty="0" smtClean="0"/>
              <a:t> …</a:t>
            </a:r>
            <a:endParaRPr lang="en-I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1" y="1196752"/>
            <a:ext cx="832969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659687" cy="224852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Amazon  go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cap="none" dirty="0" smtClean="0">
                <a:solidFill>
                  <a:srgbClr val="002E15"/>
                </a:solidFill>
              </a:rPr>
              <a:t>Check </a:t>
            </a:r>
            <a:r>
              <a:rPr lang="en-US" cap="none" dirty="0">
                <a:solidFill>
                  <a:srgbClr val="002E15"/>
                </a:solidFill>
              </a:rPr>
              <a:t>The Video</a:t>
            </a:r>
            <a:br>
              <a:rPr lang="en-US" cap="none" dirty="0">
                <a:solidFill>
                  <a:srgbClr val="002E15"/>
                </a:solidFill>
              </a:rPr>
            </a:br>
            <a:r>
              <a:rPr lang="en-US" sz="2800" cap="none" dirty="0">
                <a:solidFill>
                  <a:srgbClr val="00B050"/>
                </a:solidFill>
              </a:rPr>
              <a:t>https://www.youtube.com/watch?v=NrmMk1Myrxc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IN" b="0" dirty="0"/>
              <a:t>[1] https://sites.google.com/site/opensourceiotcloud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[2] http://www.openiot.eu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[3] http://iot-toolkit.com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[4] http://</a:t>
            </a:r>
            <a:r>
              <a:rPr lang="en-IN" b="0" dirty="0" smtClean="0"/>
              <a:t>postscapes.com/internet-of-things-cloud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[5] http://www.nimbits.com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[6] http://www.iot-a.eu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[7] https://xively.com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[8] http://open.sen.se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[9] https://thingspeak.com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[10] http://www.netlabtoolkit.org/learning/tutorials/iot-cloud-services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[11] http://clout-project.eu/home2</a:t>
            </a:r>
            <a:r>
              <a:rPr lang="en-IN" b="0" dirty="0" smtClean="0"/>
              <a:t>/</a:t>
            </a:r>
            <a:endParaRPr lang="en-IN" b="0" dirty="0"/>
          </a:p>
          <a:p>
            <a:pPr marL="114300" indent="0">
              <a:buNone/>
            </a:pPr>
            <a:r>
              <a:rPr lang="en-IN" b="0" dirty="0"/>
              <a:t>[12] https://datatracker.ietf.org/wg/roll/charter</a:t>
            </a:r>
            <a:r>
              <a:rPr lang="en-IN" b="0" dirty="0" smtClean="0"/>
              <a:t>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60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RUN\Desktop\grips-industry-v4_e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3216" y="4463752"/>
            <a:ext cx="5774927" cy="23513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none" spc="-100" baseline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i="1" dirty="0" smtClean="0"/>
              <a:t>Thank You For Your Patient Listening !</a:t>
            </a:r>
          </a:p>
        </p:txBody>
      </p:sp>
    </p:spTree>
    <p:extLst>
      <p:ext uri="{BB962C8B-B14F-4D97-AF65-F5344CB8AC3E}">
        <p14:creationId xmlns:p14="http://schemas.microsoft.com/office/powerpoint/2010/main" val="36289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23528" y="1988840"/>
            <a:ext cx="61310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 dirty="0" smtClean="0">
                <a:latin typeface="Eras Demi ITC" pitchFamily="34" charset="0"/>
              </a:rPr>
              <a:t>Questions please</a:t>
            </a:r>
            <a:endParaRPr lang="en-US" sz="4400" dirty="0">
              <a:latin typeface="Eras Demi ITC" pitchFamily="34" charset="0"/>
            </a:endParaRPr>
          </a:p>
        </p:txBody>
      </p:sp>
      <p:pic>
        <p:nvPicPr>
          <p:cNvPr id="3" name="Picture 2" descr="E:\project work\mini projec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0521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11560" y="4797152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For offline queries, write to me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ds@iimcal.ac.in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35315" cy="6844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6290156"/>
            <a:ext cx="5812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hlinkClick r:id="rId2"/>
              </a:rPr>
              <a:t>https://www.youtube.com/watch?v=5bYSX2C4aWc</a:t>
            </a:r>
            <a:endParaRPr lang="en-US" sz="2000" dirty="0" smtClean="0"/>
          </a:p>
          <a:p>
            <a:endParaRPr lang="en-IN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Unveiled on 18 May 2016 in Google I/O Show </a:t>
            </a:r>
            <a:endParaRPr lang="en-US" sz="2800" b="1" i="1" dirty="0">
              <a:solidFill>
                <a:srgbClr val="00B0F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Watch the 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538" y="316175"/>
            <a:ext cx="405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00B0F0"/>
                </a:solidFill>
              </a:rPr>
              <a:t>Data Sources</a:t>
            </a:r>
            <a:endParaRPr lang="en-IN" sz="40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538" y="1378424"/>
            <a:ext cx="51793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Mobile Phones: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GPS -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Android – Preferences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Accelerometer -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Light Sensor -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City Transport/Traffic Department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Meteorological Departments -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Tariffs from Electricity Department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Bus, Train, Flight Schedules – Search Giant should know this!!!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E15"/>
                </a:solidFill>
              </a:rPr>
              <a:t>Google acquired this ‘learning’ thermostat </a:t>
            </a:r>
            <a:r>
              <a:rPr lang="en-US" sz="2400" b="1" dirty="0">
                <a:solidFill>
                  <a:srgbClr val="002E15"/>
                </a:solidFill>
              </a:rPr>
              <a:t>company </a:t>
            </a:r>
            <a:r>
              <a:rPr lang="en-US" sz="2400" b="1" dirty="0" smtClean="0">
                <a:solidFill>
                  <a:srgbClr val="002E15"/>
                </a:solidFill>
              </a:rPr>
              <a:t>in 2014 for $3.2 billion</a:t>
            </a:r>
          </a:p>
          <a:p>
            <a:pPr lvl="1"/>
            <a:r>
              <a:rPr lang="en-US" sz="2400" b="1" dirty="0" smtClean="0">
                <a:solidFill>
                  <a:srgbClr val="002E15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And Many More…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2739" y="188640"/>
            <a:ext cx="2914617" cy="2716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53028"/>
            <a:ext cx="3495512" cy="3398122"/>
          </a:xfrm>
          <a:prstGeom prst="rect">
            <a:avLst/>
          </a:prstGeom>
        </p:spPr>
      </p:pic>
      <p:cxnSp>
        <p:nvCxnSpPr>
          <p:cNvPr id="13" name="Elbow Connector 12"/>
          <p:cNvCxnSpPr/>
          <p:nvPr/>
        </p:nvCxnSpPr>
        <p:spPr>
          <a:xfrm rot="16200000" flipH="1">
            <a:off x="5873091" y="1993787"/>
            <a:ext cx="2376264" cy="2222353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5013176"/>
            <a:ext cx="1008112" cy="875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496" y="969640"/>
            <a:ext cx="9108504" cy="5483696"/>
            <a:chOff x="35496" y="404664"/>
            <a:chExt cx="9108504" cy="5483696"/>
          </a:xfrm>
        </p:grpSpPr>
        <p:pic>
          <p:nvPicPr>
            <p:cNvPr id="2" name="Picture 1" descr="smart-city-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404664"/>
              <a:ext cx="9108504" cy="5483696"/>
            </a:xfrm>
            <a:prstGeom prst="rect">
              <a:avLst/>
            </a:prstGeom>
            <a:noFill/>
          </p:spPr>
        </p:pic>
        <p:sp>
          <p:nvSpPr>
            <p:cNvPr id="4" name="Curved Left Arrow 3"/>
            <p:cNvSpPr/>
            <p:nvPr/>
          </p:nvSpPr>
          <p:spPr>
            <a:xfrm rot="10800000">
              <a:off x="173080" y="4509120"/>
              <a:ext cx="726511" cy="1008112"/>
            </a:xfrm>
            <a:prstGeom prst="curvedLeftArrow">
              <a:avLst>
                <a:gd name="adj1" fmla="val 25000"/>
                <a:gd name="adj2" fmla="val 50000"/>
                <a:gd name="adj3" fmla="val 4224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22114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 is just one tiny component in this pervasive system of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7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4741</TotalTime>
  <Words>1687</Words>
  <Application>Microsoft Office PowerPoint</Application>
  <PresentationFormat>On-screen Show (4:3)</PresentationFormat>
  <Paragraphs>292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Adjacency</vt:lpstr>
      <vt:lpstr>PowerPoint Presentation</vt:lpstr>
      <vt:lpstr>Outline</vt:lpstr>
      <vt:lpstr>Where are we now in 2016 ?</vt:lpstr>
      <vt:lpstr>ICT Evolution at a glance</vt:lpstr>
      <vt:lpstr>PowerPoint Presentation</vt:lpstr>
      <vt:lpstr>PowerPoint Presentation</vt:lpstr>
      <vt:lpstr>Watch the video</vt:lpstr>
      <vt:lpstr>PowerPoint Presentation</vt:lpstr>
      <vt:lpstr>Nest is just one tiny component in this pervasive system of IoT</vt:lpstr>
      <vt:lpstr>IoT – what is it ?</vt:lpstr>
      <vt:lpstr>Do-it-yourself (DIY) prototyping platforms</vt:lpstr>
      <vt:lpstr>Small computer systems to support IoT prototyping</vt:lpstr>
      <vt:lpstr>Intel &amp; Microsoft</vt:lpstr>
      <vt:lpstr>IoT ecosystem</vt:lpstr>
      <vt:lpstr>IoT ecosystem</vt:lpstr>
      <vt:lpstr>Ecosystem components</vt:lpstr>
      <vt:lpstr>Example</vt:lpstr>
      <vt:lpstr>Is IoT a new kid in the block ?</vt:lpstr>
      <vt:lpstr>PowerPoint Presentation</vt:lpstr>
      <vt:lpstr>Which one is “IoT” here ?</vt:lpstr>
      <vt:lpstr>PowerPoint Presentation</vt:lpstr>
      <vt:lpstr>PowerPoint Presentation</vt:lpstr>
      <vt:lpstr>IoT – enabler of “PerCom”</vt:lpstr>
      <vt:lpstr>Broad research directions </vt:lpstr>
      <vt:lpstr>Research directions  (contd.)</vt:lpstr>
      <vt:lpstr>Imminent Challenges</vt:lpstr>
      <vt:lpstr>In spite of having so many challenges, IoT has the potential to deliver        Extraordinary Benefits</vt:lpstr>
      <vt:lpstr>Three  Waves  of   ICT</vt:lpstr>
      <vt:lpstr>Web &amp; Mobile are immensely successful</vt:lpstr>
      <vt:lpstr>Industrial Revolutions</vt:lpstr>
      <vt:lpstr>Let us watch the video</vt:lpstr>
      <vt:lpstr>Cloud + IoT = CoT</vt:lpstr>
      <vt:lpstr>Complementarity between IoT and Cloud</vt:lpstr>
      <vt:lpstr>Everything (X) as a Service (XaaS)</vt:lpstr>
      <vt:lpstr>CoT  = Internet of Everything (X) +   XaaS</vt:lpstr>
      <vt:lpstr>An interesting business trend</vt:lpstr>
      <vt:lpstr>Sensing as a Service</vt:lpstr>
      <vt:lpstr>http://airqualityegg.com/</vt:lpstr>
      <vt:lpstr>But  the  current  configuration   poses  challenge</vt:lpstr>
      <vt:lpstr>Challenges</vt:lpstr>
      <vt:lpstr>PowerPoint Presentation</vt:lpstr>
      <vt:lpstr>PowerPoint Presentation</vt:lpstr>
      <vt:lpstr>So we need edge computing </vt:lpstr>
      <vt:lpstr>PowerPoint Presentation</vt:lpstr>
      <vt:lpstr>Happenings in CoT </vt:lpstr>
      <vt:lpstr>Platforms, services and research projects</vt:lpstr>
      <vt:lpstr>Research projects</vt:lpstr>
      <vt:lpstr>Support sites</vt:lpstr>
      <vt:lpstr>Company</vt:lpstr>
      <vt:lpstr>Conclusion</vt:lpstr>
      <vt:lpstr>“IoT-ification” + “Cloud-ification”</vt:lpstr>
      <vt:lpstr>PowerPoint Presentation</vt:lpstr>
      <vt:lpstr>Amazon already implemented CoT using AWS  and IoT …</vt:lpstr>
      <vt:lpstr>Amazon  go     Check The Video https://www.youtube.com/watch?v=NrmMk1Myrxc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Debashis Saha;IIMC;Internet sources</dc:creator>
  <cp:lastModifiedBy>Debashis Saha</cp:lastModifiedBy>
  <cp:revision>477</cp:revision>
  <dcterms:created xsi:type="dcterms:W3CDTF">2014-09-21T06:15:54Z</dcterms:created>
  <dcterms:modified xsi:type="dcterms:W3CDTF">2016-12-20T15:44:34Z</dcterms:modified>
</cp:coreProperties>
</file>