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tags/tag6.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49.xml" ContentType="application/vnd.openxmlformats-officedocument.presentationml.notesSlide+xml"/>
  <Override PartName="/ppt/charts/chart5.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571" r:id="rId3"/>
    <p:sldId id="570" r:id="rId4"/>
    <p:sldId id="353" r:id="rId5"/>
    <p:sldId id="528" r:id="rId6"/>
    <p:sldId id="574" r:id="rId7"/>
    <p:sldId id="472" r:id="rId8"/>
    <p:sldId id="568" r:id="rId9"/>
    <p:sldId id="531" r:id="rId10"/>
    <p:sldId id="569" r:id="rId11"/>
    <p:sldId id="384" r:id="rId12"/>
    <p:sldId id="354" r:id="rId13"/>
    <p:sldId id="360" r:id="rId14"/>
    <p:sldId id="405" r:id="rId15"/>
    <p:sldId id="356" r:id="rId16"/>
    <p:sldId id="357" r:id="rId17"/>
    <p:sldId id="478" r:id="rId18"/>
    <p:sldId id="479" r:id="rId19"/>
    <p:sldId id="547" r:id="rId20"/>
    <p:sldId id="548" r:id="rId21"/>
    <p:sldId id="549" r:id="rId22"/>
    <p:sldId id="550" r:id="rId23"/>
    <p:sldId id="551" r:id="rId24"/>
    <p:sldId id="552" r:id="rId25"/>
    <p:sldId id="553" r:id="rId26"/>
    <p:sldId id="554" r:id="rId27"/>
    <p:sldId id="556" r:id="rId28"/>
    <p:sldId id="557" r:id="rId29"/>
    <p:sldId id="558" r:id="rId30"/>
    <p:sldId id="480" r:id="rId31"/>
    <p:sldId id="481" r:id="rId32"/>
    <p:sldId id="482" r:id="rId33"/>
    <p:sldId id="483" r:id="rId34"/>
    <p:sldId id="484" r:id="rId35"/>
    <p:sldId id="485" r:id="rId36"/>
    <p:sldId id="486" r:id="rId37"/>
    <p:sldId id="487" r:id="rId38"/>
    <p:sldId id="490" r:id="rId39"/>
    <p:sldId id="491" r:id="rId40"/>
    <p:sldId id="492" r:id="rId41"/>
    <p:sldId id="493" r:id="rId42"/>
    <p:sldId id="494" r:id="rId43"/>
    <p:sldId id="495" r:id="rId44"/>
    <p:sldId id="496" r:id="rId45"/>
    <p:sldId id="497" r:id="rId46"/>
    <p:sldId id="498" r:id="rId47"/>
    <p:sldId id="499" r:id="rId48"/>
    <p:sldId id="511" r:id="rId49"/>
    <p:sldId id="512" r:id="rId50"/>
    <p:sldId id="513" r:id="rId51"/>
    <p:sldId id="514" r:id="rId52"/>
    <p:sldId id="56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4" autoAdjust="0"/>
    <p:restoredTop sz="87034" autoAdjust="0"/>
  </p:normalViewPr>
  <p:slideViewPr>
    <p:cSldViewPr>
      <p:cViewPr>
        <p:scale>
          <a:sx n="75" d="100"/>
          <a:sy n="75" d="100"/>
        </p:scale>
        <p:origin x="-1704"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Desktop\Demandcurve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ASA\sgovinda\UpsWorkData\Book1_Oct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Desktop\LifetimeOct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6"/>
          <c:y val="0.0393518518518518"/>
          <c:w val="0.508333333333333"/>
          <c:h val="0.847222222222222"/>
        </c:manualLayout>
      </c:layout>
      <c:pieChart>
        <c:varyColors val="1"/>
        <c:ser>
          <c:idx val="0"/>
          <c:order val="0"/>
          <c:spPr>
            <a:solidFill>
              <a:schemeClr val="accent6">
                <a:lumMod val="60000"/>
                <a:lumOff val="40000"/>
              </a:schemeClr>
            </a:solidFill>
          </c:spPr>
          <c:dPt>
            <c:idx val="0"/>
            <c:bubble3D val="0"/>
            <c:spPr>
              <a:solidFill>
                <a:schemeClr val="tx2"/>
              </a:solidFill>
            </c:spPr>
          </c:dPt>
          <c:dLbls>
            <c:delete val="1"/>
          </c:dLbls>
          <c:cat>
            <c:strRef>
              <c:f>invest!$A$22:$A$23</c:f>
              <c:strCache>
                <c:ptCount val="2"/>
                <c:pt idx="0">
                  <c:v>$ Peak</c:v>
                </c:pt>
                <c:pt idx="1">
                  <c:v>$ Energy</c:v>
                </c:pt>
              </c:strCache>
            </c:strRef>
          </c:cat>
          <c:val>
            <c:numRef>
              <c:f>invest!$B$22:$B$23</c:f>
              <c:numCache>
                <c:formatCode>General</c:formatCode>
                <c:ptCount val="2"/>
                <c:pt idx="0">
                  <c:v>50.0</c:v>
                </c:pt>
                <c:pt idx="1">
                  <c:v>50.0</c:v>
                </c:pt>
              </c:numCache>
            </c:numRef>
          </c:val>
        </c:ser>
        <c:dLbls>
          <c:showLegendKey val="0"/>
          <c:showVal val="0"/>
          <c:showCatName val="1"/>
          <c:showSerName val="0"/>
          <c:showPercent val="1"/>
          <c:showBubbleSize val="0"/>
          <c:showLeaderLines val="1"/>
        </c:dLbls>
        <c:firstSliceAng val="27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512556669053"/>
          <c:y val="0.0453603026366474"/>
          <c:w val="0.683157361011692"/>
          <c:h val="0.756096940408427"/>
        </c:manualLayout>
      </c:layout>
      <c:scatterChart>
        <c:scatterStyle val="smoothMarker"/>
        <c:varyColors val="0"/>
        <c:ser>
          <c:idx val="0"/>
          <c:order val="0"/>
          <c:tx>
            <c:strRef>
              <c:f>Sheet1!$A$3</c:f>
              <c:strCache>
                <c:ptCount val="1"/>
                <c:pt idx="0">
                  <c:v>Number of charge-discharge cycles (#)</c:v>
                </c:pt>
              </c:strCache>
            </c:strRef>
          </c:tx>
          <c:spPr>
            <a:ln w="76200" cmpd="sng">
              <a:prstDash val="solid"/>
            </a:ln>
          </c:spPr>
          <c:marker>
            <c:symbol val="none"/>
          </c:marker>
          <c:xVal>
            <c:numRef>
              <c:f>Sheet1!$B$2:$L$2</c:f>
              <c:numCache>
                <c:formatCode>General</c:formatCode>
                <c:ptCount val="11"/>
                <c:pt idx="0">
                  <c:v>10.0</c:v>
                </c:pt>
                <c:pt idx="1">
                  <c:v>15.0</c:v>
                </c:pt>
                <c:pt idx="2">
                  <c:v>20.0</c:v>
                </c:pt>
                <c:pt idx="3">
                  <c:v>30.0</c:v>
                </c:pt>
                <c:pt idx="4">
                  <c:v>40.0</c:v>
                </c:pt>
                <c:pt idx="5">
                  <c:v>50.0</c:v>
                </c:pt>
                <c:pt idx="6">
                  <c:v>60.0</c:v>
                </c:pt>
                <c:pt idx="7">
                  <c:v>70.0</c:v>
                </c:pt>
                <c:pt idx="8">
                  <c:v>80.0</c:v>
                </c:pt>
                <c:pt idx="9">
                  <c:v>90.0</c:v>
                </c:pt>
                <c:pt idx="10">
                  <c:v>100.0</c:v>
                </c:pt>
              </c:numCache>
            </c:numRef>
          </c:xVal>
          <c:yVal>
            <c:numRef>
              <c:f>Sheet1!$B$3:$L$3</c:f>
              <c:numCache>
                <c:formatCode>General</c:formatCode>
                <c:ptCount val="11"/>
                <c:pt idx="0">
                  <c:v>5200.0</c:v>
                </c:pt>
                <c:pt idx="1">
                  <c:v>3750.0</c:v>
                </c:pt>
                <c:pt idx="2">
                  <c:v>2750.0</c:v>
                </c:pt>
                <c:pt idx="3">
                  <c:v>1750.0</c:v>
                </c:pt>
                <c:pt idx="4">
                  <c:v>1400.0</c:v>
                </c:pt>
                <c:pt idx="5">
                  <c:v>1050.0</c:v>
                </c:pt>
                <c:pt idx="6">
                  <c:v>840.0</c:v>
                </c:pt>
                <c:pt idx="7">
                  <c:v>680.0</c:v>
                </c:pt>
                <c:pt idx="8">
                  <c:v>500.0</c:v>
                </c:pt>
                <c:pt idx="9">
                  <c:v>420.0</c:v>
                </c:pt>
                <c:pt idx="10">
                  <c:v>350.0</c:v>
                </c:pt>
              </c:numCache>
            </c:numRef>
          </c:yVal>
          <c:smooth val="1"/>
        </c:ser>
        <c:dLbls>
          <c:showLegendKey val="0"/>
          <c:showVal val="0"/>
          <c:showCatName val="0"/>
          <c:showSerName val="0"/>
          <c:showPercent val="0"/>
          <c:showBubbleSize val="0"/>
        </c:dLbls>
        <c:axId val="2037102776"/>
        <c:axId val="2037108584"/>
      </c:scatterChart>
      <c:valAx>
        <c:axId val="2037102776"/>
        <c:scaling>
          <c:orientation val="minMax"/>
          <c:max val="100.0"/>
        </c:scaling>
        <c:delete val="0"/>
        <c:axPos val="b"/>
        <c:title>
          <c:tx>
            <c:rich>
              <a:bodyPr/>
              <a:lstStyle/>
              <a:p>
                <a:pPr>
                  <a:defRPr sz="2000"/>
                </a:pPr>
                <a:r>
                  <a:rPr lang="en-US" sz="2000" b="1" i="0" baseline="0" dirty="0" err="1" smtClean="0"/>
                  <a:t>DoD</a:t>
                </a:r>
                <a:r>
                  <a:rPr lang="en-US" sz="2000" b="1" i="0" baseline="0" dirty="0" smtClean="0"/>
                  <a:t> - Depth of Discharge (%)</a:t>
                </a:r>
                <a:endParaRPr lang="en-US" sz="2000" dirty="0"/>
              </a:p>
            </c:rich>
          </c:tx>
          <c:layout>
            <c:manualLayout>
              <c:xMode val="edge"/>
              <c:yMode val="edge"/>
              <c:x val="0.341483685277988"/>
              <c:y val="0.928316226096738"/>
            </c:manualLayout>
          </c:layout>
          <c:overlay val="0"/>
        </c:title>
        <c:numFmt formatCode="General" sourceLinked="1"/>
        <c:majorTickMark val="in"/>
        <c:minorTickMark val="none"/>
        <c:tickLblPos val="nextTo"/>
        <c:txPr>
          <a:bodyPr/>
          <a:lstStyle/>
          <a:p>
            <a:pPr>
              <a:defRPr sz="2000" b="1"/>
            </a:pPr>
            <a:endParaRPr lang="en-US"/>
          </a:p>
        </c:txPr>
        <c:crossAx val="2037108584"/>
        <c:crosses val="autoZero"/>
        <c:crossBetween val="midCat"/>
        <c:majorUnit val="20.0"/>
      </c:valAx>
      <c:valAx>
        <c:axId val="2037108584"/>
        <c:scaling>
          <c:orientation val="minMax"/>
        </c:scaling>
        <c:delete val="0"/>
        <c:axPos val="l"/>
        <c:majorGridlines>
          <c:spPr>
            <a:ln>
              <a:solidFill>
                <a:schemeClr val="bg1">
                  <a:alpha val="19000"/>
                </a:schemeClr>
              </a:solidFill>
            </a:ln>
          </c:spPr>
        </c:majorGridlines>
        <c:title>
          <c:tx>
            <c:rich>
              <a:bodyPr rot="-5400000" vert="horz"/>
              <a:lstStyle/>
              <a:p>
                <a:pPr>
                  <a:defRPr sz="2400"/>
                </a:pPr>
                <a:r>
                  <a:rPr lang="en-US" sz="2400" b="1" i="0" baseline="0" dirty="0" smtClean="0"/>
                  <a:t># Charge/Discharge cycles</a:t>
                </a:r>
                <a:endParaRPr lang="en-US" sz="2400" b="1" i="0" baseline="0" dirty="0"/>
              </a:p>
            </c:rich>
          </c:tx>
          <c:layout>
            <c:manualLayout>
              <c:xMode val="edge"/>
              <c:yMode val="edge"/>
              <c:x val="0.00892403364352183"/>
              <c:y val="0.0588884983127109"/>
            </c:manualLayout>
          </c:layout>
          <c:overlay val="0"/>
        </c:title>
        <c:numFmt formatCode="General" sourceLinked="1"/>
        <c:majorTickMark val="in"/>
        <c:minorTickMark val="none"/>
        <c:tickLblPos val="nextTo"/>
        <c:txPr>
          <a:bodyPr/>
          <a:lstStyle/>
          <a:p>
            <a:pPr>
              <a:defRPr sz="2000" b="1"/>
            </a:pPr>
            <a:endParaRPr lang="en-US"/>
          </a:p>
        </c:txPr>
        <c:crossAx val="2037102776"/>
        <c:crosses val="autoZero"/>
        <c:crossBetween val="midCat"/>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253543183231"/>
          <c:y val="0.0614296742318975"/>
          <c:w val="0.673968156682785"/>
          <c:h val="0.740737704918033"/>
        </c:manualLayout>
      </c:layout>
      <c:scatterChart>
        <c:scatterStyle val="smoothMarker"/>
        <c:varyColors val="0"/>
        <c:ser>
          <c:idx val="0"/>
          <c:order val="0"/>
          <c:spPr>
            <a:ln w="101600"/>
          </c:spPr>
          <c:marker>
            <c:symbol val="none"/>
          </c:marker>
          <c:xVal>
            <c:numRef>
              <c:f>Sheet3!$A$1:$A$10</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xVal>
          <c:yVal>
            <c:numRef>
              <c:f>Sheet3!$D$1:$D$10</c:f>
              <c:numCache>
                <c:formatCode>General</c:formatCode>
                <c:ptCount val="10"/>
                <c:pt idx="0">
                  <c:v>7.666666666666667</c:v>
                </c:pt>
                <c:pt idx="1">
                  <c:v>4.5</c:v>
                </c:pt>
                <c:pt idx="2">
                  <c:v>3.333333333333333</c:v>
                </c:pt>
                <c:pt idx="3">
                  <c:v>2.75</c:v>
                </c:pt>
                <c:pt idx="4">
                  <c:v>2.2</c:v>
                </c:pt>
                <c:pt idx="5">
                  <c:v>1.833333333333333</c:v>
                </c:pt>
                <c:pt idx="6">
                  <c:v>1.571428571428572</c:v>
                </c:pt>
                <c:pt idx="7">
                  <c:v>1.375</c:v>
                </c:pt>
                <c:pt idx="8">
                  <c:v>1.259259259259252</c:v>
                </c:pt>
                <c:pt idx="9">
                  <c:v>1.1</c:v>
                </c:pt>
              </c:numCache>
            </c:numRef>
          </c:yVal>
          <c:smooth val="1"/>
        </c:ser>
        <c:dLbls>
          <c:showLegendKey val="0"/>
          <c:showVal val="0"/>
          <c:showCatName val="0"/>
          <c:showSerName val="0"/>
          <c:showPercent val="0"/>
          <c:showBubbleSize val="0"/>
        </c:dLbls>
        <c:axId val="2095909048"/>
        <c:axId val="2095914760"/>
      </c:scatterChart>
      <c:valAx>
        <c:axId val="2095909048"/>
        <c:scaling>
          <c:orientation val="minMax"/>
          <c:max val="50.0"/>
        </c:scaling>
        <c:delete val="0"/>
        <c:axPos val="b"/>
        <c:title>
          <c:tx>
            <c:rich>
              <a:bodyPr/>
              <a:lstStyle/>
              <a:p>
                <a:pPr>
                  <a:defRPr sz="2800"/>
                </a:pPr>
                <a:r>
                  <a:rPr lang="en-US" sz="2800" dirty="0" smtClean="0"/>
                  <a:t>% Power</a:t>
                </a:r>
                <a:r>
                  <a:rPr lang="en-US" sz="2800" baseline="0" dirty="0" smtClean="0"/>
                  <a:t> </a:t>
                </a:r>
                <a:r>
                  <a:rPr lang="en-US" sz="2800" dirty="0" smtClean="0"/>
                  <a:t>drawn from UPS</a:t>
                </a:r>
              </a:p>
            </c:rich>
          </c:tx>
          <c:layout>
            <c:manualLayout>
              <c:xMode val="edge"/>
              <c:yMode val="edge"/>
              <c:x val="0.287320328470727"/>
              <c:y val="0.9160457811626"/>
            </c:manualLayout>
          </c:layout>
          <c:overlay val="0"/>
        </c:title>
        <c:numFmt formatCode="General" sourceLinked="1"/>
        <c:majorTickMark val="in"/>
        <c:minorTickMark val="none"/>
        <c:tickLblPos val="nextTo"/>
        <c:txPr>
          <a:bodyPr/>
          <a:lstStyle/>
          <a:p>
            <a:pPr>
              <a:defRPr sz="2000"/>
            </a:pPr>
            <a:endParaRPr lang="en-US"/>
          </a:p>
        </c:txPr>
        <c:crossAx val="2095914760"/>
        <c:crosses val="autoZero"/>
        <c:crossBetween val="midCat"/>
        <c:majorUnit val="10.0"/>
      </c:valAx>
      <c:valAx>
        <c:axId val="2095914760"/>
        <c:scaling>
          <c:orientation val="minMax"/>
          <c:max val="8.0"/>
        </c:scaling>
        <c:delete val="0"/>
        <c:axPos val="l"/>
        <c:title>
          <c:tx>
            <c:rich>
              <a:bodyPr rot="-5400000" vert="horz"/>
              <a:lstStyle/>
              <a:p>
                <a:pPr>
                  <a:defRPr sz="2800"/>
                </a:pPr>
                <a:r>
                  <a:rPr lang="en-US" sz="2800" b="1" dirty="0" smtClean="0"/>
                  <a:t>No. of</a:t>
                </a:r>
                <a:r>
                  <a:rPr lang="en-US" sz="2800" b="1" baseline="0" dirty="0" smtClean="0"/>
                  <a:t> Hours of UPS operation per day</a:t>
                </a:r>
                <a:endParaRPr lang="en-US" sz="2800" b="1" dirty="0"/>
              </a:p>
            </c:rich>
          </c:tx>
          <c:layout>
            <c:manualLayout>
              <c:xMode val="edge"/>
              <c:yMode val="edge"/>
              <c:x val="0.0178255418910198"/>
              <c:y val="0.0628094746353427"/>
            </c:manualLayout>
          </c:layout>
          <c:overlay val="0"/>
        </c:title>
        <c:numFmt formatCode="General" sourceLinked="1"/>
        <c:majorTickMark val="in"/>
        <c:minorTickMark val="none"/>
        <c:tickLblPos val="nextTo"/>
        <c:txPr>
          <a:bodyPr/>
          <a:lstStyle/>
          <a:p>
            <a:pPr>
              <a:defRPr sz="2400"/>
            </a:pPr>
            <a:endParaRPr lang="en-US"/>
          </a:p>
        </c:txPr>
        <c:crossAx val="2095909048"/>
        <c:crosses val="autoZero"/>
        <c:crossBetween val="midCat"/>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Pt>
            <c:idx val="2"/>
            <c:invertIfNegative val="0"/>
            <c:bubble3D val="0"/>
            <c:spPr>
              <a:solidFill>
                <a:srgbClr val="00B0F0"/>
              </a:solidFill>
            </c:spPr>
          </c:dPt>
          <c:dPt>
            <c:idx val="3"/>
            <c:invertIfNegative val="0"/>
            <c:bubble3D val="0"/>
            <c:spPr>
              <a:solidFill>
                <a:srgbClr val="92D050"/>
              </a:solidFill>
            </c:spPr>
          </c:dPt>
          <c:val>
            <c:numRef>
              <c:f>Sheet1!$A$1:$A$4</c:f>
              <c:numCache>
                <c:formatCode>General</c:formatCode>
                <c:ptCount val="4"/>
                <c:pt idx="0" formatCode="#,##0">
                  <c:v>3900.0</c:v>
                </c:pt>
                <c:pt idx="1">
                  <c:v>4900.0</c:v>
                </c:pt>
                <c:pt idx="2">
                  <c:v>4700.0</c:v>
                </c:pt>
                <c:pt idx="3">
                  <c:v>5200.0</c:v>
                </c:pt>
              </c:numCache>
            </c:numRef>
          </c:val>
        </c:ser>
        <c:dLbls>
          <c:showLegendKey val="0"/>
          <c:showVal val="0"/>
          <c:showCatName val="0"/>
          <c:showSerName val="0"/>
          <c:showPercent val="0"/>
          <c:showBubbleSize val="0"/>
        </c:dLbls>
        <c:gapWidth val="150"/>
        <c:axId val="2099482248"/>
        <c:axId val="2099479288"/>
      </c:barChart>
      <c:catAx>
        <c:axId val="2099482248"/>
        <c:scaling>
          <c:orientation val="minMax"/>
        </c:scaling>
        <c:delete val="1"/>
        <c:axPos val="b"/>
        <c:majorTickMark val="out"/>
        <c:minorTickMark val="none"/>
        <c:tickLblPos val="nextTo"/>
        <c:crossAx val="2099479288"/>
        <c:crosses val="autoZero"/>
        <c:auto val="1"/>
        <c:lblAlgn val="ctr"/>
        <c:lblOffset val="100"/>
        <c:noMultiLvlLbl val="0"/>
      </c:catAx>
      <c:valAx>
        <c:axId val="2099479288"/>
        <c:scaling>
          <c:orientation val="minMax"/>
        </c:scaling>
        <c:delete val="0"/>
        <c:axPos val="l"/>
        <c:majorGridlines/>
        <c:numFmt formatCode="#,##0" sourceLinked="1"/>
        <c:majorTickMark val="out"/>
        <c:minorTickMark val="none"/>
        <c:tickLblPos val="nextTo"/>
        <c:crossAx val="2099482248"/>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Pt>
            <c:idx val="2"/>
            <c:invertIfNegative val="0"/>
            <c:bubble3D val="0"/>
            <c:spPr>
              <a:solidFill>
                <a:schemeClr val="bg1">
                  <a:lumMod val="75000"/>
                </a:schemeClr>
              </a:solidFill>
            </c:spPr>
          </c:dPt>
          <c:dPt>
            <c:idx val="3"/>
            <c:invertIfNegative val="0"/>
            <c:bubble3D val="0"/>
            <c:spPr>
              <a:solidFill>
                <a:srgbClr val="00B0F0"/>
              </a:solidFill>
            </c:spPr>
          </c:dPt>
          <c:dPt>
            <c:idx val="4"/>
            <c:invertIfNegative val="0"/>
            <c:bubble3D val="0"/>
            <c:spPr>
              <a:solidFill>
                <a:srgbClr val="00B0F0"/>
              </a:solidFill>
            </c:spPr>
          </c:dPt>
          <c:dPt>
            <c:idx val="5"/>
            <c:invertIfNegative val="0"/>
            <c:bubble3D val="0"/>
            <c:spPr>
              <a:solidFill>
                <a:srgbClr val="92D050"/>
              </a:solidFill>
            </c:spPr>
          </c:dPt>
          <c:val>
            <c:numRef>
              <c:f>Sheet1!$A$1:$A$6</c:f>
              <c:numCache>
                <c:formatCode>General</c:formatCode>
                <c:ptCount val="6"/>
                <c:pt idx="0" formatCode="#,##0">
                  <c:v>3800.0</c:v>
                </c:pt>
                <c:pt idx="1">
                  <c:v>3400.0</c:v>
                </c:pt>
                <c:pt idx="2">
                  <c:v>4000.0</c:v>
                </c:pt>
                <c:pt idx="3">
                  <c:v>4300.0</c:v>
                </c:pt>
                <c:pt idx="4">
                  <c:v>4200.0</c:v>
                </c:pt>
                <c:pt idx="5">
                  <c:v>4400.0</c:v>
                </c:pt>
              </c:numCache>
            </c:numRef>
          </c:val>
        </c:ser>
        <c:dLbls>
          <c:showLegendKey val="0"/>
          <c:showVal val="0"/>
          <c:showCatName val="0"/>
          <c:showSerName val="0"/>
          <c:showPercent val="0"/>
          <c:showBubbleSize val="0"/>
        </c:dLbls>
        <c:gapWidth val="150"/>
        <c:axId val="2099433656"/>
        <c:axId val="2099436776"/>
      </c:barChart>
      <c:catAx>
        <c:axId val="2099433656"/>
        <c:scaling>
          <c:orientation val="minMax"/>
        </c:scaling>
        <c:delete val="1"/>
        <c:axPos val="b"/>
        <c:majorTickMark val="out"/>
        <c:minorTickMark val="none"/>
        <c:tickLblPos val="nextTo"/>
        <c:crossAx val="2099436776"/>
        <c:crosses val="autoZero"/>
        <c:auto val="1"/>
        <c:lblAlgn val="ctr"/>
        <c:lblOffset val="100"/>
        <c:noMultiLvlLbl val="0"/>
      </c:catAx>
      <c:valAx>
        <c:axId val="2099436776"/>
        <c:scaling>
          <c:orientation val="minMax"/>
        </c:scaling>
        <c:delete val="0"/>
        <c:axPos val="l"/>
        <c:majorGridlines/>
        <c:numFmt formatCode="#,##0" sourceLinked="1"/>
        <c:majorTickMark val="out"/>
        <c:minorTickMark val="none"/>
        <c:tickLblPos val="nextTo"/>
        <c:crossAx val="2099433656"/>
        <c:crosses val="autoZero"/>
        <c:crossBetween val="between"/>
        <c:majorUnit val="1000.0"/>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0.40208</cdr:x>
      <cdr:y>0.09375</cdr:y>
    </cdr:from>
    <cdr:to>
      <cdr:x>0.63125</cdr:x>
      <cdr:y>0.5</cdr:y>
    </cdr:to>
    <cdr:sp macro="" textlink="">
      <cdr:nvSpPr>
        <cdr:cNvPr id="2" name="TextBox 1"/>
        <cdr:cNvSpPr txBox="1"/>
      </cdr:nvSpPr>
      <cdr:spPr>
        <a:xfrm xmlns:a="http://schemas.openxmlformats.org/drawingml/2006/main">
          <a:off x="1838310" y="257175"/>
          <a:ext cx="1047765" cy="1114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3200" b="1" dirty="0">
              <a:solidFill>
                <a:schemeClr val="bg1"/>
              </a:solidFill>
              <a:latin typeface="Calibri" pitchFamily="34" charset="0"/>
              <a:cs typeface="Calibri" pitchFamily="34" charset="0"/>
            </a:rPr>
            <a:t>$ Peak</a:t>
          </a:r>
        </a:p>
        <a:p xmlns:a="http://schemas.openxmlformats.org/drawingml/2006/main">
          <a:pPr algn="ctr"/>
          <a:r>
            <a:rPr lang="en-US" sz="3200" b="1" dirty="0" smtClean="0">
              <a:solidFill>
                <a:schemeClr val="bg1"/>
              </a:solidFill>
              <a:latin typeface="Calibri" pitchFamily="34" charset="0"/>
              <a:cs typeface="Calibri" pitchFamily="34" charset="0"/>
            </a:rPr>
            <a:t>  50</a:t>
          </a:r>
          <a:r>
            <a:rPr lang="en-US" sz="3200" b="1" dirty="0">
              <a:solidFill>
                <a:schemeClr val="bg1"/>
              </a:solidFill>
              <a:latin typeface="Calibri" pitchFamily="34" charset="0"/>
              <a:cs typeface="Calibri" pitchFamily="34" charset="0"/>
            </a:rPr>
            <a:t>%</a:t>
          </a:r>
        </a:p>
      </cdr:txBody>
    </cdr:sp>
  </cdr:relSizeAnchor>
  <cdr:relSizeAnchor xmlns:cdr="http://schemas.openxmlformats.org/drawingml/2006/chartDrawing">
    <cdr:from>
      <cdr:x>0.42083</cdr:x>
      <cdr:y>0.47569</cdr:y>
    </cdr:from>
    <cdr:to>
      <cdr:x>0.62083</cdr:x>
      <cdr:y>0.80903</cdr:y>
    </cdr:to>
    <cdr:sp macro="" textlink="">
      <cdr:nvSpPr>
        <cdr:cNvPr id="3" name="TextBox 1"/>
        <cdr:cNvSpPr txBox="1"/>
      </cdr:nvSpPr>
      <cdr:spPr>
        <a:xfrm xmlns:a="http://schemas.openxmlformats.org/drawingml/2006/main">
          <a:off x="1924050" y="130492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dirty="0">
              <a:solidFill>
                <a:sysClr val="windowText" lastClr="000000"/>
              </a:solidFill>
              <a:latin typeface="Calibri" pitchFamily="34" charset="0"/>
              <a:cs typeface="Calibri" pitchFamily="34" charset="0"/>
            </a:rPr>
            <a:t>$ Energy</a:t>
          </a:r>
        </a:p>
        <a:p xmlns:a="http://schemas.openxmlformats.org/drawingml/2006/main">
          <a:pPr algn="ctr"/>
          <a:r>
            <a:rPr lang="en-US" sz="2800" b="1" dirty="0" smtClean="0">
              <a:solidFill>
                <a:sysClr val="windowText" lastClr="000000"/>
              </a:solidFill>
              <a:latin typeface="Calibri" pitchFamily="34" charset="0"/>
              <a:cs typeface="Calibri" pitchFamily="34" charset="0"/>
            </a:rPr>
            <a:t>  50</a:t>
          </a:r>
          <a:r>
            <a:rPr lang="en-US" sz="2800" b="1" dirty="0">
              <a:solidFill>
                <a:sysClr val="windowText" lastClr="000000"/>
              </a:solidFill>
              <a:latin typeface="Calibri" pitchFamily="34" charset="0"/>
              <a:cs typeface="Calibri"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0.10507</cdr:x>
      <cdr:y>0.37664</cdr:y>
    </cdr:from>
    <cdr:to>
      <cdr:x>0.33021</cdr:x>
      <cdr:y>0.50238</cdr:y>
    </cdr:to>
    <cdr:sp macro="" textlink="">
      <cdr:nvSpPr>
        <cdr:cNvPr id="2" name="TextBox 23"/>
        <cdr:cNvSpPr txBox="1"/>
      </cdr:nvSpPr>
      <cdr:spPr>
        <a:xfrm xmlns:a="http://schemas.openxmlformats.org/drawingml/2006/main">
          <a:off x="640486" y="1198492"/>
          <a:ext cx="1372492"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smtClean="0"/>
            <a:t>(3.9k, 0.2k)</a:t>
          </a:r>
          <a:endParaRPr lang="en-US" sz="20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1E5EF-07CF-403B-8042-4485050EFA34}" type="datetimeFigureOut">
              <a:rPr lang="en-US" smtClean="0"/>
              <a:t>12/19/15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DEF0-7DD6-4545-B20A-BD2B4BC788E2}" type="slidenum">
              <a:rPr lang="en-US" smtClean="0"/>
              <a:t>‹#›</a:t>
            </a:fld>
            <a:endParaRPr lang="en-US"/>
          </a:p>
        </p:txBody>
      </p:sp>
    </p:spTree>
    <p:extLst>
      <p:ext uri="{BB962C8B-B14F-4D97-AF65-F5344CB8AC3E}">
        <p14:creationId xmlns:p14="http://schemas.microsoft.com/office/powerpoint/2010/main" val="158266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instance, if we look at the overall cost of a 10 MW datacenter and amortize it at a monthly granularity, the one-time cost of constructing the power infrastructure contributes to 37% of the overall cost, which is even lower than the utility bill </a:t>
            </a:r>
          </a:p>
          <a:p>
            <a:r>
              <a:rPr lang="en-US" baseline="0" dirty="0" smtClean="0"/>
              <a:t>In this work, we focus on reducing this power infrastructure cost using a novel peak shaving solution based on energy stored in UPS batteries</a:t>
            </a:r>
          </a:p>
          <a:p>
            <a:r>
              <a:rPr lang="en-US" baseline="0" dirty="0" smtClean="0"/>
              <a:t>What constitutes the power infrastructure cost?</a:t>
            </a:r>
          </a:p>
        </p:txBody>
      </p:sp>
      <p:sp>
        <p:nvSpPr>
          <p:cNvPr id="4" name="Slide Number Placeholder 3"/>
          <p:cNvSpPr>
            <a:spLocks noGrp="1"/>
          </p:cNvSpPr>
          <p:nvPr>
            <p:ph type="sldNum" idx="10"/>
          </p:nvPr>
        </p:nvSpPr>
        <p:spPr/>
        <p:txBody>
          <a:bodyPr/>
          <a:lstStyle/>
          <a:p>
            <a:fld id="{A6416F84-BC16-4528-A5A5-02E4E39EC198}"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11</a:t>
            </a:fld>
            <a:endParaRPr lang="en-GB"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11</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11</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But </a:t>
            </a:r>
            <a:r>
              <a:rPr lang="en-US" sz="2400" dirty="0" err="1" smtClean="0">
                <a:solidFill>
                  <a:schemeClr val="bg1"/>
                </a:solidFill>
                <a:latin typeface="Arial" pitchFamily="84" charset="0"/>
              </a:rPr>
              <a:t>underprovisioning</a:t>
            </a:r>
            <a:r>
              <a:rPr lang="en-US" sz="2400" dirty="0" smtClean="0">
                <a:solidFill>
                  <a:schemeClr val="bg1"/>
                </a:solidFill>
                <a:latin typeface="Arial" pitchFamily="84" charset="0"/>
              </a:rPr>
              <a:t> leads to scenarios</a:t>
            </a:r>
            <a:r>
              <a:rPr lang="en-US" sz="2400" baseline="0" dirty="0" smtClean="0">
                <a:solidFill>
                  <a:schemeClr val="bg1"/>
                </a:solidFill>
                <a:latin typeface="Arial" pitchFamily="84" charset="0"/>
              </a:rPr>
              <a:t> where datacenter operate in unsafe regions – above equipment rated capacity – which we call as emergency </a:t>
            </a:r>
          </a:p>
          <a:p>
            <a:pPr eaLnBrk="1" hangingPunct="1">
              <a:spcBef>
                <a:spcPct val="0"/>
              </a:spcBef>
              <a:buClrTx/>
              <a:buSzTx/>
              <a:buFontTx/>
              <a:buNone/>
            </a:pPr>
            <a:r>
              <a:rPr lang="en-US" sz="2400" baseline="0" dirty="0" smtClean="0">
                <a:solidFill>
                  <a:schemeClr val="bg1"/>
                </a:solidFill>
                <a:latin typeface="Arial" pitchFamily="84" charset="0"/>
              </a:rPr>
              <a:t>How do we deal with such emergency scenarios?</a:t>
            </a:r>
            <a:endParaRPr lang="en-US" sz="2400" dirty="0">
              <a:solidFill>
                <a:schemeClr val="bg1"/>
              </a:solidFill>
              <a:latin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if we look at the power</a:t>
            </a:r>
            <a:r>
              <a:rPr lang="en-US" baseline="0" dirty="0" smtClean="0"/>
              <a:t> consumption of a server cluster over time, the </a:t>
            </a:r>
            <a:r>
              <a:rPr lang="en-US" baseline="0" dirty="0" err="1" smtClean="0"/>
              <a:t>underprovisioned</a:t>
            </a:r>
            <a:r>
              <a:rPr lang="en-US" baseline="0" dirty="0" smtClean="0"/>
              <a:t> power cap is shown here, now, we want to periodically monitor power draw and use some knob to lower the power draw to operate below the power cap. One popular knob for achieving this is dynamic voltage and frequency scaling </a:t>
            </a:r>
            <a:endParaRPr lang="en-US" dirty="0" smtClean="0"/>
          </a:p>
        </p:txBody>
      </p:sp>
      <p:sp>
        <p:nvSpPr>
          <p:cNvPr id="4" name="Slide Number Placeholder 3"/>
          <p:cNvSpPr>
            <a:spLocks noGrp="1"/>
          </p:cNvSpPr>
          <p:nvPr>
            <p:ph type="sldNum" sz="quarter" idx="10"/>
          </p:nvPr>
        </p:nvSpPr>
        <p:spPr/>
        <p:txBody>
          <a:bodyPr/>
          <a:lstStyle/>
          <a:p>
            <a:fld id="{DB9ADEF0-7DD6-4545-B20A-BD2B4BC788E2}" type="slidenum">
              <a:rPr lang="en-US" smtClean="0"/>
              <a:t>12</a:t>
            </a:fld>
            <a:endParaRPr lang="en-US"/>
          </a:p>
        </p:txBody>
      </p:sp>
    </p:spTree>
    <p:extLst>
      <p:ext uri="{BB962C8B-B14F-4D97-AF65-F5344CB8AC3E}">
        <p14:creationId xmlns:p14="http://schemas.microsoft.com/office/powerpoint/2010/main" val="385604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lowers the processor voltage and frequency to operate below the power cap. This is a fast and easy to use knob.. But may impact application performance as studied in literature.. </a:t>
            </a:r>
            <a:endParaRPr lang="en-US" dirty="0"/>
          </a:p>
        </p:txBody>
      </p:sp>
      <p:sp>
        <p:nvSpPr>
          <p:cNvPr id="4" name="Slide Number Placeholder 3"/>
          <p:cNvSpPr>
            <a:spLocks noGrp="1"/>
          </p:cNvSpPr>
          <p:nvPr>
            <p:ph type="sldNum" sz="quarter" idx="10"/>
          </p:nvPr>
        </p:nvSpPr>
        <p:spPr/>
        <p:txBody>
          <a:bodyPr/>
          <a:lstStyle/>
          <a:p>
            <a:fld id="{DB9ADEF0-7DD6-4545-B20A-BD2B4BC788E2}" type="slidenum">
              <a:rPr lang="en-US" smtClean="0"/>
              <a:t>13</a:t>
            </a:fld>
            <a:endParaRPr lang="en-US"/>
          </a:p>
        </p:txBody>
      </p:sp>
    </p:spTree>
    <p:extLst>
      <p:ext uri="{BB962C8B-B14F-4D97-AF65-F5344CB8AC3E}">
        <p14:creationId xmlns:p14="http://schemas.microsoft.com/office/powerpoint/2010/main" val="105042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knob for lower power draw is migrating load on to fewer number of servers and shutdown those unused servers – here reaction to power emergencies might be slow due to load redirection/migration and may also impact performance</a:t>
            </a:r>
            <a:endParaRPr lang="en-US" dirty="0"/>
          </a:p>
        </p:txBody>
      </p:sp>
      <p:sp>
        <p:nvSpPr>
          <p:cNvPr id="4" name="Slide Number Placeholder 3"/>
          <p:cNvSpPr>
            <a:spLocks noGrp="1"/>
          </p:cNvSpPr>
          <p:nvPr>
            <p:ph type="sldNum" sz="quarter" idx="10"/>
          </p:nvPr>
        </p:nvSpPr>
        <p:spPr/>
        <p:txBody>
          <a:bodyPr/>
          <a:lstStyle/>
          <a:p>
            <a:fld id="{DB9ADEF0-7DD6-4545-B20A-BD2B4BC788E2}" type="slidenum">
              <a:rPr lang="en-US" smtClean="0"/>
              <a:t>14</a:t>
            </a:fld>
            <a:endParaRPr lang="en-US"/>
          </a:p>
        </p:txBody>
      </p:sp>
    </p:spTree>
    <p:extLst>
      <p:ext uri="{BB962C8B-B14F-4D97-AF65-F5344CB8AC3E}">
        <p14:creationId xmlns:p14="http://schemas.microsoft.com/office/powerpoint/2010/main" val="306607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might be scenarios where certain parts of the datacenter power infrastructure is overloaded – say few transformers are operating close to their peak capacity – in this case, we can offload workload to other parts of the datacenter with enough power slack or even to a different datacenter locations.. This can be achieved using live migration technique which migrates application state without impact its availability.. Reaction time to emergencies might be slow and may impact application performance..  All the techniques that we have seen so far impacts performance.. Is there a way to handle power emergencies without performance impact?</a:t>
            </a:r>
            <a:endParaRPr lang="en-US" dirty="0"/>
          </a:p>
        </p:txBody>
      </p:sp>
      <p:sp>
        <p:nvSpPr>
          <p:cNvPr id="4" name="Slide Number Placeholder 3"/>
          <p:cNvSpPr>
            <a:spLocks noGrp="1"/>
          </p:cNvSpPr>
          <p:nvPr>
            <p:ph type="sldNum" sz="quarter" idx="10"/>
          </p:nvPr>
        </p:nvSpPr>
        <p:spPr/>
        <p:txBody>
          <a:bodyPr/>
          <a:lstStyle/>
          <a:p>
            <a:fld id="{DB9ADEF0-7DD6-4545-B20A-BD2B4BC788E2}" type="slidenum">
              <a:rPr lang="en-US" smtClean="0"/>
              <a:t>15</a:t>
            </a:fld>
            <a:endParaRPr lang="en-US"/>
          </a:p>
        </p:txBody>
      </p:sp>
    </p:spTree>
    <p:extLst>
      <p:ext uri="{BB962C8B-B14F-4D97-AF65-F5344CB8AC3E}">
        <p14:creationId xmlns:p14="http://schemas.microsoft.com/office/powerpoint/2010/main" val="180748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10"/>
          <p:cNvSpPr txBox="1">
            <a:spLocks noGrp="1" noChangeArrowheads="1"/>
          </p:cNvSpPr>
          <p:nvPr/>
        </p:nvSpPr>
        <p:spPr bwMode="auto">
          <a:xfrm>
            <a:off x="3881438" y="8686800"/>
            <a:ext cx="2970212" cy="455613"/>
          </a:xfrm>
          <a:prstGeom prst="rect">
            <a:avLst/>
          </a:prstGeom>
          <a:noFill/>
          <a:ln w="9525">
            <a:noFill/>
            <a:miter lim="800000"/>
            <a:headEnd/>
            <a:tailEnd/>
          </a:ln>
        </p:spPr>
        <p:txBody>
          <a:bodyPr lIns="0" tIns="0" rIns="0" bIns="0" anchor="b">
            <a:prstTxWarp prst="textNoShape">
              <a:avLst/>
            </a:prstTxWarp>
          </a:bodyPr>
          <a:lstStyle/>
          <a:p>
            <a:pPr algn="r" defTabSz="408280" hangingPunct="0">
              <a:lnSpc>
                <a:spcPct val="116000"/>
              </a:lnSpc>
              <a:buClr>
                <a:srgbClr val="000000"/>
              </a:buClr>
              <a:buSzPct val="45000"/>
              <a:tabLst>
                <a:tab pos="0" algn="l"/>
                <a:tab pos="408280" algn="l"/>
                <a:tab pos="819735" algn="l"/>
                <a:tab pos="1229603" algn="l"/>
                <a:tab pos="1641060" algn="l"/>
                <a:tab pos="2050928" algn="l"/>
                <a:tab pos="2462384" algn="l"/>
                <a:tab pos="2872251" algn="l"/>
                <a:tab pos="3283708" algn="l"/>
                <a:tab pos="3693575" algn="l"/>
                <a:tab pos="4105032" algn="l"/>
                <a:tab pos="4514899" algn="l"/>
                <a:tab pos="4924767" algn="l"/>
                <a:tab pos="5334634" algn="l"/>
                <a:tab pos="5746092" algn="l"/>
                <a:tab pos="6155959" algn="l"/>
                <a:tab pos="6567415" algn="l"/>
                <a:tab pos="6977283" algn="l"/>
                <a:tab pos="7388739" algn="l"/>
                <a:tab pos="7798607" algn="l"/>
                <a:tab pos="8210063" algn="l"/>
              </a:tabLst>
            </a:pPr>
            <a:fld id="{A13070B1-C0A1-4BFB-A2C5-3C1F5752AE5D}" type="slidenum">
              <a:rPr lang="en-GB" sz="1300">
                <a:solidFill>
                  <a:srgbClr val="000000"/>
                </a:solidFill>
                <a:latin typeface="Nimbus Roman No9 L" charset="0"/>
                <a:ea typeface="DejaVu LGC Sans" charset="0"/>
                <a:cs typeface="DejaVu LGC Sans" charset="0"/>
              </a:rPr>
              <a:pPr algn="r" defTabSz="408280" hangingPunct="0">
                <a:lnSpc>
                  <a:spcPct val="116000"/>
                </a:lnSpc>
                <a:buClr>
                  <a:srgbClr val="000000"/>
                </a:buClr>
                <a:buSzPct val="45000"/>
                <a:tabLst>
                  <a:tab pos="0" algn="l"/>
                  <a:tab pos="408280" algn="l"/>
                  <a:tab pos="819735" algn="l"/>
                  <a:tab pos="1229603" algn="l"/>
                  <a:tab pos="1641060" algn="l"/>
                  <a:tab pos="2050928" algn="l"/>
                  <a:tab pos="2462384" algn="l"/>
                  <a:tab pos="2872251" algn="l"/>
                  <a:tab pos="3283708" algn="l"/>
                  <a:tab pos="3693575" algn="l"/>
                  <a:tab pos="4105032" algn="l"/>
                  <a:tab pos="4514899" algn="l"/>
                  <a:tab pos="4924767" algn="l"/>
                  <a:tab pos="5334634" algn="l"/>
                  <a:tab pos="5746092" algn="l"/>
                  <a:tab pos="6155959" algn="l"/>
                  <a:tab pos="6567415" algn="l"/>
                  <a:tab pos="6977283" algn="l"/>
                  <a:tab pos="7388739" algn="l"/>
                  <a:tab pos="7798607" algn="l"/>
                  <a:tab pos="8210063" algn="l"/>
                </a:tabLst>
              </a:pPr>
              <a:t>16</a:t>
            </a:fld>
            <a:endParaRPr lang="en-GB" sz="1300" dirty="0">
              <a:solidFill>
                <a:srgbClr val="000000"/>
              </a:solidFill>
              <a:latin typeface="Nimbus Roman No9 L" charset="0"/>
              <a:ea typeface="DejaVu LGC Sans" charset="0"/>
              <a:cs typeface="DejaVu LGC Sans" charset="0"/>
            </a:endParaRPr>
          </a:p>
        </p:txBody>
      </p:sp>
      <p:sp>
        <p:nvSpPr>
          <p:cNvPr id="181251" name="Text Box 1"/>
          <p:cNvSpPr txBox="1">
            <a:spLocks noChangeArrowheads="1"/>
          </p:cNvSpPr>
          <p:nvPr/>
        </p:nvSpPr>
        <p:spPr bwMode="auto">
          <a:xfrm>
            <a:off x="1209676" y="693738"/>
            <a:ext cx="4438650" cy="3429000"/>
          </a:xfrm>
          <a:prstGeom prst="rect">
            <a:avLst/>
          </a:prstGeom>
          <a:solidFill>
            <a:srgbClr val="FFFFFF"/>
          </a:solidFill>
          <a:ln w="9360">
            <a:solidFill>
              <a:srgbClr val="000000"/>
            </a:solidFill>
            <a:miter lim="800000"/>
            <a:headEnd/>
            <a:tailEnd/>
          </a:ln>
        </p:spPr>
        <p:txBody>
          <a:bodyPr wrap="none" lIns="82104" tIns="41052" rIns="82104" bIns="41052" anchor="ctr">
            <a:prstTxWarp prst="textNoShape">
              <a:avLst/>
            </a:prstTxWarp>
          </a:bodyPr>
          <a:lstStyle/>
          <a:p>
            <a:pPr defTabSz="408280" hangingPunct="0">
              <a:lnSpc>
                <a:spcPts val="3815"/>
              </a:lnSpc>
              <a:buClr>
                <a:srgbClr val="000000"/>
              </a:buClr>
              <a:buSzPct val="45000"/>
            </a:pPr>
            <a:endParaRPr lang="en-US" sz="1600" dirty="0">
              <a:solidFill>
                <a:srgbClr val="FFFFFF"/>
              </a:solidFill>
              <a:latin typeface="Calibri" pitchFamily="84" charset="0"/>
              <a:ea typeface="DejaVu LGC Sans" charset="0"/>
              <a:cs typeface="DejaVu LGC Sans" charset="0"/>
            </a:endParaRPr>
          </a:p>
        </p:txBody>
      </p:sp>
      <p:sp>
        <p:nvSpPr>
          <p:cNvPr id="181252" name="Rectangle 2"/>
          <p:cNvSpPr>
            <a:spLocks noGrp="1" noChangeArrowheads="1"/>
          </p:cNvSpPr>
          <p:nvPr>
            <p:ph type="body"/>
          </p:nvPr>
        </p:nvSpPr>
        <p:spPr bwMode="auto">
          <a:xfrm>
            <a:off x="685800" y="4341814"/>
            <a:ext cx="5481638" cy="4114800"/>
          </a:xfrm>
          <a:prstGeom prst="rect">
            <a:avLst/>
          </a:prstGeom>
          <a:noFill/>
          <a:ln>
            <a:solidFill>
              <a:srgbClr val="000000"/>
            </a:solidFill>
            <a:miter lim="800000"/>
            <a:headEnd/>
            <a:tailEnd/>
          </a:ln>
        </p:spPr>
        <p:txBody>
          <a:bodyPr wrap="none" lIns="0" tIns="0" rIns="0" bIns="0" anchor="ctr">
            <a:prstTxWarp prst="textNoShape">
              <a:avLst/>
            </a:prstTxWarp>
          </a:bodyPr>
          <a:lstStyle/>
          <a:p>
            <a:pPr eaLnBrk="1" hangingPunct="1"/>
            <a:r>
              <a:rPr lang="en-US" baseline="0" dirty="0" smtClean="0">
                <a:latin typeface="Times New Roman" pitchFamily="84" charset="0"/>
              </a:rPr>
              <a:t>We propose a new knob based on stored energy in UPS batteries to achieve this.. </a:t>
            </a:r>
          </a:p>
          <a:p>
            <a:pPr eaLnBrk="1" hangingPunct="1"/>
            <a:r>
              <a:rPr lang="en-US" baseline="0" dirty="0" smtClean="0">
                <a:latin typeface="Times New Roman" pitchFamily="84" charset="0"/>
              </a:rPr>
              <a:t>If I consider this power profile where the peak is generally drawn from utility power lines,</a:t>
            </a:r>
          </a:p>
          <a:p>
            <a:pPr eaLnBrk="1" hangingPunct="1"/>
            <a:r>
              <a:rPr lang="en-US" baseline="0" dirty="0" smtClean="0">
                <a:latin typeface="Times New Roman" pitchFamily="84" charset="0"/>
              </a:rPr>
              <a:t>And we may want to </a:t>
            </a:r>
            <a:r>
              <a:rPr lang="en-US" baseline="0" dirty="0" err="1" smtClean="0">
                <a:latin typeface="Times New Roman" pitchFamily="84" charset="0"/>
              </a:rPr>
              <a:t>underprovision</a:t>
            </a:r>
            <a:r>
              <a:rPr lang="en-US" baseline="0" dirty="0" smtClean="0">
                <a:latin typeface="Times New Roman" pitchFamily="84" charset="0"/>
              </a:rPr>
              <a:t> peak draw to a lower limit indicated as ‘power cap’</a:t>
            </a:r>
          </a:p>
          <a:p>
            <a:pPr eaLnBrk="1" hangingPunct="1"/>
            <a:r>
              <a:rPr lang="en-US" baseline="0" dirty="0" smtClean="0">
                <a:latin typeface="Times New Roman" pitchFamily="84" charset="0"/>
              </a:rPr>
              <a:t>We propose to use an energy storage device to achieve this power cap</a:t>
            </a:r>
          </a:p>
          <a:p>
            <a:pPr eaLnBrk="1" hangingPunct="1"/>
            <a:r>
              <a:rPr lang="en-US" baseline="0" dirty="0" smtClean="0">
                <a:latin typeface="Times New Roman" pitchFamily="84" charset="0"/>
              </a:rPr>
              <a:t>The idea is to store energy in the device when the power draw is lower than the cap</a:t>
            </a:r>
          </a:p>
          <a:p>
            <a:pPr eaLnBrk="1" hangingPunct="1"/>
            <a:r>
              <a:rPr lang="en-US" baseline="0" dirty="0" smtClean="0">
                <a:latin typeface="Times New Roman" pitchFamily="84" charset="0"/>
              </a:rPr>
              <a:t>And when the power draw exceeds the cap, instead of drawing the entire peak from the power line, the energy </a:t>
            </a:r>
          </a:p>
          <a:p>
            <a:pPr eaLnBrk="1" hangingPunct="1"/>
            <a:r>
              <a:rPr lang="en-US" baseline="0" dirty="0" smtClean="0">
                <a:latin typeface="Times New Roman" pitchFamily="84" charset="0"/>
              </a:rPr>
              <a:t>Storage device can be used to supplement the power infrastructure for handling the draw above the cap</a:t>
            </a:r>
          </a:p>
          <a:p>
            <a:pPr eaLnBrk="1" hangingPunct="1"/>
            <a:r>
              <a:rPr lang="en-US" baseline="0" dirty="0" smtClean="0">
                <a:latin typeface="Times New Roman" pitchFamily="84" charset="0"/>
              </a:rPr>
              <a:t>Using this technique, the power draw from infrastructure can be reduced and hence their peak capacity</a:t>
            </a:r>
          </a:p>
          <a:p>
            <a:pPr eaLnBrk="1" hangingPunct="1"/>
            <a:endParaRPr lang="en-US" baseline="0" dirty="0" smtClean="0">
              <a:latin typeface="Times New Roman" pitchFamily="84" charset="0"/>
            </a:endParaRPr>
          </a:p>
          <a:p>
            <a:pPr eaLnBrk="1" hangingPunct="1"/>
            <a:r>
              <a:rPr lang="en-US" baseline="0" dirty="0" smtClean="0">
                <a:latin typeface="Times New Roman" pitchFamily="84" charset="0"/>
              </a:rPr>
              <a:t>One key benefit of this compared to conventional knobs is that, it is totally transparent to the applications, </a:t>
            </a:r>
          </a:p>
          <a:p>
            <a:pPr eaLnBrk="1" hangingPunct="1"/>
            <a:r>
              <a:rPr lang="en-US" baseline="0" dirty="0" smtClean="0">
                <a:latin typeface="Times New Roman" pitchFamily="84" charset="0"/>
              </a:rPr>
              <a:t>Since applications enjoy their full power needs and the peak power is only hidden from the power lines</a:t>
            </a:r>
            <a:endParaRPr lang="en-US" dirty="0" smtClean="0">
              <a:latin typeface="Times New Roman" pitchFamily="84" charset="0"/>
            </a:endParaRPr>
          </a:p>
          <a:p>
            <a:pPr eaLnBrk="1" hangingPunct="1"/>
            <a:endParaRPr lang="en-US" dirty="0" smtClean="0">
              <a:latin typeface="Times New Roman" pitchFamily="84" charset="0"/>
            </a:endParaRPr>
          </a:p>
          <a:p>
            <a:pPr eaLnBrk="1" hangingPunct="1"/>
            <a:endParaRPr lang="en-US" baseline="0" dirty="0" smtClean="0">
              <a:latin typeface="Times New Roman" pitchFamily="84" charset="0"/>
            </a:endParaRPr>
          </a:p>
          <a:p>
            <a:pPr eaLnBrk="1" hangingPunct="1"/>
            <a:r>
              <a:rPr lang="en-US" baseline="0" dirty="0" smtClean="0">
                <a:latin typeface="Times New Roman" pitchFamily="84" charset="0"/>
              </a:rPr>
              <a:t>if we want to use this knob for peak reduction, where do datacenters get such energy storage devices?</a:t>
            </a:r>
          </a:p>
          <a:p>
            <a:pPr eaLnBrk="1" hangingPunct="1"/>
            <a:r>
              <a:rPr lang="en-US" baseline="0" dirty="0" smtClean="0">
                <a:latin typeface="Times New Roman" pitchFamily="84" charset="0"/>
              </a:rPr>
              <a:t>One option is to provision separate energy storage devices in datacenters. </a:t>
            </a:r>
          </a:p>
          <a:p>
            <a:pPr eaLnBrk="1" hangingPunct="1"/>
            <a:r>
              <a:rPr lang="en-US" baseline="0" dirty="0" smtClean="0">
                <a:latin typeface="Times New Roman" pitchFamily="84" charset="0"/>
              </a:rPr>
              <a:t>But in this work, we try to use the existing storage device in the form of UPS batteries for reducing peak draw.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17</a:t>
            </a:fld>
            <a:endParaRPr lang="en-GB" dirty="0"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17</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17</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If you</a:t>
            </a:r>
            <a:r>
              <a:rPr lang="en-US" sz="2400" baseline="0" dirty="0" smtClean="0">
                <a:solidFill>
                  <a:schemeClr val="bg1"/>
                </a:solidFill>
                <a:latin typeface="Arial" pitchFamily="84" charset="0"/>
              </a:rPr>
              <a:t> look at today’s datacenters, there is already an ESD which is an ups unit, and the </a:t>
            </a:r>
            <a:r>
              <a:rPr lang="en-US" sz="2400" baseline="0" dirty="0" err="1" smtClean="0">
                <a:solidFill>
                  <a:schemeClr val="bg1"/>
                </a:solidFill>
                <a:latin typeface="Arial" pitchFamily="84" charset="0"/>
              </a:rPr>
              <a:t>purpos</a:t>
            </a:r>
            <a:r>
              <a:rPr lang="en-US" sz="2400" baseline="0" dirty="0" smtClean="0">
                <a:solidFill>
                  <a:schemeClr val="bg1"/>
                </a:solidFill>
                <a:latin typeface="Arial" pitchFamily="84" charset="0"/>
              </a:rPr>
              <a:t> of this device, not for demand response purpose for seamless transition from here to here, when this fails. However, if we use ESD for </a:t>
            </a:r>
            <a:r>
              <a:rPr lang="en-US" sz="2400" baseline="0" dirty="0" err="1" smtClean="0">
                <a:solidFill>
                  <a:schemeClr val="bg1"/>
                </a:solidFill>
                <a:latin typeface="Arial" pitchFamily="84" charset="0"/>
              </a:rPr>
              <a:t>dr</a:t>
            </a:r>
            <a:r>
              <a:rPr lang="en-US" sz="2400" baseline="0" dirty="0" smtClean="0">
                <a:solidFill>
                  <a:schemeClr val="bg1"/>
                </a:solidFill>
                <a:latin typeface="Arial" pitchFamily="84" charset="0"/>
              </a:rPr>
              <a:t>, all the power </a:t>
            </a:r>
            <a:r>
              <a:rPr lang="en-US" sz="2400" baseline="0" dirty="0" err="1" smtClean="0">
                <a:solidFill>
                  <a:schemeClr val="bg1"/>
                </a:solidFill>
                <a:latin typeface="Arial" pitchFamily="84" charset="0"/>
              </a:rPr>
              <a:t>hiearchies</a:t>
            </a:r>
            <a:r>
              <a:rPr lang="en-US" sz="2400" baseline="0" dirty="0" smtClean="0">
                <a:solidFill>
                  <a:schemeClr val="bg1"/>
                </a:solidFill>
                <a:latin typeface="Arial" pitchFamily="84" charset="0"/>
              </a:rPr>
              <a:t> above Ups may see a smoother profile and hence has cost savings for all the components above, then why should we restrict at datacenter level, we may want to push it further down.</a:t>
            </a:r>
            <a:endParaRPr lang="en-US" sz="2400" dirty="0" smtClean="0">
              <a:solidFill>
                <a:schemeClr val="bg1"/>
              </a:solidFill>
              <a:latin typeface="Arial" pitchFamily="84" charset="0"/>
            </a:endParaRPr>
          </a:p>
          <a:p>
            <a:pPr eaLnBrk="1" hangingPunct="1">
              <a:spcBef>
                <a:spcPct val="0"/>
              </a:spcBef>
              <a:buClrTx/>
              <a:buSzTx/>
              <a:buFontTx/>
              <a:buNone/>
            </a:pPr>
            <a:r>
              <a:rPr lang="en-US" sz="2400" dirty="0" smtClean="0">
                <a:solidFill>
                  <a:schemeClr val="bg1"/>
                </a:solidFill>
                <a:latin typeface="Arial" pitchFamily="84" charset="0"/>
              </a:rPr>
              <a:t>There are already energy storage devices</a:t>
            </a:r>
            <a:r>
              <a:rPr lang="en-US" sz="2400" baseline="0" dirty="0" smtClean="0">
                <a:solidFill>
                  <a:schemeClr val="bg1"/>
                </a:solidFill>
                <a:latin typeface="Arial" pitchFamily="84" charset="0"/>
              </a:rPr>
              <a:t>- in the form of UPS units- in current datacenters. However, they have been primarily used as a back-up mechanism to temporarily handle power outrages until diesel generators are brought on-line. This typically takes a few seconds and most datacenters provision UPS devices with lead-acid batteries of 2X-3X this capacity to tolerate things like back-to-back utility failure. </a:t>
            </a:r>
          </a:p>
          <a:p>
            <a:pPr eaLnBrk="1" hangingPunct="1">
              <a:spcBef>
                <a:spcPct val="0"/>
              </a:spcBef>
              <a:buClrTx/>
              <a:buSzTx/>
              <a:buFontTx/>
              <a:buNone/>
            </a:pPr>
            <a:r>
              <a:rPr lang="en-US" sz="2400" baseline="0" dirty="0" smtClean="0">
                <a:solidFill>
                  <a:schemeClr val="bg1"/>
                </a:solidFill>
                <a:latin typeface="Arial" pitchFamily="84" charset="0"/>
              </a:rPr>
              <a:t>Our prior work has shown the benefit of using such centralized lead-acid based battery for demand response purpose.</a:t>
            </a:r>
            <a:endParaRPr lang="en-US" sz="2400" dirty="0">
              <a:solidFill>
                <a:schemeClr val="bg1"/>
              </a:solidFill>
              <a:latin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18</a:t>
            </a:fld>
            <a:endParaRPr lang="en-GB" dirty="0" smtClean="0">
              <a:solidFill>
                <a:prstClr val="white"/>
              </a:solidFill>
            </a:endParaRPr>
          </a:p>
        </p:txBody>
      </p:sp>
      <p:sp>
        <p:nvSpPr>
          <p:cNvPr id="16387" name="Text Box 1"/>
          <p:cNvSpPr txBox="1">
            <a:spLocks noChangeArrowheads="1"/>
          </p:cNvSpPr>
          <p:nvPr/>
        </p:nvSpPr>
        <p:spPr bwMode="auto">
          <a:xfrm>
            <a:off x="3884613" y="8685213"/>
            <a:ext cx="2935287" cy="420687"/>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18</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3"/>
            <a:ext cx="2936874" cy="422275"/>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18</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91505" tIns="45753" rIns="91505" bIns="45753" anchor="ctr">
            <a:prstTxWarp prst="textNoShape">
              <a:avLst/>
            </a:prstTxWarp>
          </a:bodyPr>
          <a:lstStyle/>
          <a:p>
            <a:pPr>
              <a:lnSpc>
                <a:spcPts val="4241"/>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2"/>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Get smoothed</a:t>
            </a:r>
            <a:r>
              <a:rPr lang="en-US" sz="2400" baseline="0" dirty="0" smtClean="0">
                <a:solidFill>
                  <a:schemeClr val="bg1"/>
                </a:solidFill>
                <a:latin typeface="Arial" pitchFamily="84" charset="0"/>
              </a:rPr>
              <a:t> out right from the lowest level, which means that the power </a:t>
            </a:r>
            <a:endParaRPr lang="en-US" sz="2400" dirty="0" smtClean="0">
              <a:solidFill>
                <a:schemeClr val="bg1"/>
              </a:solidFill>
              <a:latin typeface="Arial" pitchFamily="84" charset="0"/>
            </a:endParaRPr>
          </a:p>
          <a:p>
            <a:pPr eaLnBrk="1" hangingPunct="1">
              <a:spcBef>
                <a:spcPct val="0"/>
              </a:spcBef>
              <a:buClrTx/>
              <a:buSzTx/>
              <a:buFontTx/>
              <a:buNone/>
            </a:pPr>
            <a:endParaRPr lang="en-US" sz="2400" dirty="0" smtClean="0">
              <a:solidFill>
                <a:schemeClr val="bg1"/>
              </a:solidFill>
              <a:latin typeface="Arial" pitchFamily="84" charset="0"/>
            </a:endParaRPr>
          </a:p>
          <a:p>
            <a:pPr eaLnBrk="1" hangingPunct="1">
              <a:spcBef>
                <a:spcPct val="0"/>
              </a:spcBef>
              <a:buClrTx/>
              <a:buSzTx/>
              <a:buFontTx/>
              <a:buNone/>
            </a:pPr>
            <a:r>
              <a:rPr lang="en-US" sz="2400" dirty="0" smtClean="0">
                <a:solidFill>
                  <a:schemeClr val="bg1"/>
                </a:solidFill>
                <a:latin typeface="Arial" pitchFamily="84" charset="0"/>
              </a:rPr>
              <a:t>This brings me to the two</a:t>
            </a:r>
            <a:r>
              <a:rPr lang="en-US" sz="2400" baseline="0" dirty="0" smtClean="0">
                <a:solidFill>
                  <a:schemeClr val="bg1"/>
                </a:solidFill>
                <a:latin typeface="Arial" pitchFamily="84" charset="0"/>
              </a:rPr>
              <a:t> main problems:</a:t>
            </a:r>
          </a:p>
          <a:p>
            <a:pPr eaLnBrk="1" hangingPunct="1">
              <a:spcBef>
                <a:spcPct val="0"/>
              </a:spcBef>
              <a:buClrTx/>
              <a:buSzTx/>
              <a:buFontTx/>
              <a:buNone/>
            </a:pPr>
            <a:r>
              <a:rPr lang="en-US" sz="2400" baseline="0" dirty="0" smtClean="0">
                <a:solidFill>
                  <a:schemeClr val="bg1"/>
                </a:solidFill>
                <a:latin typeface="Arial" pitchFamily="84" charset="0"/>
              </a:rPr>
              <a:t>First, as I will show later, there are actually benefits of doing that.</a:t>
            </a:r>
          </a:p>
          <a:p>
            <a:pPr eaLnBrk="1" hangingPunct="1">
              <a:spcBef>
                <a:spcPct val="0"/>
              </a:spcBef>
              <a:buClrTx/>
              <a:buSzTx/>
              <a:buFontTx/>
              <a:buNone/>
            </a:pPr>
            <a:r>
              <a:rPr lang="en-US" sz="2400" baseline="0" dirty="0" smtClean="0">
                <a:solidFill>
                  <a:schemeClr val="bg1"/>
                </a:solidFill>
                <a:latin typeface="Arial" pitchFamily="84" charset="0"/>
              </a:rPr>
              <a:t>Second,  As I will show later, </a:t>
            </a:r>
            <a:endParaRPr lang="en-US" sz="2400" dirty="0" smtClean="0">
              <a:solidFill>
                <a:schemeClr val="bg1"/>
              </a:solidFill>
              <a:latin typeface="Arial" pitchFamily="84" charset="0"/>
            </a:endParaRPr>
          </a:p>
          <a:p>
            <a:pPr eaLnBrk="1" hangingPunct="1">
              <a:spcBef>
                <a:spcPct val="0"/>
              </a:spcBef>
              <a:buClrTx/>
              <a:buSzTx/>
              <a:buFontTx/>
              <a:buNone/>
            </a:pPr>
            <a:endParaRPr lang="en-US" sz="2400" dirty="0" smtClean="0">
              <a:solidFill>
                <a:schemeClr val="bg1"/>
              </a:solidFill>
              <a:latin typeface="Arial" pitchFamily="84" charset="0"/>
            </a:endParaRPr>
          </a:p>
          <a:p>
            <a:pPr eaLnBrk="1" hangingPunct="1">
              <a:spcBef>
                <a:spcPct val="0"/>
              </a:spcBef>
              <a:buClrTx/>
              <a:buSzTx/>
              <a:buFontTx/>
              <a:buNone/>
            </a:pPr>
            <a:r>
              <a:rPr lang="en-US" sz="2400" dirty="0" smtClean="0">
                <a:solidFill>
                  <a:schemeClr val="bg1"/>
                </a:solidFill>
                <a:latin typeface="Arial" pitchFamily="84" charset="0"/>
              </a:rPr>
              <a:t>Newer</a:t>
            </a:r>
            <a:r>
              <a:rPr lang="en-US" sz="2400" baseline="0" dirty="0" smtClean="0">
                <a:solidFill>
                  <a:schemeClr val="bg1"/>
                </a:solidFill>
                <a:latin typeface="Arial" pitchFamily="84" charset="0"/>
              </a:rPr>
              <a:t> high-density datacenters are being built with distributed ESDs, e.g., server-level UPS units in Google, rack level units in Facebook and Microsoft. The primary motivation for such decentralization is to reduce energy losses due to AC and DC double conversion. In all these cases, the ESD whether at a server or at a rack, is still used only for handling power outages. While recent research has also shown the benefits of lead-acid  battery based UPS for datacenter DR – whether it be in shaving peaks to under-provision the power infrastructure or for shifting demand away from high tariff periods. All such prior work has only considered a single type of ESD, placed at a single location in the datacenter power hierarchy. However, with a plethora of ESD options available today, why should we constrain ourselves to any single ESD technology? And since workloads show different temporal and spatial variations across different levels of hierarchy, why should we restrict ESDs to any one level of the datacenter power hierarchy?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try to answer these questions, we need to understand the feasibility concerns related to using UPS batteries</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6175" y="685800"/>
            <a:ext cx="4529138" cy="3398838"/>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48301" cy="4084638"/>
          </a:xfrm>
          <a:prstGeom prst="rect">
            <a:avLst/>
          </a:prstGeom>
          <a:noFill/>
          <a:ln>
            <a:solidFill>
              <a:srgbClr val="000000"/>
            </a:solidFill>
            <a:miter lim="800000"/>
            <a:headEnd/>
            <a:tailEnd/>
          </a:ln>
        </p:spPr>
        <p:txBody>
          <a:bodyPr lIns="90064" tIns="46833" rIns="90064" bIns="46833">
            <a:prstTxWarp prst="textNoShape">
              <a:avLst/>
            </a:prstTxWarp>
          </a:bodyPr>
          <a:lstStyle/>
          <a:p>
            <a:r>
              <a:rPr lang="en-US" dirty="0" smtClean="0">
                <a:latin typeface="Times New Roman" pitchFamily="84" charset="0"/>
              </a:rPr>
              <a:t>In general batteries last only for finite number</a:t>
            </a:r>
            <a:r>
              <a:rPr lang="en-US" baseline="0" dirty="0" smtClean="0">
                <a:latin typeface="Times New Roman" pitchFamily="84" charset="0"/>
              </a:rPr>
              <a:t> </a:t>
            </a:r>
            <a:r>
              <a:rPr lang="en-US" dirty="0" smtClean="0">
                <a:latin typeface="Times New Roman" pitchFamily="84" charset="0"/>
              </a:rPr>
              <a:t>of charge/discharges operations</a:t>
            </a:r>
          </a:p>
          <a:p>
            <a:r>
              <a:rPr lang="en-US" dirty="0" smtClean="0">
                <a:latin typeface="Times New Roman" pitchFamily="84" charset="0"/>
              </a:rPr>
              <a:t>For</a:t>
            </a:r>
            <a:r>
              <a:rPr lang="en-US" baseline="0" dirty="0" smtClean="0">
                <a:latin typeface="Times New Roman" pitchFamily="84" charset="0"/>
              </a:rPr>
              <a:t> instance, even our laptop  and phone batteries last only for few hundred charge/discharge operations before they become unusable and require to be replaced</a:t>
            </a:r>
          </a:p>
          <a:p>
            <a:r>
              <a:rPr lang="en-US" baseline="0" dirty="0" smtClean="0">
                <a:latin typeface="Times New Roman" pitchFamily="84" charset="0"/>
              </a:rPr>
              <a:t>(not needed) This is because, every discharge reduces the ability of the battery to retain its full capacity</a:t>
            </a:r>
          </a:p>
          <a:p>
            <a:r>
              <a:rPr lang="en-US" baseline="0" dirty="0" smtClean="0">
                <a:latin typeface="Times New Roman" pitchFamily="84" charset="0"/>
              </a:rPr>
              <a:t>Not only that, the extent to which we drain the battery </a:t>
            </a:r>
            <a:r>
              <a:rPr lang="en-US" baseline="0" dirty="0" err="1" smtClean="0">
                <a:latin typeface="Times New Roman" pitchFamily="84" charset="0"/>
              </a:rPr>
              <a:t>everytime</a:t>
            </a:r>
            <a:r>
              <a:rPr lang="en-US" baseline="0" dirty="0" smtClean="0">
                <a:latin typeface="Times New Roman" pitchFamily="84" charset="0"/>
              </a:rPr>
              <a:t> we use it also impacts its lifetime</a:t>
            </a:r>
          </a:p>
          <a:p>
            <a:endParaRPr lang="en-US" baseline="0" dirty="0" smtClean="0">
              <a:latin typeface="Times New Roman" pitchFamily="84" charset="0"/>
            </a:endParaRPr>
          </a:p>
          <a:p>
            <a:r>
              <a:rPr lang="en-US" baseline="0" dirty="0" smtClean="0">
                <a:latin typeface="Times New Roman" pitchFamily="84" charset="0"/>
              </a:rPr>
              <a:t>Lets me use an example to make it more clear</a:t>
            </a:r>
          </a:p>
        </p:txBody>
      </p:sp>
      <p:sp>
        <p:nvSpPr>
          <p:cNvPr id="185348" name="Slide Number Placeholder 3"/>
          <p:cNvSpPr txBox="1">
            <a:spLocks noGrp="1"/>
          </p:cNvSpPr>
          <p:nvPr/>
        </p:nvSpPr>
        <p:spPr bwMode="auto">
          <a:xfrm>
            <a:off x="3884614" y="8685215"/>
            <a:ext cx="2933700" cy="419100"/>
          </a:xfrm>
          <a:prstGeom prst="rect">
            <a:avLst/>
          </a:prstGeom>
          <a:noFill/>
          <a:ln w="9525">
            <a:noFill/>
            <a:round/>
            <a:headEnd/>
            <a:tailEnd/>
          </a:ln>
        </p:spPr>
        <p:txBody>
          <a:bodyPr lIns="90064" tIns="46833" rIns="90064" bIns="46833" anchor="b">
            <a:prstTxWarp prst="textNoShape">
              <a:avLst/>
            </a:prstTxWarp>
          </a:bodyPr>
          <a:lstStyle/>
          <a:p>
            <a:pPr algn="r">
              <a:buClr>
                <a:srgbClr val="000000"/>
              </a:buClr>
              <a:buSzPct val="100000"/>
              <a:tabLst>
                <a:tab pos="724417" algn="l"/>
                <a:tab pos="1448835" algn="l"/>
                <a:tab pos="2173252" algn="l"/>
                <a:tab pos="2897669" algn="l"/>
              </a:tabLst>
            </a:pPr>
            <a:fld id="{9C5D05A7-1A76-421D-B2E6-959D0B90AC1A}" type="slidenum">
              <a:rPr lang="en-US" sz="1200">
                <a:solidFill>
                  <a:srgbClr val="000000"/>
                </a:solidFill>
                <a:latin typeface="Times New Roman" pitchFamily="84" charset="0"/>
              </a:rPr>
              <a:pPr algn="r">
                <a:buClr>
                  <a:srgbClr val="000000"/>
                </a:buClr>
                <a:buSzPct val="100000"/>
                <a:tabLst>
                  <a:tab pos="724417" algn="l"/>
                  <a:tab pos="1448835" algn="l"/>
                  <a:tab pos="2173252" algn="l"/>
                  <a:tab pos="2897669" algn="l"/>
                </a:tabLst>
              </a:pPr>
              <a:t>20</a:t>
            </a:fld>
            <a:endParaRPr lang="en-US" sz="1200" dirty="0">
              <a:solidFill>
                <a:srgbClr val="000000"/>
              </a:solidFill>
              <a:latin typeface="Times New Roman"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pitchFamily="84" charset="0"/>
              </a:rPr>
              <a:t>All of</a:t>
            </a:r>
            <a:r>
              <a:rPr lang="en-US" baseline="0" dirty="0" smtClean="0">
                <a:latin typeface="Times New Roman" pitchFamily="84" charset="0"/>
              </a:rPr>
              <a:t> us must be familiar with the utility bill that we pay every month for our homes</a:t>
            </a:r>
            <a:endParaRPr lang="en-US" dirty="0" smtClean="0">
              <a:latin typeface="Times New Roman" pitchFamily="84" charset="0"/>
            </a:endParaRPr>
          </a:p>
          <a:p>
            <a:pPr eaLnBrk="1" hangingPunct="1"/>
            <a:r>
              <a:rPr lang="en-US" dirty="0" smtClean="0">
                <a:latin typeface="Times New Roman" pitchFamily="84" charset="0"/>
              </a:rPr>
              <a:t>Which is</a:t>
            </a:r>
            <a:r>
              <a:rPr lang="en-US" baseline="0" dirty="0" smtClean="0">
                <a:latin typeface="Times New Roman" pitchFamily="84" charset="0"/>
              </a:rPr>
              <a:t> determined by the overall energy that we consume during that month</a:t>
            </a:r>
            <a:endParaRPr lang="en-US" dirty="0" smtClean="0">
              <a:latin typeface="Times New Roman" pitchFamily="84" charset="0"/>
            </a:endParaRPr>
          </a:p>
          <a:p>
            <a:pPr eaLnBrk="1" hangingPunct="1"/>
            <a:endParaRPr lang="en-US" dirty="0" smtClean="0">
              <a:latin typeface="Times New Roman" pitchFamily="84" charset="0"/>
            </a:endParaRPr>
          </a:p>
          <a:p>
            <a:pPr eaLnBrk="1" hangingPunct="1"/>
            <a:r>
              <a:rPr lang="en-US" baseline="0" dirty="0" smtClean="0">
                <a:latin typeface="Times New Roman" pitchFamily="84" charset="0"/>
              </a:rPr>
              <a:t>But when we look at utility bills of datacenters look very different</a:t>
            </a:r>
            <a:endParaRPr lang="en-US" dirty="0" smtClean="0">
              <a:latin typeface="Times New Roman" pitchFamily="84" charset="0"/>
            </a:endParaRPr>
          </a:p>
          <a:p>
            <a:pPr eaLnBrk="1" hangingPunct="1"/>
            <a:r>
              <a:rPr lang="en-US" baseline="0" dirty="0" smtClean="0">
                <a:latin typeface="Times New Roman" pitchFamily="84" charset="0"/>
              </a:rPr>
              <a:t>This is because, </a:t>
            </a:r>
            <a:r>
              <a:rPr lang="en-US" b="1" baseline="0" dirty="0" smtClean="0">
                <a:latin typeface="Times New Roman" pitchFamily="84" charset="0"/>
              </a:rPr>
              <a:t>utility companies charge commercial customers like datacenters not just </a:t>
            </a:r>
          </a:p>
          <a:p>
            <a:pPr eaLnBrk="1" hangingPunct="1"/>
            <a:r>
              <a:rPr lang="en-US" b="1" baseline="0" dirty="0" smtClean="0">
                <a:latin typeface="Times New Roman" pitchFamily="84" charset="0"/>
              </a:rPr>
              <a:t>for their energy consumption but also for their peak draw</a:t>
            </a:r>
          </a:p>
          <a:p>
            <a:pPr eaLnBrk="1" hangingPunct="1"/>
            <a:endParaRPr lang="en-US" baseline="0" dirty="0" smtClean="0">
              <a:latin typeface="Times New Roman" pitchFamily="84" charset="0"/>
            </a:endParaRPr>
          </a:p>
          <a:p>
            <a:pPr eaLnBrk="1" hangingPunct="1"/>
            <a:r>
              <a:rPr lang="en-US" baseline="0" dirty="0" smtClean="0">
                <a:latin typeface="Times New Roman" pitchFamily="84" charset="0"/>
              </a:rPr>
              <a:t>Let me explain what utility companies mean by peak draw</a:t>
            </a:r>
          </a:p>
          <a:p>
            <a:pPr eaLnBrk="1" hangingPunct="1"/>
            <a:r>
              <a:rPr lang="en-US" b="1" baseline="0" dirty="0" smtClean="0">
                <a:latin typeface="Times New Roman" pitchFamily="84" charset="0"/>
              </a:rPr>
              <a:t>Utility companies use separate meters to record the energy consumed during 15 minute time scales</a:t>
            </a:r>
          </a:p>
          <a:p>
            <a:pPr eaLnBrk="1" hangingPunct="1"/>
            <a:r>
              <a:rPr lang="en-US" b="1" baseline="0" dirty="0" smtClean="0">
                <a:latin typeface="Times New Roman" pitchFamily="84" charset="0"/>
              </a:rPr>
              <a:t>And at the end of the month, take the maximum energy consumption across these 15 minute durations and call that as the peak draw and charge separately for this draw</a:t>
            </a:r>
          </a:p>
          <a:p>
            <a:pPr eaLnBrk="1" hangingPunct="1"/>
            <a:r>
              <a:rPr lang="en-US" b="1" baseline="0" dirty="0" smtClean="0">
                <a:latin typeface="Times New Roman" pitchFamily="84" charset="0"/>
              </a:rPr>
              <a:t>That is, even if a power spike occurred during one single 15 min interval during the month, it still contributes to my bill</a:t>
            </a:r>
          </a:p>
          <a:p>
            <a:pPr eaLnBrk="1" hangingPunct="1"/>
            <a:endParaRPr lang="en-US" baseline="0" dirty="0" smtClean="0">
              <a:latin typeface="Times New Roman" pitchFamily="84" charset="0"/>
            </a:endParaRPr>
          </a:p>
          <a:p>
            <a:pPr eaLnBrk="1" hangingPunct="1"/>
            <a:r>
              <a:rPr lang="en-US" b="1" baseline="0" dirty="0" smtClean="0">
                <a:latin typeface="Times New Roman" pitchFamily="84" charset="0"/>
              </a:rPr>
              <a:t>But what is the significance of this peak component to overall bill</a:t>
            </a:r>
          </a:p>
          <a:p>
            <a:pPr eaLnBrk="1" hangingPunct="1"/>
            <a:r>
              <a:rPr lang="en-US" b="1" baseline="0" dirty="0" smtClean="0">
                <a:latin typeface="Times New Roman" pitchFamily="84" charset="0"/>
              </a:rPr>
              <a:t>If I consider the duke energy utility charges which 5c/KWh of the energy consumption and 12$/KW for the peak draw </a:t>
            </a:r>
          </a:p>
          <a:p>
            <a:pPr eaLnBrk="1" hangingPunct="1"/>
            <a:r>
              <a:rPr lang="en-US" b="1" baseline="0" dirty="0" smtClean="0">
                <a:latin typeface="Times New Roman" pitchFamily="84" charset="0"/>
              </a:rPr>
              <a:t>(and it is similar for other utility companies)</a:t>
            </a:r>
          </a:p>
          <a:p>
            <a:pPr eaLnBrk="1" hangingPunct="1"/>
            <a:r>
              <a:rPr lang="en-US" b="1" baseline="0" dirty="0" smtClean="0">
                <a:latin typeface="Times New Roman" pitchFamily="84" charset="0"/>
              </a:rPr>
              <a:t>For a power profile like this with tall peak, where peak is about 3 times the average, peak draw can contribute to </a:t>
            </a:r>
          </a:p>
          <a:p>
            <a:pPr eaLnBrk="1" hangingPunct="1"/>
            <a:r>
              <a:rPr lang="en-US" b="1" baseline="0" dirty="0" smtClean="0">
                <a:latin typeface="Times New Roman" pitchFamily="84" charset="0"/>
              </a:rPr>
              <a:t>as much as 50% of my bill. </a:t>
            </a:r>
          </a:p>
          <a:p>
            <a:pPr eaLnBrk="1" hangingPunct="1"/>
            <a:r>
              <a:rPr lang="en-US" b="1" baseline="0" dirty="0" smtClean="0">
                <a:latin typeface="Times New Roman" pitchFamily="84" charset="0"/>
              </a:rPr>
              <a:t>This suggests that peak draw is equally important to optimize as the energy component</a:t>
            </a:r>
          </a:p>
          <a:p>
            <a:pPr eaLnBrk="1" hangingPunct="1"/>
            <a:endParaRPr lang="en-US" baseline="0" dirty="0" smtClean="0">
              <a:latin typeface="Times New Roman" pitchFamily="84" charset="0"/>
            </a:endParaRPr>
          </a:p>
          <a:p>
            <a:pPr eaLnBrk="1" hangingPunct="1"/>
            <a:r>
              <a:rPr lang="en-US" baseline="0" dirty="0" smtClean="0">
                <a:latin typeface="Times New Roman" pitchFamily="84" charset="0"/>
              </a:rPr>
              <a:t>Is peak a problem only for tall peaks?</a:t>
            </a:r>
            <a:endParaRPr lang="en-US" dirty="0" smtClean="0">
              <a:latin typeface="Times New Roman" pitchFamily="84" charset="0"/>
            </a:endParaRPr>
          </a:p>
          <a:p>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6175" y="685800"/>
            <a:ext cx="4529138" cy="3398838"/>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48301" cy="4084638"/>
          </a:xfrm>
          <a:prstGeom prst="rect">
            <a:avLst/>
          </a:prstGeom>
          <a:noFill/>
          <a:ln>
            <a:solidFill>
              <a:srgbClr val="000000"/>
            </a:solidFill>
            <a:miter lim="800000"/>
            <a:headEnd/>
            <a:tailEnd/>
          </a:ln>
        </p:spPr>
        <p:txBody>
          <a:bodyPr lIns="90064" tIns="46833" rIns="90064" bIns="46833">
            <a:prstTxWarp prst="textNoShape">
              <a:avLst/>
            </a:prstTxWarp>
          </a:bodyPr>
          <a:lstStyle/>
          <a:p>
            <a:endParaRPr lang="en-US" dirty="0" smtClean="0">
              <a:latin typeface="Times New Roman" pitchFamily="84" charset="0"/>
            </a:endParaRPr>
          </a:p>
        </p:txBody>
      </p:sp>
      <p:sp>
        <p:nvSpPr>
          <p:cNvPr id="185348" name="Slide Number Placeholder 3"/>
          <p:cNvSpPr txBox="1">
            <a:spLocks noGrp="1"/>
          </p:cNvSpPr>
          <p:nvPr/>
        </p:nvSpPr>
        <p:spPr bwMode="auto">
          <a:xfrm>
            <a:off x="3884614" y="8685215"/>
            <a:ext cx="2933700" cy="419100"/>
          </a:xfrm>
          <a:prstGeom prst="rect">
            <a:avLst/>
          </a:prstGeom>
          <a:noFill/>
          <a:ln w="9525">
            <a:noFill/>
            <a:round/>
            <a:headEnd/>
            <a:tailEnd/>
          </a:ln>
        </p:spPr>
        <p:txBody>
          <a:bodyPr lIns="90064" tIns="46833" rIns="90064" bIns="46833" anchor="b">
            <a:prstTxWarp prst="textNoShape">
              <a:avLst/>
            </a:prstTxWarp>
          </a:bodyPr>
          <a:lstStyle/>
          <a:p>
            <a:pPr algn="r">
              <a:buClr>
                <a:srgbClr val="000000"/>
              </a:buClr>
              <a:buSzPct val="100000"/>
              <a:tabLst>
                <a:tab pos="724417" algn="l"/>
                <a:tab pos="1448835" algn="l"/>
                <a:tab pos="2173252" algn="l"/>
                <a:tab pos="2897669" algn="l"/>
              </a:tabLst>
            </a:pPr>
            <a:fld id="{9C5D05A7-1A76-421D-B2E6-959D0B90AC1A}" type="slidenum">
              <a:rPr lang="en-US" sz="1200">
                <a:solidFill>
                  <a:srgbClr val="000000"/>
                </a:solidFill>
                <a:latin typeface="Times New Roman" pitchFamily="84" charset="0"/>
              </a:rPr>
              <a:pPr algn="r">
                <a:buClr>
                  <a:srgbClr val="000000"/>
                </a:buClr>
                <a:buSzPct val="100000"/>
                <a:tabLst>
                  <a:tab pos="724417" algn="l"/>
                  <a:tab pos="1448835" algn="l"/>
                  <a:tab pos="2173252" algn="l"/>
                  <a:tab pos="2897669" algn="l"/>
                </a:tabLst>
              </a:pPr>
              <a:t>21</a:t>
            </a:fld>
            <a:endParaRPr lang="en-US" sz="1200" dirty="0">
              <a:solidFill>
                <a:srgbClr val="000000"/>
              </a:solidFill>
              <a:latin typeface="Times New Roman"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6175" y="685800"/>
            <a:ext cx="4529138" cy="3398838"/>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48301" cy="4084638"/>
          </a:xfrm>
          <a:prstGeom prst="rect">
            <a:avLst/>
          </a:prstGeom>
          <a:noFill/>
          <a:ln>
            <a:solidFill>
              <a:srgbClr val="000000"/>
            </a:solidFill>
            <a:miter lim="800000"/>
            <a:headEnd/>
            <a:tailEnd/>
          </a:ln>
        </p:spPr>
        <p:txBody>
          <a:bodyPr lIns="90064" tIns="46833" rIns="90064" bIns="46833">
            <a:prstTxWarp prst="textNoShape">
              <a:avLst/>
            </a:prstTxWarp>
          </a:bodyPr>
          <a:lstStyle/>
          <a:p>
            <a:r>
              <a:rPr lang="en-US" dirty="0" smtClean="0">
                <a:latin typeface="Times New Roman" pitchFamily="84" charset="0"/>
              </a:rPr>
              <a:t>The</a:t>
            </a:r>
            <a:r>
              <a:rPr lang="en-US" baseline="0" dirty="0" smtClean="0">
                <a:latin typeface="Times New Roman" pitchFamily="84" charset="0"/>
              </a:rPr>
              <a:t> datacenter trying to shave a bigger peak may </a:t>
            </a:r>
            <a:endParaRPr lang="en-US" dirty="0" smtClean="0">
              <a:latin typeface="Times New Roman" pitchFamily="84" charset="0"/>
            </a:endParaRPr>
          </a:p>
        </p:txBody>
      </p:sp>
      <p:sp>
        <p:nvSpPr>
          <p:cNvPr id="185348" name="Slide Number Placeholder 3"/>
          <p:cNvSpPr txBox="1">
            <a:spLocks noGrp="1"/>
          </p:cNvSpPr>
          <p:nvPr/>
        </p:nvSpPr>
        <p:spPr bwMode="auto">
          <a:xfrm>
            <a:off x="3884614" y="8685215"/>
            <a:ext cx="2933700" cy="419100"/>
          </a:xfrm>
          <a:prstGeom prst="rect">
            <a:avLst/>
          </a:prstGeom>
          <a:noFill/>
          <a:ln w="9525">
            <a:noFill/>
            <a:round/>
            <a:headEnd/>
            <a:tailEnd/>
          </a:ln>
        </p:spPr>
        <p:txBody>
          <a:bodyPr lIns="90064" tIns="46833" rIns="90064" bIns="46833" anchor="b">
            <a:prstTxWarp prst="textNoShape">
              <a:avLst/>
            </a:prstTxWarp>
          </a:bodyPr>
          <a:lstStyle/>
          <a:p>
            <a:pPr algn="r">
              <a:buClr>
                <a:srgbClr val="000000"/>
              </a:buClr>
              <a:buSzPct val="100000"/>
              <a:tabLst>
                <a:tab pos="724417" algn="l"/>
                <a:tab pos="1448835" algn="l"/>
                <a:tab pos="2173252" algn="l"/>
                <a:tab pos="2897669" algn="l"/>
              </a:tabLst>
            </a:pPr>
            <a:fld id="{9C5D05A7-1A76-421D-B2E6-959D0B90AC1A}" type="slidenum">
              <a:rPr lang="en-US" sz="1200">
                <a:solidFill>
                  <a:srgbClr val="000000"/>
                </a:solidFill>
                <a:latin typeface="Times New Roman" pitchFamily="84" charset="0"/>
              </a:rPr>
              <a:pPr algn="r">
                <a:buClr>
                  <a:srgbClr val="000000"/>
                </a:buClr>
                <a:buSzPct val="100000"/>
                <a:tabLst>
                  <a:tab pos="724417" algn="l"/>
                  <a:tab pos="1448835" algn="l"/>
                  <a:tab pos="2173252" algn="l"/>
                  <a:tab pos="2897669" algn="l"/>
                </a:tabLst>
              </a:pPr>
              <a:t>22</a:t>
            </a:fld>
            <a:endParaRPr lang="en-US" sz="1200" dirty="0">
              <a:solidFill>
                <a:srgbClr val="000000"/>
              </a:solidFill>
              <a:latin typeface="Times New Roman"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6175" y="685800"/>
            <a:ext cx="4529138" cy="3398838"/>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48301" cy="4084638"/>
          </a:xfrm>
          <a:prstGeom prst="rect">
            <a:avLst/>
          </a:prstGeom>
          <a:noFill/>
          <a:ln>
            <a:solidFill>
              <a:srgbClr val="000000"/>
            </a:solidFill>
            <a:miter lim="800000"/>
            <a:headEnd/>
            <a:tailEnd/>
          </a:ln>
        </p:spPr>
        <p:txBody>
          <a:bodyPr lIns="90064" tIns="46833" rIns="90064" bIns="46833">
            <a:prstTxWarp prst="textNoShape">
              <a:avLst/>
            </a:prstTxWarp>
          </a:bodyPr>
          <a:lstStyle/>
          <a:p>
            <a:r>
              <a:rPr lang="en-US" dirty="0" smtClean="0">
                <a:latin typeface="Times New Roman" pitchFamily="84" charset="0"/>
              </a:rPr>
              <a:t>What is</a:t>
            </a:r>
            <a:r>
              <a:rPr lang="en-US" baseline="0" dirty="0" smtClean="0">
                <a:latin typeface="Times New Roman" pitchFamily="84" charset="0"/>
              </a:rPr>
              <a:t> the consequence of this behavior to </a:t>
            </a:r>
            <a:r>
              <a:rPr lang="en-US" baseline="0" dirty="0" err="1" smtClean="0">
                <a:latin typeface="Times New Roman" pitchFamily="84" charset="0"/>
              </a:rPr>
              <a:t>eBuff</a:t>
            </a:r>
            <a:r>
              <a:rPr lang="en-US" baseline="0" dirty="0" smtClean="0">
                <a:latin typeface="Times New Roman" pitchFamily="84" charset="0"/>
              </a:rPr>
              <a:t> design?</a:t>
            </a:r>
          </a:p>
          <a:p>
            <a:r>
              <a:rPr lang="en-US" baseline="0" dirty="0" smtClean="0">
                <a:latin typeface="Times New Roman" pitchFamily="84" charset="0"/>
              </a:rPr>
              <a:t>When using </a:t>
            </a:r>
            <a:r>
              <a:rPr lang="en-US" baseline="0" dirty="0" err="1" smtClean="0">
                <a:latin typeface="Times New Roman" pitchFamily="84" charset="0"/>
              </a:rPr>
              <a:t>eBuff</a:t>
            </a:r>
            <a:r>
              <a:rPr lang="en-US" baseline="0" dirty="0" smtClean="0">
                <a:latin typeface="Times New Roman" pitchFamily="84" charset="0"/>
              </a:rPr>
              <a:t> for peak reduction, we do not want the batteries to die sooner than what it is generally expected to last</a:t>
            </a:r>
          </a:p>
          <a:p>
            <a:r>
              <a:rPr lang="en-US" baseline="0" dirty="0" smtClean="0">
                <a:latin typeface="Times New Roman" pitchFamily="84" charset="0"/>
              </a:rPr>
              <a:t>Typically, lead-acid batteries used in datacenters have a refresh cycle of about 4 years</a:t>
            </a:r>
          </a:p>
          <a:p>
            <a:r>
              <a:rPr lang="en-US" baseline="0" dirty="0" smtClean="0">
                <a:latin typeface="Times New Roman" pitchFamily="84" charset="0"/>
              </a:rPr>
              <a:t>Is it possible to use </a:t>
            </a:r>
            <a:r>
              <a:rPr lang="en-US" baseline="0" dirty="0" err="1" smtClean="0">
                <a:latin typeface="Times New Roman" pitchFamily="84" charset="0"/>
              </a:rPr>
              <a:t>eBuff</a:t>
            </a:r>
            <a:r>
              <a:rPr lang="en-US" baseline="0" dirty="0" smtClean="0">
                <a:latin typeface="Times New Roman" pitchFamily="84" charset="0"/>
              </a:rPr>
              <a:t> while at the same time make the batteries last for 4 years?</a:t>
            </a:r>
            <a:endParaRPr lang="en-US" dirty="0" smtClean="0">
              <a:latin typeface="Times New Roman" pitchFamily="84" charset="0"/>
            </a:endParaRPr>
          </a:p>
        </p:txBody>
      </p:sp>
      <p:sp>
        <p:nvSpPr>
          <p:cNvPr id="185348" name="Slide Number Placeholder 3"/>
          <p:cNvSpPr txBox="1">
            <a:spLocks noGrp="1"/>
          </p:cNvSpPr>
          <p:nvPr/>
        </p:nvSpPr>
        <p:spPr bwMode="auto">
          <a:xfrm>
            <a:off x="3884614" y="8685215"/>
            <a:ext cx="2933700" cy="419100"/>
          </a:xfrm>
          <a:prstGeom prst="rect">
            <a:avLst/>
          </a:prstGeom>
          <a:noFill/>
          <a:ln w="9525">
            <a:noFill/>
            <a:round/>
            <a:headEnd/>
            <a:tailEnd/>
          </a:ln>
        </p:spPr>
        <p:txBody>
          <a:bodyPr lIns="90064" tIns="46833" rIns="90064" bIns="46833" anchor="b">
            <a:prstTxWarp prst="textNoShape">
              <a:avLst/>
            </a:prstTxWarp>
          </a:bodyPr>
          <a:lstStyle/>
          <a:p>
            <a:pPr algn="r">
              <a:buClr>
                <a:srgbClr val="000000"/>
              </a:buClr>
              <a:buSzPct val="100000"/>
              <a:tabLst>
                <a:tab pos="724417" algn="l"/>
                <a:tab pos="1448835" algn="l"/>
                <a:tab pos="2173252" algn="l"/>
                <a:tab pos="2897669" algn="l"/>
              </a:tabLst>
            </a:pPr>
            <a:fld id="{9C5D05A7-1A76-421D-B2E6-959D0B90AC1A}" type="slidenum">
              <a:rPr lang="en-US" sz="1200">
                <a:solidFill>
                  <a:srgbClr val="000000"/>
                </a:solidFill>
                <a:latin typeface="Times New Roman" pitchFamily="84" charset="0"/>
              </a:rPr>
              <a:pPr algn="r">
                <a:buClr>
                  <a:srgbClr val="000000"/>
                </a:buClr>
                <a:buSzPct val="100000"/>
                <a:tabLst>
                  <a:tab pos="724417" algn="l"/>
                  <a:tab pos="1448835" algn="l"/>
                  <a:tab pos="2173252" algn="l"/>
                  <a:tab pos="2897669" algn="l"/>
                </a:tabLst>
              </a:pPr>
              <a:t>23</a:t>
            </a:fld>
            <a:endParaRPr lang="en-US" sz="1200" dirty="0">
              <a:solidFill>
                <a:srgbClr val="000000"/>
              </a:solidFill>
              <a:latin typeface="Times New Roman"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6175" y="685800"/>
            <a:ext cx="4529138" cy="3398838"/>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48301" cy="4084638"/>
          </a:xfrm>
          <a:prstGeom prst="rect">
            <a:avLst/>
          </a:prstGeom>
          <a:noFill/>
          <a:ln>
            <a:solidFill>
              <a:srgbClr val="000000"/>
            </a:solidFill>
            <a:miter lim="800000"/>
            <a:headEnd/>
            <a:tailEnd/>
          </a:ln>
        </p:spPr>
        <p:txBody>
          <a:bodyPr lIns="90064" tIns="46833" rIns="90064" bIns="46833">
            <a:prstTxWarp prst="textNoShape">
              <a:avLst/>
            </a:prstTxWarp>
          </a:bodyPr>
          <a:lstStyle/>
          <a:p>
            <a:r>
              <a:rPr lang="en-US" dirty="0" smtClean="0">
                <a:latin typeface="Times New Roman" pitchFamily="84" charset="0"/>
              </a:rPr>
              <a:t>To answer this question, we use the data from battery runtime/lifetime charts</a:t>
            </a:r>
            <a:r>
              <a:rPr lang="en-US" baseline="0" dirty="0" smtClean="0">
                <a:latin typeface="Times New Roman" pitchFamily="84" charset="0"/>
              </a:rPr>
              <a:t> and derive battery operational rules to make it last for 4 years and the result from our analysis is shown in this chart</a:t>
            </a:r>
            <a:endParaRPr lang="en-US" dirty="0" smtClean="0">
              <a:latin typeface="Times New Roman" pitchFamily="84" charset="0"/>
            </a:endParaRPr>
          </a:p>
          <a:p>
            <a:r>
              <a:rPr lang="en-US" dirty="0" smtClean="0">
                <a:latin typeface="Times New Roman" pitchFamily="84" charset="0"/>
              </a:rPr>
              <a:t>Lets</a:t>
            </a:r>
            <a:r>
              <a:rPr lang="en-US" baseline="0" dirty="0" smtClean="0">
                <a:latin typeface="Times New Roman" pitchFamily="84" charset="0"/>
              </a:rPr>
              <a:t> look at one point in the curve to understand the operational rules, </a:t>
            </a:r>
          </a:p>
          <a:p>
            <a:r>
              <a:rPr lang="en-US" baseline="0" dirty="0" smtClean="0">
                <a:latin typeface="Times New Roman" pitchFamily="84" charset="0"/>
              </a:rPr>
              <a:t>If we want to </a:t>
            </a:r>
            <a:r>
              <a:rPr lang="en-US" baseline="0" dirty="0" err="1" smtClean="0">
                <a:latin typeface="Times New Roman" pitchFamily="84" charset="0"/>
              </a:rPr>
              <a:t>sourve</a:t>
            </a:r>
            <a:r>
              <a:rPr lang="en-US" baseline="0" dirty="0" smtClean="0">
                <a:latin typeface="Times New Roman" pitchFamily="84" charset="0"/>
              </a:rPr>
              <a:t> 20% of battery capacity, we can do so for at most 2 and half hours a day, beyond which it would </a:t>
            </a:r>
            <a:r>
              <a:rPr lang="en-US" baseline="0" dirty="0" err="1" smtClean="0">
                <a:latin typeface="Times New Roman" pitchFamily="84" charset="0"/>
              </a:rPr>
              <a:t>compromize</a:t>
            </a:r>
            <a:r>
              <a:rPr lang="en-US" baseline="0" dirty="0" smtClean="0">
                <a:latin typeface="Times New Roman" pitchFamily="84" charset="0"/>
              </a:rPr>
              <a:t> on the lifetime</a:t>
            </a:r>
          </a:p>
          <a:p>
            <a:r>
              <a:rPr lang="en-US" baseline="0" dirty="0" smtClean="0">
                <a:latin typeface="Times New Roman" pitchFamily="84" charset="0"/>
              </a:rPr>
              <a:t>And this duration can be drawn in multiple charge/discharges as long as none of the discharges exceed the depth of discharge of 40%</a:t>
            </a:r>
            <a:endParaRPr lang="en-US" dirty="0" smtClean="0">
              <a:latin typeface="Times New Roman" pitchFamily="84" charset="0"/>
            </a:endParaRPr>
          </a:p>
          <a:p>
            <a:endParaRPr lang="en-US" dirty="0" smtClean="0">
              <a:latin typeface="Times New Roman" pitchFamily="84" charset="0"/>
            </a:endParaRPr>
          </a:p>
        </p:txBody>
      </p:sp>
      <p:sp>
        <p:nvSpPr>
          <p:cNvPr id="185348" name="Slide Number Placeholder 3"/>
          <p:cNvSpPr txBox="1">
            <a:spLocks noGrp="1"/>
          </p:cNvSpPr>
          <p:nvPr/>
        </p:nvSpPr>
        <p:spPr bwMode="auto">
          <a:xfrm>
            <a:off x="3884614" y="8685215"/>
            <a:ext cx="2933700" cy="419100"/>
          </a:xfrm>
          <a:prstGeom prst="rect">
            <a:avLst/>
          </a:prstGeom>
          <a:noFill/>
          <a:ln w="9525">
            <a:noFill/>
            <a:round/>
            <a:headEnd/>
            <a:tailEnd/>
          </a:ln>
        </p:spPr>
        <p:txBody>
          <a:bodyPr lIns="90064" tIns="46833" rIns="90064" bIns="46833" anchor="b">
            <a:prstTxWarp prst="textNoShape">
              <a:avLst/>
            </a:prstTxWarp>
          </a:bodyPr>
          <a:lstStyle/>
          <a:p>
            <a:pPr algn="r">
              <a:buClr>
                <a:srgbClr val="000000"/>
              </a:buClr>
              <a:buSzPct val="100000"/>
              <a:tabLst>
                <a:tab pos="724417" algn="l"/>
                <a:tab pos="1448835" algn="l"/>
                <a:tab pos="2173252" algn="l"/>
                <a:tab pos="2897669" algn="l"/>
              </a:tabLst>
            </a:pPr>
            <a:fld id="{9C5D05A7-1A76-421D-B2E6-959D0B90AC1A}" type="slidenum">
              <a:rPr lang="en-US" sz="1200">
                <a:solidFill>
                  <a:srgbClr val="000000"/>
                </a:solidFill>
                <a:latin typeface="Times New Roman" pitchFamily="84" charset="0"/>
              </a:rPr>
              <a:pPr algn="r">
                <a:buClr>
                  <a:srgbClr val="000000"/>
                </a:buClr>
                <a:buSzPct val="100000"/>
                <a:tabLst>
                  <a:tab pos="724417" algn="l"/>
                  <a:tab pos="1448835" algn="l"/>
                  <a:tab pos="2173252" algn="l"/>
                  <a:tab pos="2897669" algn="l"/>
                </a:tabLst>
              </a:pPr>
              <a:t>24</a:t>
            </a:fld>
            <a:endParaRPr lang="en-US" sz="1200" dirty="0">
              <a:solidFill>
                <a:srgbClr val="000000"/>
              </a:solidFill>
              <a:latin typeface="Times New Roman"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25</a:t>
            </a:fld>
            <a:endParaRPr lang="en-GB" smtClean="0">
              <a:solidFill>
                <a:prstClr val="white"/>
              </a:solidFill>
            </a:endParaRPr>
          </a:p>
        </p:txBody>
      </p:sp>
      <p:sp>
        <p:nvSpPr>
          <p:cNvPr id="16387" name="Text Box 1"/>
          <p:cNvSpPr txBox="1">
            <a:spLocks noChangeArrowheads="1"/>
          </p:cNvSpPr>
          <p:nvPr/>
        </p:nvSpPr>
        <p:spPr bwMode="auto">
          <a:xfrm>
            <a:off x="3884613" y="8685213"/>
            <a:ext cx="2935287" cy="420687"/>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25</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3"/>
            <a:ext cx="2936874" cy="422275"/>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25</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91505" tIns="45753" rIns="91505" bIns="45753" anchor="ctr">
            <a:prstTxWarp prst="textNoShape">
              <a:avLst/>
            </a:prstTxWarp>
          </a:bodyPr>
          <a:lstStyle/>
          <a:p>
            <a:pPr>
              <a:lnSpc>
                <a:spcPts val="4241"/>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2"/>
            <a:ext cx="5449888" cy="4179888"/>
          </a:xfrm>
          <a:noFill/>
          <a:ln/>
        </p:spPr>
        <p:txBody>
          <a:bodyPr wrap="none" anchor="ctr"/>
          <a:lstStyle/>
          <a:p>
            <a:pPr eaLnBrk="1" hangingPunct="1">
              <a:spcBef>
                <a:spcPct val="0"/>
              </a:spcBef>
              <a:buClrTx/>
              <a:buSzTx/>
              <a:buFontTx/>
              <a:buNone/>
            </a:pPr>
            <a:r>
              <a:rPr lang="en-US" sz="2400" dirty="0">
                <a:solidFill>
                  <a:schemeClr val="bg1"/>
                </a:solidFill>
                <a:latin typeface="Arial" pitchFamily="84" charset="0"/>
              </a:rPr>
              <a:t>The final concern that we address is related to the ability of battery to handle power outages..</a:t>
            </a:r>
          </a:p>
          <a:p>
            <a:pPr eaLnBrk="1" hangingPunct="1">
              <a:spcBef>
                <a:spcPct val="0"/>
              </a:spcBef>
              <a:buClrTx/>
              <a:buSzTx/>
              <a:buFontTx/>
              <a:buNone/>
            </a:pPr>
            <a:endParaRPr lang="en-US" sz="2400" dirty="0">
              <a:solidFill>
                <a:schemeClr val="bg1"/>
              </a:solidFill>
              <a:latin typeface="Arial" pitchFamily="84" charset="0"/>
            </a:endParaRPr>
          </a:p>
          <a:p>
            <a:pPr eaLnBrk="1" hangingPunct="1">
              <a:spcBef>
                <a:spcPct val="0"/>
              </a:spcBef>
              <a:buClrTx/>
              <a:buSzTx/>
              <a:buFontTx/>
              <a:buNone/>
            </a:pPr>
            <a:r>
              <a:rPr lang="en-US" sz="2400" dirty="0">
                <a:solidFill>
                  <a:schemeClr val="bg1"/>
                </a:solidFill>
                <a:latin typeface="Arial" pitchFamily="84" charset="0"/>
              </a:rPr>
              <a:t>Usually UPS will be fully charged since discharged only during power outages</a:t>
            </a:r>
          </a:p>
          <a:p>
            <a:pPr eaLnBrk="1" hangingPunct="1">
              <a:spcBef>
                <a:spcPct val="0"/>
              </a:spcBef>
              <a:buClrTx/>
              <a:buSzTx/>
              <a:buFontTx/>
              <a:buNone/>
            </a:pPr>
            <a:r>
              <a:rPr lang="en-US" sz="2400" dirty="0">
                <a:solidFill>
                  <a:schemeClr val="bg1"/>
                </a:solidFill>
                <a:latin typeface="Arial" pitchFamily="84" charset="0"/>
              </a:rPr>
              <a:t>But </a:t>
            </a:r>
            <a:r>
              <a:rPr lang="en-US" sz="2400" dirty="0" err="1">
                <a:solidFill>
                  <a:schemeClr val="bg1"/>
                </a:solidFill>
                <a:latin typeface="Arial" pitchFamily="84" charset="0"/>
              </a:rPr>
              <a:t>eBuff</a:t>
            </a:r>
            <a:r>
              <a:rPr lang="en-US" sz="2400" dirty="0">
                <a:solidFill>
                  <a:schemeClr val="bg1"/>
                </a:solidFill>
                <a:latin typeface="Arial" pitchFamily="84" charset="0"/>
              </a:rPr>
              <a:t> usage may leave less battery charge and thus may </a:t>
            </a:r>
            <a:r>
              <a:rPr lang="en-US" sz="2400" dirty="0" err="1">
                <a:solidFill>
                  <a:schemeClr val="bg1"/>
                </a:solidFill>
                <a:latin typeface="Arial" pitchFamily="84" charset="0"/>
              </a:rPr>
              <a:t>compromize</a:t>
            </a:r>
            <a:r>
              <a:rPr lang="en-US" sz="2400" dirty="0">
                <a:solidFill>
                  <a:schemeClr val="bg1"/>
                </a:solidFill>
                <a:latin typeface="Arial" pitchFamily="84" charset="0"/>
              </a:rPr>
              <a:t> availability</a:t>
            </a:r>
          </a:p>
          <a:p>
            <a:pPr eaLnBrk="1" hangingPunct="1">
              <a:spcBef>
                <a:spcPct val="0"/>
              </a:spcBef>
              <a:buClrTx/>
              <a:buSzTx/>
              <a:buFontTx/>
              <a:buNone/>
            </a:pPr>
            <a:endParaRPr lang="en-US" sz="2400" dirty="0">
              <a:solidFill>
                <a:schemeClr val="bg1"/>
              </a:solidFill>
              <a:latin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26</a:t>
            </a:fld>
            <a:endParaRPr lang="en-GB" smtClean="0">
              <a:solidFill>
                <a:prstClr val="white"/>
              </a:solidFill>
            </a:endParaRPr>
          </a:p>
        </p:txBody>
      </p:sp>
      <p:sp>
        <p:nvSpPr>
          <p:cNvPr id="16387" name="Text Box 1"/>
          <p:cNvSpPr txBox="1">
            <a:spLocks noChangeArrowheads="1"/>
          </p:cNvSpPr>
          <p:nvPr/>
        </p:nvSpPr>
        <p:spPr bwMode="auto">
          <a:xfrm>
            <a:off x="3884613" y="8685213"/>
            <a:ext cx="2935287" cy="420687"/>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26</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3"/>
            <a:ext cx="2936874" cy="422275"/>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26</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91505" tIns="45753" rIns="91505" bIns="45753" anchor="ctr">
            <a:prstTxWarp prst="textNoShape">
              <a:avLst/>
            </a:prstTxWarp>
          </a:bodyPr>
          <a:lstStyle/>
          <a:p>
            <a:pPr>
              <a:lnSpc>
                <a:spcPts val="4241"/>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2"/>
            <a:ext cx="5449888" cy="4179888"/>
          </a:xfrm>
          <a:noFill/>
          <a:ln/>
        </p:spPr>
        <p:txBody>
          <a:bodyPr wrap="none" anchor="ctr"/>
          <a:lstStyle/>
          <a:p>
            <a:pPr eaLnBrk="1" hangingPunct="1">
              <a:spcBef>
                <a:spcPct val="0"/>
              </a:spcBef>
              <a:buClrTx/>
              <a:buSzTx/>
              <a:buFontTx/>
              <a:buNone/>
            </a:pPr>
            <a:r>
              <a:rPr lang="en-US" sz="2400" dirty="0">
                <a:solidFill>
                  <a:schemeClr val="bg1"/>
                </a:solidFill>
                <a:latin typeface="Arial" pitchFamily="84" charset="0"/>
              </a:rPr>
              <a:t>Usually UPS will be fully charged since discharged only during power outages</a:t>
            </a:r>
          </a:p>
          <a:p>
            <a:pPr eaLnBrk="1" hangingPunct="1">
              <a:spcBef>
                <a:spcPct val="0"/>
              </a:spcBef>
              <a:buClrTx/>
              <a:buSzTx/>
              <a:buFontTx/>
              <a:buNone/>
            </a:pPr>
            <a:r>
              <a:rPr lang="en-US" sz="2400" dirty="0">
                <a:solidFill>
                  <a:schemeClr val="bg1"/>
                </a:solidFill>
                <a:latin typeface="Arial" pitchFamily="84" charset="0"/>
              </a:rPr>
              <a:t>But </a:t>
            </a:r>
            <a:r>
              <a:rPr lang="en-US" sz="2400" dirty="0" err="1">
                <a:solidFill>
                  <a:schemeClr val="bg1"/>
                </a:solidFill>
                <a:latin typeface="Arial" pitchFamily="84" charset="0"/>
              </a:rPr>
              <a:t>eBuff</a:t>
            </a:r>
            <a:r>
              <a:rPr lang="en-US" sz="2400" dirty="0">
                <a:solidFill>
                  <a:schemeClr val="bg1"/>
                </a:solidFill>
                <a:latin typeface="Arial" pitchFamily="84" charset="0"/>
              </a:rPr>
              <a:t> usage may leave less battery charge and thus may </a:t>
            </a:r>
            <a:r>
              <a:rPr lang="en-US" sz="2400" dirty="0" err="1">
                <a:solidFill>
                  <a:schemeClr val="bg1"/>
                </a:solidFill>
                <a:latin typeface="Arial" pitchFamily="84" charset="0"/>
              </a:rPr>
              <a:t>compromize</a:t>
            </a:r>
            <a:r>
              <a:rPr lang="en-US" sz="2400" dirty="0">
                <a:solidFill>
                  <a:schemeClr val="bg1"/>
                </a:solidFill>
                <a:latin typeface="Arial" pitchFamily="84" charset="0"/>
              </a:rPr>
              <a:t> availability</a:t>
            </a:r>
          </a:p>
          <a:p>
            <a:pPr eaLnBrk="1" hangingPunct="1">
              <a:spcBef>
                <a:spcPct val="0"/>
              </a:spcBef>
              <a:buClrTx/>
              <a:buSzTx/>
              <a:buFontTx/>
              <a:buNone/>
            </a:pPr>
            <a:endParaRPr lang="en-US" sz="2400" dirty="0">
              <a:solidFill>
                <a:schemeClr val="bg1"/>
              </a:solidFill>
              <a:latin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27</a:t>
            </a:fld>
            <a:endParaRPr lang="en-GB" smtClean="0">
              <a:solidFill>
                <a:prstClr val="white"/>
              </a:solidFill>
            </a:endParaRPr>
          </a:p>
        </p:txBody>
      </p:sp>
      <p:sp>
        <p:nvSpPr>
          <p:cNvPr id="16387" name="Text Box 1"/>
          <p:cNvSpPr txBox="1">
            <a:spLocks noChangeArrowheads="1"/>
          </p:cNvSpPr>
          <p:nvPr/>
        </p:nvSpPr>
        <p:spPr bwMode="auto">
          <a:xfrm>
            <a:off x="3884613" y="8685213"/>
            <a:ext cx="2935287" cy="420687"/>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27</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3"/>
            <a:ext cx="2936874" cy="422275"/>
          </a:xfrm>
          <a:prstGeom prst="rect">
            <a:avLst/>
          </a:prstGeom>
          <a:noFill/>
          <a:ln w="9525">
            <a:noFill/>
            <a:miter lim="800000"/>
            <a:headEnd/>
            <a:tailEnd/>
          </a:ln>
        </p:spPr>
        <p:txBody>
          <a:bodyPr lIns="90064" tIns="46833" rIns="90064" bIns="46833" anchor="b">
            <a:prstTxWarp prst="textNoShape">
              <a:avLst/>
            </a:prstTxWarp>
          </a:bodyPr>
          <a:lstStyle/>
          <a:p>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526" algn="l"/>
                  <a:tab pos="915054" algn="l"/>
                  <a:tab pos="1372580" algn="l"/>
                  <a:tab pos="1830107" algn="l"/>
                  <a:tab pos="2287633" algn="l"/>
                  <a:tab pos="2745161" algn="l"/>
                  <a:tab pos="3202687" algn="l"/>
                  <a:tab pos="3660214" algn="l"/>
                  <a:tab pos="4117741" algn="l"/>
                  <a:tab pos="4575268" algn="l"/>
                  <a:tab pos="5032794" algn="l"/>
                  <a:tab pos="5490320" algn="l"/>
                  <a:tab pos="5947848" algn="l"/>
                  <a:tab pos="6405374" algn="l"/>
                  <a:tab pos="6862901" algn="l"/>
                  <a:tab pos="7320427" algn="l"/>
                  <a:tab pos="7777955" algn="l"/>
                  <a:tab pos="8235481" algn="l"/>
                  <a:tab pos="8693008" algn="l"/>
                  <a:tab pos="9150535" algn="l"/>
                </a:tabLst>
              </a:pPr>
              <a:t>27</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91505" tIns="45753" rIns="91505" bIns="45753" anchor="ctr">
            <a:prstTxWarp prst="textNoShape">
              <a:avLst/>
            </a:prstTxWarp>
          </a:bodyPr>
          <a:lstStyle/>
          <a:p>
            <a:pPr>
              <a:lnSpc>
                <a:spcPts val="4241"/>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2"/>
            <a:ext cx="5449888" cy="4179888"/>
          </a:xfrm>
          <a:noFill/>
          <a:ln/>
        </p:spPr>
        <p:txBody>
          <a:bodyPr wrap="none" anchor="ctr"/>
          <a:lstStyle/>
          <a:p>
            <a:pPr eaLnBrk="1" hangingPunct="1">
              <a:spcBef>
                <a:spcPct val="0"/>
              </a:spcBef>
              <a:buClrTx/>
              <a:buSzTx/>
              <a:buFontTx/>
              <a:buNone/>
            </a:pPr>
            <a:endParaRPr lang="en-US" sz="2400" dirty="0">
              <a:solidFill>
                <a:schemeClr val="bg1"/>
              </a:solidFill>
              <a:latin typeface="Arial"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with one point </a:t>
            </a:r>
          </a:p>
          <a:p>
            <a:r>
              <a:rPr lang="en-US" baseline="0" dirty="0" smtClean="0"/>
              <a:t>100$/KWh and 30 </a:t>
            </a:r>
            <a:r>
              <a:rPr lang="en-US" baseline="0" dirty="0" err="1" smtClean="0"/>
              <a:t>mins</a:t>
            </a:r>
            <a:r>
              <a:rPr lang="en-US" baseline="0" dirty="0" smtClean="0"/>
              <a:t>.. </a:t>
            </a:r>
          </a:p>
          <a:p>
            <a:r>
              <a:rPr lang="en-US" baseline="0" dirty="0" smtClean="0"/>
              <a:t>Within 4 months we can recover the amount </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with one point </a:t>
            </a:r>
          </a:p>
          <a:p>
            <a:r>
              <a:rPr lang="en-US" baseline="0" dirty="0" smtClean="0"/>
              <a:t>100$/KWh and 30 </a:t>
            </a:r>
            <a:r>
              <a:rPr lang="en-US" baseline="0" dirty="0" err="1" smtClean="0"/>
              <a:t>mins</a:t>
            </a:r>
            <a:r>
              <a:rPr lang="en-US" baseline="0" dirty="0" smtClean="0"/>
              <a:t>.. </a:t>
            </a:r>
          </a:p>
          <a:p>
            <a:r>
              <a:rPr lang="en-US" baseline="0" dirty="0" smtClean="0"/>
              <a:t>Within 4 months we can recover the amount </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point I’d like to make is that the efficacy of ESD tech is intimately</a:t>
            </a:r>
            <a:r>
              <a:rPr lang="en-US" baseline="0" dirty="0" smtClean="0"/>
              <a:t> tied to certain properties of the workload power properties.</a:t>
            </a:r>
            <a:endParaRPr lang="en-US" dirty="0" smtClean="0"/>
          </a:p>
          <a:p>
            <a:endParaRPr lang="en-US" dirty="0" smtClean="0"/>
          </a:p>
          <a:p>
            <a:r>
              <a:rPr lang="en-US" dirty="0" smtClean="0"/>
              <a:t>Note that your</a:t>
            </a:r>
            <a:r>
              <a:rPr lang="en-US" baseline="0" dirty="0" smtClean="0"/>
              <a:t> workload  can have different kind of power profiles, here are three examples show how the same total energy a datacenter consumes can have different kinds of power profiles. Here is very smooth and here is very </a:t>
            </a:r>
            <a:r>
              <a:rPr lang="en-US" baseline="0" dirty="0" err="1" smtClean="0"/>
              <a:t>bursty</a:t>
            </a:r>
            <a:r>
              <a:rPr lang="en-US" baseline="0" dirty="0" smtClean="0"/>
              <a:t>. Note that this is very analogous to this example I have here. Where the goal is to climb this mountain. So how can I climb this mountain? The work that needs to be done to climb this mountain is </a:t>
            </a:r>
            <a:r>
              <a:rPr lang="en-US" baseline="0" dirty="0" err="1" smtClean="0"/>
              <a:t>equavalent</a:t>
            </a:r>
            <a:r>
              <a:rPr lang="en-US" baseline="0" dirty="0" smtClean="0"/>
              <a:t> to the area under the curve. But how I climb represents the kind of power that I would expect to achieve this amount of work. (so the same energy can lead to different power profiles, just like climbing a </a:t>
            </a:r>
            <a:r>
              <a:rPr lang="en-US" baseline="0" dirty="0" err="1" smtClean="0"/>
              <a:t>moutain</a:t>
            </a:r>
            <a:r>
              <a:rPr lang="en-US" baseline="0" dirty="0" smtClean="0"/>
              <a:t> with different routes. )</a:t>
            </a:r>
            <a:endParaRPr lang="en-US" dirty="0" smtClean="0"/>
          </a:p>
          <a:p>
            <a:endParaRPr lang="en-US" dirty="0" smtClean="0"/>
          </a:p>
          <a:p>
            <a:r>
              <a:rPr lang="en-US" dirty="0" smtClean="0"/>
              <a:t>Let me give you an analogy</a:t>
            </a:r>
            <a:r>
              <a:rPr lang="en-US" baseline="0" dirty="0" smtClean="0"/>
              <a:t> of </a:t>
            </a:r>
            <a:r>
              <a:rPr lang="en-US" dirty="0" smtClean="0"/>
              <a:t> climbing an</a:t>
            </a:r>
            <a:r>
              <a:rPr lang="en-US" baseline="0" dirty="0" smtClean="0"/>
              <a:t> mountain. Suppose we want to reach the top from the bottom of the mountain. There are many different </a:t>
            </a:r>
            <a:r>
              <a:rPr lang="en-US" dirty="0" smtClean="0"/>
              <a:t>ways - straight up - winding road - or combination. Though</a:t>
            </a:r>
            <a:r>
              <a:rPr lang="en-US" baseline="0" dirty="0" smtClean="0"/>
              <a:t> all with the same height,</a:t>
            </a:r>
            <a:endParaRPr lang="en-US" dirty="0" smtClean="0"/>
          </a:p>
          <a:p>
            <a:r>
              <a:rPr lang="en-US" dirty="0" smtClean="0"/>
              <a:t>- each has a different cost,</a:t>
            </a:r>
            <a:r>
              <a:rPr lang="en-US" baseline="0" dirty="0" smtClean="0"/>
              <a:t> in terms of equipment, energy, distance and so on. </a:t>
            </a:r>
            <a:endParaRPr lang="en-US" dirty="0" smtClean="0"/>
          </a:p>
          <a:p>
            <a:r>
              <a:rPr lang="en-US" dirty="0" smtClean="0"/>
              <a:t>Analogously,</a:t>
            </a:r>
            <a:r>
              <a:rPr lang="en-US" baseline="0" dirty="0" smtClean="0"/>
              <a:t> there are multiple peaks </a:t>
            </a:r>
            <a:r>
              <a:rPr lang="en-US" dirty="0" smtClean="0"/>
              <a:t> - tall narrow, wide peak for </a:t>
            </a:r>
            <a:r>
              <a:rPr lang="en-US" baseline="0" dirty="0" smtClean="0"/>
              <a:t> an ESD to shave. Suppose the area under these curve are the same which means they require the same energy from ESDs.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4</a:t>
            </a:fld>
            <a:endParaRPr lang="en-GB"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4</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4</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Utility</a:t>
            </a:r>
            <a:r>
              <a:rPr lang="en-US" sz="2400" baseline="0" dirty="0" smtClean="0">
                <a:solidFill>
                  <a:schemeClr val="bg1"/>
                </a:solidFill>
                <a:latin typeface="Arial" pitchFamily="84" charset="0"/>
              </a:rPr>
              <a:t> po</a:t>
            </a:r>
            <a:r>
              <a:rPr lang="en-US" sz="2400" dirty="0" smtClean="0">
                <a:solidFill>
                  <a:schemeClr val="bg1"/>
                </a:solidFill>
                <a:latin typeface="Arial" pitchFamily="84" charset="0"/>
              </a:rPr>
              <a:t>wer enters the datacenter through the utility substations.</a:t>
            </a:r>
            <a:r>
              <a:rPr lang="en-US" sz="2400" baseline="0" dirty="0" smtClean="0">
                <a:solidFill>
                  <a:schemeClr val="bg1"/>
                </a:solidFill>
                <a:latin typeface="Arial" pitchFamily="84" charset="0"/>
              </a:rPr>
              <a:t> Datacenters also employ secondary power source Diesel Generators to handle utility black outs/brown outs. Since Diesel Gens take 10-15s to start up after an utility outage, UPS batteries are used to source power for this short duration. Datacenters also have power dist. Units (PDUs) which are transformers for lowering voltage required for servers. All these electrical equipment from the substation to the PDUs constitute the power infrastructure. </a:t>
            </a:r>
            <a:r>
              <a:rPr lang="en-US" sz="2400" dirty="0" smtClean="0">
                <a:solidFill>
                  <a:schemeClr val="bg1"/>
                </a:solidFill>
                <a:latin typeface="Arial" pitchFamily="84" charset="0"/>
              </a:rPr>
              <a:t>	</a:t>
            </a:r>
            <a:endParaRPr lang="en-US" sz="2400" dirty="0">
              <a:solidFill>
                <a:schemeClr val="bg1"/>
              </a:solidFill>
              <a:latin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which</a:t>
            </a:r>
            <a:r>
              <a:rPr lang="en-US" baseline="0" dirty="0" smtClean="0"/>
              <a:t> creating a lot of peak power, or you can take a easier trail which does not require much power.</a:t>
            </a:r>
            <a:endParaRPr lang="en-US" dirty="0" smtClean="0"/>
          </a:p>
          <a:p>
            <a:endParaRPr lang="en-US" dirty="0" smtClean="0"/>
          </a:p>
          <a:p>
            <a:r>
              <a:rPr lang="en-US" dirty="0" smtClean="0"/>
              <a:t>You may choose the straight</a:t>
            </a:r>
            <a:r>
              <a:rPr lang="en-US" baseline="0" dirty="0" smtClean="0"/>
              <a:t> up way which requires more effort but that is the shortest way and may take less time, </a:t>
            </a:r>
          </a:p>
          <a:p>
            <a:r>
              <a:rPr lang="en-US" baseline="0" dirty="0" smtClean="0"/>
              <a:t>Similarly, to shave a tall and </a:t>
            </a:r>
            <a:r>
              <a:rPr lang="en-US" baseline="0" dirty="0" err="1" smtClean="0"/>
              <a:t>bursty</a:t>
            </a:r>
            <a:r>
              <a:rPr lang="en-US" baseline="0" dirty="0" smtClean="0"/>
              <a:t> peaks, an ESD with high power density is required but may need less energy for a single peak if it can be recharged very fast.</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also choose the winding</a:t>
            </a:r>
            <a:r>
              <a:rPr lang="en-US" baseline="0" dirty="0" smtClean="0"/>
              <a:t> way, it may takes less effort but may take longer time to reach the top. </a:t>
            </a:r>
          </a:p>
          <a:p>
            <a:r>
              <a:rPr lang="en-US" baseline="0" dirty="0" smtClean="0"/>
              <a:t>Similarly, to shape peaks which are wide and short, it may not require much power but may need to hold energy for a long period</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broad spectrum</a:t>
            </a:r>
            <a:r>
              <a:rPr lang="en-US" baseline="0" dirty="0" smtClean="0"/>
              <a:t> of energy storage options exists, as is typically depicted using Ragone plots. A Ragone plot compares different ESD technologies in terms of their power densities and energy densities, where density can be either volumetric or mass based. There are sharp differences between various ESDs. For instances, CAES which compresses air in confined space and this pressurized air can subsequently be used to drive turbines for electricity generation. CAES may require significant real-estate to create such confined spaces. We use CAES as representative of the upper left end of the Ragone plot.  CAES has a relatively high specific energy but a low specific power, implying that it is better suited for holding a large amount of energy as long as this energy does not need to be discharged very fast.</a:t>
            </a:r>
          </a:p>
          <a:p>
            <a:endParaRPr lang="en-US" baseline="0" dirty="0" smtClean="0"/>
          </a:p>
          <a:p>
            <a:r>
              <a:rPr lang="en-US" baseline="0" dirty="0" smtClean="0"/>
              <a:t>On the end hand, Ultracapacitors have high power densities, albeit they are unable to sustain a large power draw for an extended period of time. We use this ESD as representative of the lower right end of Ragone plot.</a:t>
            </a:r>
          </a:p>
          <a:p>
            <a:endParaRPr lang="en-US" baseline="0" dirty="0" smtClean="0"/>
          </a:p>
          <a:p>
            <a:r>
              <a:rPr lang="en-US" baseline="0" dirty="0" smtClean="0"/>
              <a:t>In the middle region, flywheels, the momentum of a rotating wheel/cylinder is gaining acceptance as a UPS device for datacenters to temporarily handle the load until diesel generators kick in. Even though they are not intended for extended operation, they can provide the high power needs .</a:t>
            </a:r>
          </a:p>
          <a:p>
            <a:endParaRPr lang="en-US" baseline="0" dirty="0" smtClean="0"/>
          </a:p>
          <a:p>
            <a:r>
              <a:rPr lang="en-US" baseline="0" dirty="0" smtClean="0"/>
              <a:t>Batteries are the most commonly used storage devices in datacenters where the electrochemical reactions of the appropriate chemistry within is used to store and generate electricity. There are several kinds of batteries and we will consider lead-acid and lithium-ion which are more prevalent and representative of two ends of battery spectrum on the Ragone plot with very different costs.</a:t>
            </a:r>
          </a:p>
          <a:p>
            <a:endParaRPr lang="en-US" baseline="0" dirty="0" smtClean="0"/>
          </a:p>
          <a:p>
            <a:r>
              <a:rPr lang="en-US" baseline="0" dirty="0" smtClean="0"/>
              <a:t>Now let’s look at some relevant parameters for these technologies </a:t>
            </a:r>
          </a:p>
        </p:txBody>
      </p:sp>
      <p:sp>
        <p:nvSpPr>
          <p:cNvPr id="4" name="Slide Number Placeholder 3"/>
          <p:cNvSpPr>
            <a:spLocks noGrp="1"/>
          </p:cNvSpPr>
          <p:nvPr>
            <p:ph type="sldNum" sz="quarter" idx="10"/>
          </p:nvPr>
        </p:nvSpPr>
        <p:spPr/>
        <p:txBody>
          <a:bodyPr/>
          <a:lstStyle/>
          <a:p>
            <a:fld id="{AC3E5339-E6ED-4E0E-9AEE-E36B01866E20}" type="slidenum">
              <a:rPr lang="en-US" smtClean="0"/>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consider some of these technologies in this work to represent different regions of </a:t>
            </a:r>
            <a:r>
              <a:rPr lang="en-US" baseline="0" dirty="0" err="1" smtClean="0"/>
              <a:t>ragone</a:t>
            </a:r>
            <a:r>
              <a:rPr lang="en-US" baseline="0" dirty="0" smtClean="0"/>
              <a:t> plot.</a:t>
            </a:r>
          </a:p>
          <a:p>
            <a:endParaRPr lang="en-US" baseline="0" dirty="0" smtClean="0"/>
          </a:p>
          <a:p>
            <a:r>
              <a:rPr lang="en-US" baseline="0" dirty="0" smtClean="0"/>
              <a:t>We identify </a:t>
            </a:r>
            <a:r>
              <a:rPr lang="en-US" baseline="0" smtClean="0"/>
              <a:t>7 mwhich are important for the decision </a:t>
            </a:r>
            <a:r>
              <a:rPr lang="en-US" baseline="0" dirty="0" smtClean="0"/>
              <a:t>of selecting of  ESD technologies </a:t>
            </a:r>
          </a:p>
        </p:txBody>
      </p:sp>
      <p:sp>
        <p:nvSpPr>
          <p:cNvPr id="4" name="Slide Number Placeholder 3"/>
          <p:cNvSpPr>
            <a:spLocks noGrp="1"/>
          </p:cNvSpPr>
          <p:nvPr>
            <p:ph type="sldNum" sz="quarter" idx="10"/>
          </p:nvPr>
        </p:nvSpPr>
        <p:spPr/>
        <p:txBody>
          <a:bodyPr/>
          <a:lstStyle/>
          <a:p>
            <a:fld id="{AC3E5339-E6ED-4E0E-9AEE-E36B01866E20}" type="slidenum">
              <a:rPr lang="en-US" smtClean="0"/>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optimizing electricity costs with ESDs, we need to account for the costs of ESD themselves. The cost of ESD depends on 2 factors – the total energy that is to be stored/discharged, and the rate (power) at which the energy is to be charged/discharged. As can be expected, from the energy point of view, CAES is the least expensive with ultracapacitors at the other end of the spectrum at 200X this cost. On the end , with respect to power, ultracapacitors are the most attractive option with CAES being 6X more expensive. Batteries offer a good compromise between these extremes.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Beyond</a:t>
            </a:r>
            <a:r>
              <a:rPr lang="en-US" baseline="0" dirty="0" smtClean="0"/>
              <a:t> cost, it is also important to consider the densities of these technologies required to provide a certain energy and power demand. Density determines the volume / real-estate that needs to be provisioned in the datacenter to sustain the demands. Since datacenter real-estate is very precious – whether it be rack space or floor space, volume constraints may need to be imposed when provisioning ESDs. ESDs which may be attractive based on energy or power costs may not necessarily be suitable because  of space constraints. For instance, CAES – the most cost-attractive option – is worst from the density viewpoint. At best, we can consider CAES at a datacenter scale where basements, sealed tanks in parking lots, etc, may be options.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ESDs alternate between charging and discharging, it is important that there be sufficient charging time to hoard the required capacity before the next discharge. It typically takes longer to charge than discharge for many ESDs. Ultracapacitor and flywheels are fast in terms of charging while batteries particularly LA are not as attractive.</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energy used to charge</a:t>
            </a:r>
            <a:r>
              <a:rPr lang="en-US" baseline="0" dirty="0" smtClean="0"/>
              <a:t> an ESD is higher than what can be drawn out subsequently, implying losses. Ultracapacitors and flywheels are very energy efficient while batteries can incur 15-25% based on their chemistries. The efficiency of CAES is even worse.</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ESD can lose charge even when they are not being discharged,</a:t>
            </a:r>
            <a:r>
              <a:rPr lang="en-US" baseline="0" dirty="0" smtClean="0"/>
              <a:t> with the loss proportional to the time since the last charge. Flywheels and ultracapacitors are poor from this perspective. Consequently, it may be desirable that such devices be charged just before a discharge, rather than hoarding the charge for a long time.</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Ramp rate refers</a:t>
            </a:r>
            <a:r>
              <a:rPr lang="en-US" baseline="0" dirty="0" smtClean="0"/>
              <a:t> to how fast charge/discharge power can change. Analogous to how combustion engines of automobiles can accelerate from zero to a given speed in a certain amount of time, and then sustain it at that speed. In most ESDs, the ramp rate is very high, taking only a few milliseconds to start supplying required power draw except in CAES where it can take several minutes.  So for CAES either i) anticipating the draw and taking pro-active measures, or ii) using some other ESD until CAES becomes to ready to sustain the draw.</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5</a:t>
            </a:fld>
            <a:endParaRPr lang="en-GB"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5</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5</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These</a:t>
            </a:r>
            <a:r>
              <a:rPr lang="en-US" sz="2400" baseline="0" dirty="0" smtClean="0">
                <a:solidFill>
                  <a:schemeClr val="bg1"/>
                </a:solidFill>
                <a:latin typeface="Arial" pitchFamily="84" charset="0"/>
              </a:rPr>
              <a:t> high wattage electrical equipment are very expensive and the cost is mostly dependent on the peak capacity supported by these equipment. </a:t>
            </a:r>
          </a:p>
          <a:p>
            <a:pPr eaLnBrk="1" hangingPunct="1">
              <a:spcBef>
                <a:spcPct val="0"/>
              </a:spcBef>
              <a:buClrTx/>
              <a:buSzTx/>
              <a:buFontTx/>
              <a:buNone/>
            </a:pPr>
            <a:r>
              <a:rPr lang="en-US" sz="2400" baseline="0" dirty="0" smtClean="0">
                <a:solidFill>
                  <a:schemeClr val="bg1"/>
                </a:solidFill>
                <a:latin typeface="Arial" pitchFamily="84" charset="0"/>
              </a:rPr>
              <a:t>How is the peak capacity determined?</a:t>
            </a:r>
            <a:endParaRPr lang="en-US" sz="2400" dirty="0">
              <a:solidFill>
                <a:schemeClr val="bg1"/>
              </a:solidFill>
              <a:latin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Considering</a:t>
            </a:r>
            <a:r>
              <a:rPr lang="en-US" baseline="0" dirty="0" smtClean="0"/>
              <a:t> all these ESD properties, </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Animate it with</a:t>
            </a:r>
            <a:r>
              <a:rPr lang="en-US" baseline="0" dirty="0" smtClean="0"/>
              <a:t> lord of ring (</a:t>
            </a:r>
            <a:r>
              <a:rPr lang="en-US" baseline="0" dirty="0" err="1" smtClean="0"/>
              <a:t>google</a:t>
            </a:r>
            <a:r>
              <a:rPr lang="en-US" baseline="0" dirty="0" smtClean="0"/>
              <a:t>)</a:t>
            </a:r>
            <a:endParaRPr lang="en-US" dirty="0" smtClean="0"/>
          </a:p>
          <a:p>
            <a:endParaRPr lang="en-US" dirty="0" smtClean="0"/>
          </a:p>
          <a:p>
            <a:r>
              <a:rPr lang="en-US" dirty="0" smtClean="0"/>
              <a:t>So far, we have only looked</a:t>
            </a:r>
            <a:r>
              <a:rPr lang="en-US" baseline="0" dirty="0" smtClean="0"/>
              <a:t> at ESD properties and their tradeoffs. To achieve effective selection and placement of ESDs in the datacenter, it is important to understand the efficacy of each ESD technology in shaping a given power demand series. By using some back-of-envelope calculations, we show the most cost-effective options for different demand regions. </a:t>
            </a:r>
          </a:p>
          <a:p>
            <a:endParaRPr lang="en-US" baseline="0" dirty="0" smtClean="0"/>
          </a:p>
          <a:p>
            <a:r>
              <a:rPr lang="en-US" baseline="0" dirty="0" smtClean="0"/>
              <a:t>As can be seen, for each ESD technology, there is a portion of the workload region, where it is cost-superior to other technologies. For example, ultracapacitors is best when we have extremely narrow peaks. This is because ultracapacitors offer the cheapest cost/power draw and they can be recharged fast enough within high frequency of peak occurrence. Although they are the most expensive in terms of cost/unit energy, this does not become prohibitive since the peaks to be shaved for these demands require only small amounts of energy.</a:t>
            </a:r>
          </a:p>
          <a:p>
            <a:endParaRPr lang="en-US" baseline="0" dirty="0" smtClean="0"/>
          </a:p>
          <a:p>
            <a:r>
              <a:rPr lang="en-US" baseline="0" dirty="0" smtClean="0"/>
              <a:t>At the other end, CAES is an attractive option for wide peaks. Flywheels and batteries are better options for power demand in the middle regions.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only looked</a:t>
            </a:r>
            <a:r>
              <a:rPr lang="en-US" baseline="0" dirty="0" smtClean="0"/>
              <a:t> at ESD properties and their tradeoffs. To achieve effective selection and placement of ESDs in the datacenter, it is important to understand the efficacy of each ESD technology in shaping a given power demand series. By using some back-of-envelope calculations, we show the most cost-effective options for different demand regions. </a:t>
            </a:r>
          </a:p>
          <a:p>
            <a:endParaRPr lang="en-US" baseline="0" dirty="0" smtClean="0"/>
          </a:p>
          <a:p>
            <a:r>
              <a:rPr lang="en-US" baseline="0" dirty="0" smtClean="0"/>
              <a:t>As can be seen, for each ESD technology, there is a portion of the workload region, where it is cost-superior to other technologies. For example, ultracapacitors is best when we have extremely narrow peaks. This is because ultracapacitors offer the cheapest cost/power draw and they can be recharged fast enough within high frequency of peak occurrence. Although they are the most expensive in terms of cost/unit energy, this does not become prohibitive since the peaks to be shaved for these demands require only small amounts of energy.</a:t>
            </a:r>
          </a:p>
          <a:p>
            <a:endParaRPr lang="en-US" baseline="0" dirty="0" smtClean="0"/>
          </a:p>
          <a:p>
            <a:r>
              <a:rPr lang="en-US" baseline="0" dirty="0" smtClean="0"/>
              <a:t>At the other end, CAES is an attractive option for wide peaks. Flywheels and batteries are better options for power demand in the middle regions.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only looked</a:t>
            </a:r>
            <a:r>
              <a:rPr lang="en-US" baseline="0" dirty="0" smtClean="0"/>
              <a:t> at ESD properties and their tradeoffs. To achieve effective selection and placement of ESDs in the datacenter, it is important to understand the efficacy of each ESD technology in shaping a given power demand series. By using some back-of-envelope calculations, we show the most cost-effective options for different demand regions. </a:t>
            </a:r>
          </a:p>
          <a:p>
            <a:endParaRPr lang="en-US" baseline="0" dirty="0" smtClean="0"/>
          </a:p>
          <a:p>
            <a:r>
              <a:rPr lang="en-US" baseline="0" dirty="0" smtClean="0"/>
              <a:t>As can be seen, for each ESD technology, there is a portion of the workload region, where it is cost-superior to other technologies. For example, ultracapacitors is best when we have extremely narrow peaks. This is because ultracapacitors offer the cheapest cost/power draw and they can be recharged fast enough within high frequency of peak occurrence. Although they are the most expensive in terms of cost/unit energy, this does not become prohibitive since the peaks to be shaved for these demands require only small amounts of energy.</a:t>
            </a:r>
          </a:p>
          <a:p>
            <a:endParaRPr lang="en-US" baseline="0" dirty="0" smtClean="0"/>
          </a:p>
          <a:p>
            <a:r>
              <a:rPr lang="en-US" baseline="0" dirty="0" smtClean="0"/>
              <a:t>At the other end, CAES is an attractive option for wide peaks. Flywheels and batteries are better options for power demand in the middle regions.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only looked</a:t>
            </a:r>
            <a:r>
              <a:rPr lang="en-US" baseline="0" dirty="0" smtClean="0"/>
              <a:t> at ESD properties and their tradeoffs. To achieve effective selection and placement of ESDs in the datacenter, it is important to understand the efficacy of each ESD technology in shaping a given power demand series. By using some back-of-envelope calculations, we show the most cost-effective options for different demand regions. </a:t>
            </a:r>
          </a:p>
          <a:p>
            <a:endParaRPr lang="en-US" baseline="0" dirty="0" smtClean="0"/>
          </a:p>
          <a:p>
            <a:r>
              <a:rPr lang="en-US" baseline="0" dirty="0" smtClean="0"/>
              <a:t>As can be seen, for each ESD technology, there is a portion of the workload region, where it is cost-superior to other technologies. For example, ultracapacitors is best when we have extremely narrow peaks. This is because ultracapacitors offer the cheapest cost/power draw and they can be recharged fast enough within high frequency of peak occurrence. Although they are the most expensive in terms of cost/unit energy, this does not become prohibitive since the peaks to be shaved for these demands require only small amounts of energy.</a:t>
            </a:r>
          </a:p>
          <a:p>
            <a:endParaRPr lang="en-US" baseline="0" dirty="0" smtClean="0"/>
          </a:p>
          <a:p>
            <a:r>
              <a:rPr lang="en-US" baseline="0" dirty="0" smtClean="0"/>
              <a:t>At the other end, CAES is an attractive option for wide peaks. Flywheels and batteries are better options for power demand in the middle regions.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when a datacenter may house different kinds of workloads – either across its different spatial regions or temporally over its lifetime – it may be worthwhile to consider hybrid ESD options.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a datacenter, the nature of the power demand seen at</a:t>
            </a:r>
            <a:r>
              <a:rPr lang="en-US" baseline="0" dirty="0" smtClean="0"/>
              <a:t> different levels of its power hierarchy can be different, e.g., higher averages and smaller variances because of statistical multiplexing effects as we move up.</a:t>
            </a:r>
          </a:p>
          <a:p>
            <a:r>
              <a:rPr lang="en-US" baseline="0" dirty="0" smtClean="0"/>
              <a:t>We find different technologies being the most cost-effective when comparing power demand with different average and variances. Besides, space constraints are different across different levels. Therefore, it may be desirable to employ appropriate ESD technologies at multiple –server, rack, and datacenter levels of the power hierarchy. Furthermore, pushing ESDs deeper down the hierarchy can allow higher cape savings.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consider a variety</a:t>
            </a:r>
            <a:r>
              <a:rPr lang="en-US" baseline="0" dirty="0" smtClean="0"/>
              <a:t> of realistic power demand profiles. Some with little peak while some have a variety of peaks and variations. And we consider a 4MW datacenter, so the power profiles are normalized to this value.</a:t>
            </a:r>
            <a:endParaRPr lang="en-US" dirty="0" smtClean="0"/>
          </a:p>
          <a:p>
            <a:endParaRPr lang="en-US" dirty="0" smtClean="0"/>
          </a:p>
          <a:p>
            <a:r>
              <a:rPr lang="en-US" dirty="0" smtClean="0"/>
              <a:t>We consider power demands of real-world</a:t>
            </a:r>
            <a:r>
              <a:rPr lang="en-US" baseline="0" dirty="0" smtClean="0"/>
              <a:t> datacenters and clusters with different types of peak demands. E.g., TCS has an extremely small peak (we found that net savings offered by any ESD is small 2%) but sill off-setting the cost of ESD provisioning. While for Google, MSN and stream media, show large peaks and variations. And  we select two of them to present our results.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we see that if we are to use just a single technology, single-level solution, a datacenter level provisioning using CAES does provide considerably higher savings (nearly 25%) than using only lead-acid batteries at each server which are reportedly employed in their datacenters. This implies that the volume constraint does play an important role in limiting the benefits of ESDs in the lower levels of the hierarchy. However, considerations such as double conversion, and more considerable capex benefits may be the reason for going with a server-level option as in Google. And at server level, LA is indeed the most cost-effective option. </a:t>
            </a:r>
          </a:p>
          <a:p>
            <a:endParaRPr lang="en-US" baseline="0" dirty="0" smtClean="0"/>
          </a:p>
          <a:p>
            <a:r>
              <a:rPr lang="en-US" baseline="0" dirty="0" smtClean="0"/>
              <a:t>Our framework suggests that even if we are restricted to a server level placement, a hybrid option of ultracapacitors together with lead-acid batteries can mitigate the volume constraints to bridge the 25% cost savings gap.</a:t>
            </a:r>
          </a:p>
          <a:p>
            <a:endParaRPr lang="en-US" baseline="0" dirty="0" smtClean="0"/>
          </a:p>
          <a:p>
            <a:r>
              <a:rPr lang="en-US" baseline="0" dirty="0" smtClean="0"/>
              <a:t>If we can remove restrictions even further and explore multi-level hybrid options, our framework suggests aht flywheel and CAES the datacenter level together with lead acid batteries at server level to provide as much as 30% benefits over just server level batteries.</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let’s look at savings for MSN facility. To a large extent, it is similar to Google workload. </a:t>
            </a:r>
          </a:p>
          <a:p>
            <a:r>
              <a:rPr lang="en-US" baseline="0" dirty="0" smtClean="0"/>
              <a:t>The main difference is that the workload has very diverse sets of peaks some lasts as long as 8 hours per day and also many busty tall power spikes. </a:t>
            </a:r>
          </a:p>
          <a:p>
            <a:r>
              <a:rPr lang="en-US" baseline="0" dirty="0" smtClean="0"/>
              <a:t>So a server level hybrid UC and LA does better than any centralized provisioning due to tall spikes.</a:t>
            </a:r>
          </a:p>
          <a:p>
            <a:endParaRPr lang="en-US" baseline="0" dirty="0" smtClean="0"/>
          </a:p>
          <a:p>
            <a:r>
              <a:rPr lang="en-US" baseline="0" dirty="0" smtClean="0"/>
              <a:t>We also compared rack level placement since it is reported that Microsoft use rack level LA batteries. Again rack level hybrid performs better than just LA only. </a:t>
            </a:r>
          </a:p>
          <a:p>
            <a:r>
              <a:rPr lang="en-US" baseline="0" dirty="0" smtClean="0"/>
              <a:t>And once allowing multiple level, it gave more benefit.</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6</a:t>
            </a:fld>
            <a:endParaRPr lang="en-GB"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6</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6</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smtClean="0">
                <a:solidFill>
                  <a:schemeClr val="bg1"/>
                </a:solidFill>
                <a:latin typeface="Arial" pitchFamily="84" charset="0"/>
              </a:rPr>
              <a:t>Equipment</a:t>
            </a:r>
            <a:r>
              <a:rPr lang="en-US" sz="2400" baseline="0" dirty="0" smtClean="0">
                <a:solidFill>
                  <a:schemeClr val="bg1"/>
                </a:solidFill>
                <a:latin typeface="Arial" pitchFamily="84" charset="0"/>
              </a:rPr>
              <a:t> capacity is determined by the workload peak power demand estimated – even if these peaks are rare events </a:t>
            </a:r>
          </a:p>
          <a:p>
            <a:pPr eaLnBrk="1" hangingPunct="1">
              <a:spcBef>
                <a:spcPct val="0"/>
              </a:spcBef>
              <a:buClrTx/>
              <a:buSzTx/>
              <a:buFontTx/>
              <a:buNone/>
            </a:pPr>
            <a:r>
              <a:rPr lang="en-US" sz="2400" dirty="0" smtClean="0">
                <a:solidFill>
                  <a:schemeClr val="bg1"/>
                </a:solidFill>
                <a:latin typeface="Arial" pitchFamily="84" charset="0"/>
              </a:rPr>
              <a:t>Circuit breakers are employed</a:t>
            </a:r>
            <a:r>
              <a:rPr lang="en-US" sz="2400" baseline="0" dirty="0" smtClean="0">
                <a:solidFill>
                  <a:schemeClr val="bg1"/>
                </a:solidFill>
                <a:latin typeface="Arial" pitchFamily="84" charset="0"/>
              </a:rPr>
              <a:t> at all levels of the datacenter to protect these costly equipment from overdraw</a:t>
            </a:r>
            <a:endParaRPr lang="en-US" sz="2400" dirty="0">
              <a:solidFill>
                <a:schemeClr val="bg1"/>
              </a:solidFill>
              <a:latin typeface="Arial" pitchFamily="8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Until</a:t>
            </a:r>
            <a:r>
              <a:rPr lang="en-US" baseline="0" dirty="0" smtClean="0"/>
              <a:t> now, we have only looked at overall summary results. Now let’s zoom in a small time window of the MSN power profile and see the operations of different ESDs to shave the original peak.</a:t>
            </a:r>
          </a:p>
          <a:p>
            <a:r>
              <a:rPr lang="en-US" baseline="0" dirty="0" smtClean="0"/>
              <a:t>The black solid line is the original power profile and this dotted line is what actually drawn from utility, the blue and read line are discharge/charge behaviors of CAES and UC. Negative spikes represent charging. </a:t>
            </a:r>
          </a:p>
          <a:p>
            <a:r>
              <a:rPr lang="en-US" baseline="0" dirty="0" smtClean="0"/>
              <a:t>As can be seen, CAES takes a bulk of the gap for significant portions of time. </a:t>
            </a:r>
          </a:p>
          <a:p>
            <a:r>
              <a:rPr lang="en-US" baseline="0" dirty="0" smtClean="0"/>
              <a:t>However, when there is a sudden spike, the ultracapacitors meets the difference. And interestingly, we found that UC is charged from CAES rather than pose an additional load on utility.  </a:t>
            </a:r>
            <a:endParaRPr lang="en-US" dirty="0"/>
          </a:p>
        </p:txBody>
      </p:sp>
      <p:sp>
        <p:nvSpPr>
          <p:cNvPr id="4" name="Slide Number Placeholder 3"/>
          <p:cNvSpPr>
            <a:spLocks noGrp="1"/>
          </p:cNvSpPr>
          <p:nvPr>
            <p:ph type="sldNum" sz="quarter" idx="10"/>
          </p:nvPr>
        </p:nvSpPr>
        <p:spPr/>
        <p:txBody>
          <a:bodyPr/>
          <a:lstStyle/>
          <a:p>
            <a:fld id="{AC3E5339-E6ED-4E0E-9AEE-E36B01866E20}" type="slidenum">
              <a:rPr lang="en-US" smtClean="0"/>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try to answer these questions, we need to understand the feasibility concerns related to using UPS batteries</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52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that datacenters have become</a:t>
            </a:r>
            <a:r>
              <a:rPr lang="en-US" baseline="0" dirty="0" smtClean="0"/>
              <a:t> heavy power consumers</a:t>
            </a:r>
          </a:p>
          <a:p>
            <a:r>
              <a:rPr lang="en-US" baseline="0" dirty="0" smtClean="0"/>
              <a:t>In fact, if datacenters were treated as a country, they would rank 5</a:t>
            </a:r>
            <a:r>
              <a:rPr lang="en-US" baseline="30000" dirty="0" smtClean="0"/>
              <a:t>th</a:t>
            </a:r>
            <a:r>
              <a:rPr lang="en-US" baseline="0" dirty="0" smtClean="0"/>
              <a:t> in the world for their electricity usage</a:t>
            </a:r>
          </a:p>
          <a:p>
            <a:r>
              <a:rPr lang="en-US" baseline="0" dirty="0" smtClean="0"/>
              <a:t>This has in turn translated in to heavy power related cost for datacenters</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that datacenters have become</a:t>
            </a:r>
            <a:r>
              <a:rPr lang="en-US" baseline="0" dirty="0" smtClean="0"/>
              <a:t> heavy power consumers</a:t>
            </a:r>
          </a:p>
          <a:p>
            <a:r>
              <a:rPr lang="en-US" baseline="0" dirty="0" smtClean="0"/>
              <a:t>In fact, if datacenters were treated as a country, they would rank 5</a:t>
            </a:r>
            <a:r>
              <a:rPr lang="en-US" baseline="30000" dirty="0" smtClean="0"/>
              <a:t>th</a:t>
            </a:r>
            <a:r>
              <a:rPr lang="en-US" baseline="0" dirty="0" smtClean="0"/>
              <a:t> in the world for their electricity usage</a:t>
            </a:r>
          </a:p>
          <a:p>
            <a:r>
              <a:rPr lang="en-US" baseline="0" dirty="0" smtClean="0"/>
              <a:t>This has in turn translated in to heavy power related cost for datacenters</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that datacenters have become</a:t>
            </a:r>
            <a:r>
              <a:rPr lang="en-US" baseline="0" dirty="0" smtClean="0"/>
              <a:t> heavy power consumers</a:t>
            </a:r>
          </a:p>
          <a:p>
            <a:r>
              <a:rPr lang="en-US" baseline="0" dirty="0" smtClean="0"/>
              <a:t>In fact, if datacenters were treated as a country, they would rank 5</a:t>
            </a:r>
            <a:r>
              <a:rPr lang="en-US" baseline="30000" dirty="0" smtClean="0"/>
              <a:t>th</a:t>
            </a:r>
            <a:r>
              <a:rPr lang="en-US" baseline="0" dirty="0" smtClean="0"/>
              <a:t> in the world for their electricity usage</a:t>
            </a:r>
          </a:p>
          <a:p>
            <a:r>
              <a:rPr lang="en-US" baseline="0" dirty="0" smtClean="0"/>
              <a:t>This has in turn translated in to heavy power related cost for datacenters</a:t>
            </a:r>
            <a:endParaRPr lang="en-US" dirty="0"/>
          </a:p>
        </p:txBody>
      </p:sp>
      <p:sp>
        <p:nvSpPr>
          <p:cNvPr id="4" name="Slide Number Placeholder 3"/>
          <p:cNvSpPr>
            <a:spLocks noGrp="1"/>
          </p:cNvSpPr>
          <p:nvPr>
            <p:ph type="sldNum" idx="10"/>
          </p:nvPr>
        </p:nvSpPr>
        <p:spPr/>
        <p:txBody>
          <a:bodyPr/>
          <a:lstStyle/>
          <a:p>
            <a:fld id="{A6416F84-BC16-4528-A5A5-02E4E39EC198}"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0"/>
          <p:cNvSpPr>
            <a:spLocks noGrp="1" noChangeArrowheads="1"/>
          </p:cNvSpPr>
          <p:nvPr>
            <p:ph type="sldNum" sz="quarter"/>
          </p:nvPr>
        </p:nvSpPr>
        <p:spPr>
          <a:noFill/>
        </p:spPr>
        <p:txBody>
          <a:bodyPr/>
          <a:lstStyle/>
          <a:p>
            <a:fld id="{BBB40B2E-5872-48A4-9B45-69834374B655}" type="slidenum">
              <a:rPr lang="en-GB" smtClean="0">
                <a:solidFill>
                  <a:prstClr val="white"/>
                </a:solidFill>
              </a:rPr>
              <a:pPr/>
              <a:t>10</a:t>
            </a:fld>
            <a:endParaRPr lang="en-GB" smtClean="0">
              <a:solidFill>
                <a:prstClr val="white"/>
              </a:solidFill>
            </a:endParaRPr>
          </a:p>
        </p:txBody>
      </p:sp>
      <p:sp>
        <p:nvSpPr>
          <p:cNvPr id="16387" name="Text Box 1"/>
          <p:cNvSpPr txBox="1">
            <a:spLocks noChangeArrowheads="1"/>
          </p:cNvSpPr>
          <p:nvPr/>
        </p:nvSpPr>
        <p:spPr bwMode="auto">
          <a:xfrm>
            <a:off x="3884615" y="8685215"/>
            <a:ext cx="2935287" cy="420687"/>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24F46965-FC8B-4C89-98F3-ABDE6B2BFD06}"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10</a:t>
            </a:fld>
            <a:endParaRPr lang="en-GB" sz="1200" dirty="0">
              <a:solidFill>
                <a:srgbClr val="000000"/>
              </a:solidFill>
              <a:latin typeface="Times New Roman" pitchFamily="84" charset="0"/>
            </a:endParaRPr>
          </a:p>
        </p:txBody>
      </p:sp>
      <p:sp>
        <p:nvSpPr>
          <p:cNvPr id="16388" name="Text Box 2"/>
          <p:cNvSpPr txBox="1">
            <a:spLocks noChangeArrowheads="1"/>
          </p:cNvSpPr>
          <p:nvPr/>
        </p:nvSpPr>
        <p:spPr bwMode="auto">
          <a:xfrm>
            <a:off x="3884614" y="8685214"/>
            <a:ext cx="2936874" cy="422275"/>
          </a:xfrm>
          <a:prstGeom prst="rect">
            <a:avLst/>
          </a:prstGeom>
          <a:noFill/>
          <a:ln w="9525">
            <a:noFill/>
            <a:miter lim="800000"/>
            <a:headEnd/>
            <a:tailEnd/>
          </a:ln>
        </p:spPr>
        <p:txBody>
          <a:bodyPr lIns="90053" tIns="46828" rIns="90053" bIns="46828" anchor="b">
            <a:prstTxWarp prst="textNoShape">
              <a:avLst/>
            </a:prstTxWarp>
          </a:bodyPr>
          <a:lstStyle/>
          <a:p>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fld id="{C672CBB2-3DC4-4AB5-97CA-91CFFC6AC1E1}" type="slidenum">
              <a:rPr lang="en-GB" sz="1200">
                <a:solidFill>
                  <a:srgbClr val="000000"/>
                </a:solidFill>
                <a:latin typeface="Times New Roman" pitchFamily="84" charset="0"/>
              </a:rPr>
              <a:pPr algn="r">
                <a:buClr>
                  <a:srgbClr val="000000"/>
                </a:buClr>
                <a:buSzPct val="100000"/>
                <a:tabLst>
                  <a:tab pos="0" algn="l"/>
                  <a:tab pos="457472" algn="l"/>
                  <a:tab pos="914946" algn="l"/>
                  <a:tab pos="1372418" algn="l"/>
                  <a:tab pos="1829891" algn="l"/>
                  <a:tab pos="2287362" algn="l"/>
                  <a:tab pos="2744836" algn="l"/>
                  <a:tab pos="3202308" algn="l"/>
                  <a:tab pos="3659781" algn="l"/>
                  <a:tab pos="4117254" algn="l"/>
                  <a:tab pos="4574728" algn="l"/>
                  <a:tab pos="5032200" algn="l"/>
                  <a:tab pos="5489672" algn="l"/>
                  <a:tab pos="5947145" algn="l"/>
                  <a:tab pos="6404617" algn="l"/>
                  <a:tab pos="6862090" algn="l"/>
                  <a:tab pos="7319562" algn="l"/>
                  <a:tab pos="7777036" algn="l"/>
                  <a:tab pos="8234508" algn="l"/>
                  <a:tab pos="8691981" algn="l"/>
                  <a:tab pos="9149454" algn="l"/>
                </a:tabLst>
              </a:pPr>
              <a:t>10</a:t>
            </a:fld>
            <a:endParaRPr lang="en-GB" sz="1200" dirty="0">
              <a:solidFill>
                <a:srgbClr val="000000"/>
              </a:solidFill>
              <a:latin typeface="Times New Roman" pitchFamily="84" charset="0"/>
            </a:endParaRPr>
          </a:p>
        </p:txBody>
      </p:sp>
      <p:sp>
        <p:nvSpPr>
          <p:cNvPr id="16389" name="Text Box 3"/>
          <p:cNvSpPr txBox="1">
            <a:spLocks noChangeArrowheads="1"/>
          </p:cNvSpPr>
          <p:nvPr/>
        </p:nvSpPr>
        <p:spPr bwMode="auto">
          <a:xfrm>
            <a:off x="1143002" y="685800"/>
            <a:ext cx="4571999" cy="3429000"/>
          </a:xfrm>
          <a:prstGeom prst="rect">
            <a:avLst/>
          </a:prstGeom>
          <a:solidFill>
            <a:srgbClr val="FFFFFF"/>
          </a:solidFill>
          <a:ln w="9360">
            <a:solidFill>
              <a:srgbClr val="000000"/>
            </a:solidFill>
            <a:miter lim="800000"/>
            <a:headEnd/>
            <a:tailEnd/>
          </a:ln>
        </p:spPr>
        <p:txBody>
          <a:bodyPr wrap="none" lIns="91494" tIns="45748" rIns="91494" bIns="45748" anchor="ctr">
            <a:prstTxWarp prst="textNoShape">
              <a:avLst/>
            </a:prstTxWarp>
          </a:bodyPr>
          <a:lstStyle/>
          <a:p>
            <a:pPr>
              <a:lnSpc>
                <a:spcPts val="4240"/>
              </a:lnSpc>
              <a:buClr>
                <a:srgbClr val="000000"/>
              </a:buClr>
              <a:buSzPct val="100000"/>
            </a:pPr>
            <a:endParaRPr lang="en-US" dirty="0">
              <a:solidFill>
                <a:prstClr val="white"/>
              </a:solidFill>
            </a:endParaRPr>
          </a:p>
        </p:txBody>
      </p:sp>
      <p:sp>
        <p:nvSpPr>
          <p:cNvPr id="16390" name="Rectangle 4"/>
          <p:cNvSpPr>
            <a:spLocks noGrp="1" noChangeArrowheads="1"/>
          </p:cNvSpPr>
          <p:nvPr>
            <p:ph type="body"/>
          </p:nvPr>
        </p:nvSpPr>
        <p:spPr>
          <a:xfrm>
            <a:off x="685800" y="4343403"/>
            <a:ext cx="5449888" cy="4179888"/>
          </a:xfrm>
          <a:noFill/>
          <a:ln/>
        </p:spPr>
        <p:txBody>
          <a:bodyPr wrap="none" anchor="ctr"/>
          <a:lstStyle/>
          <a:p>
            <a:pPr eaLnBrk="1" hangingPunct="1">
              <a:spcBef>
                <a:spcPct val="0"/>
              </a:spcBef>
              <a:buClrTx/>
              <a:buSzTx/>
              <a:buFontTx/>
              <a:buNone/>
            </a:pPr>
            <a:r>
              <a:rPr lang="en-US" sz="2400" dirty="0" err="1" smtClean="0">
                <a:solidFill>
                  <a:schemeClr val="bg1"/>
                </a:solidFill>
                <a:latin typeface="Arial" pitchFamily="84" charset="0"/>
              </a:rPr>
              <a:t>Underprovisioning</a:t>
            </a:r>
            <a:r>
              <a:rPr lang="en-US" sz="2400" dirty="0" smtClean="0">
                <a:solidFill>
                  <a:schemeClr val="bg1"/>
                </a:solidFill>
                <a:latin typeface="Arial" pitchFamily="84" charset="0"/>
              </a:rPr>
              <a:t> allows</a:t>
            </a:r>
            <a:r>
              <a:rPr lang="en-US" sz="2400" baseline="0" dirty="0" smtClean="0">
                <a:solidFill>
                  <a:schemeClr val="bg1"/>
                </a:solidFill>
                <a:latin typeface="Arial" pitchFamily="84" charset="0"/>
              </a:rPr>
              <a:t> the equipment capacity to be lower than the workload peak – technique used to lower datacenter cap-ex cost </a:t>
            </a:r>
            <a:endParaRPr lang="en-US" sz="2400" dirty="0">
              <a:solidFill>
                <a:schemeClr val="bg1"/>
              </a:solidFill>
              <a:latin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59554-DED7-42E2-A65D-CD8A85F45018}" type="datetimeFigureOut">
              <a:rPr lang="en-US" smtClean="0"/>
              <a:t>12/19/15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98374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554-DED7-42E2-A65D-CD8A85F45018}" type="datetimeFigureOut">
              <a:rPr lang="en-US" smtClean="0"/>
              <a:t>12/19/15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367764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554-DED7-42E2-A65D-CD8A85F45018}" type="datetimeFigureOut">
              <a:rPr lang="en-US" smtClean="0"/>
              <a:t>12/19/15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43355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554-DED7-42E2-A65D-CD8A85F45018}" type="datetimeFigureOut">
              <a:rPr lang="en-US" smtClean="0"/>
              <a:t>12/19/15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46754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59554-DED7-42E2-A65D-CD8A85F45018}" type="datetimeFigureOut">
              <a:rPr lang="en-US" smtClean="0"/>
              <a:t>12/19/15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351772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59554-DED7-42E2-A65D-CD8A85F45018}" type="datetimeFigureOut">
              <a:rPr lang="en-US" smtClean="0"/>
              <a:t>12/19/15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356444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59554-DED7-42E2-A65D-CD8A85F45018}" type="datetimeFigureOut">
              <a:rPr lang="en-US" smtClean="0"/>
              <a:t>12/19/15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65863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59554-DED7-42E2-A65D-CD8A85F45018}" type="datetimeFigureOut">
              <a:rPr lang="en-US" smtClean="0"/>
              <a:t>12/19/15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200462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59554-DED7-42E2-A65D-CD8A85F45018}" type="datetimeFigureOut">
              <a:rPr lang="en-US" smtClean="0"/>
              <a:t>12/19/15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121632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554-DED7-42E2-A65D-CD8A85F45018}" type="datetimeFigureOut">
              <a:rPr lang="en-US" smtClean="0"/>
              <a:t>12/19/15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424549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554-DED7-42E2-A65D-CD8A85F45018}" type="datetimeFigureOut">
              <a:rPr lang="en-US" smtClean="0"/>
              <a:t>12/19/15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F0BA-A9AC-44D2-B5AE-D23C77CDACD9}" type="slidenum">
              <a:rPr lang="en-US" smtClean="0"/>
              <a:t>‹#›</a:t>
            </a:fld>
            <a:endParaRPr lang="en-US"/>
          </a:p>
        </p:txBody>
      </p:sp>
    </p:spTree>
    <p:extLst>
      <p:ext uri="{BB962C8B-B14F-4D97-AF65-F5344CB8AC3E}">
        <p14:creationId xmlns:p14="http://schemas.microsoft.com/office/powerpoint/2010/main" val="3044744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59554-DED7-42E2-A65D-CD8A85F45018}" type="datetimeFigureOut">
              <a:rPr lang="en-US" smtClean="0"/>
              <a:t>12/19/15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9F0BA-A9AC-44D2-B5AE-D23C77CDACD9}" type="slidenum">
              <a:rPr lang="en-US" smtClean="0"/>
              <a:t>‹#›</a:t>
            </a:fld>
            <a:endParaRPr lang="en-US"/>
          </a:p>
        </p:txBody>
      </p:sp>
    </p:spTree>
    <p:extLst>
      <p:ext uri="{BB962C8B-B14F-4D97-AF65-F5344CB8AC3E}">
        <p14:creationId xmlns:p14="http://schemas.microsoft.com/office/powerpoint/2010/main" val="231102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12.jpeg"/><Relationship Id="rId8" Type="http://schemas.openxmlformats.org/officeDocument/2006/relationships/image" Target="../media/image8.jpeg"/><Relationship Id="rId9" Type="http://schemas.openxmlformats.org/officeDocument/2006/relationships/image" Target="../media/image7.jpeg"/><Relationship Id="rId10"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12.jpeg"/><Relationship Id="rId8"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gi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6.gif"/><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jpeg"/><Relationship Id="rId5" Type="http://schemas.openxmlformats.org/officeDocument/2006/relationships/image" Target="../media/image16.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jpe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jpeg"/><Relationship Id="rId5" Type="http://schemas.openxmlformats.org/officeDocument/2006/relationships/image" Target="../media/image17.jpe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jpeg"/><Relationship Id="rId5" Type="http://schemas.openxmlformats.org/officeDocument/2006/relationships/chart" Target="../charts/chart2.xml"/><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jpeg"/><Relationship Id="rId5" Type="http://schemas.openxmlformats.org/officeDocument/2006/relationships/chart" Target="../charts/chart3.xml"/><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18.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18.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18.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gif"/><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valandre.com/blog/wp-content/uploads/2011/06/K2_south_routes_m1.jpg" TargetMode="External"/><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gif"/><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eg"/><Relationship Id="rId4" Type="http://schemas.openxmlformats.org/officeDocument/2006/relationships/image" Target="../media/image22.gif"/><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13.png"/><Relationship Id="rId9" Type="http://schemas.openxmlformats.org/officeDocument/2006/relationships/image" Target="../media/image26.jpeg"/><Relationship Id="rId10" Type="http://schemas.openxmlformats.org/officeDocument/2006/relationships/image" Target="../media/image27.jpeg"/></Relationships>
</file>

<file path=ppt/slides/_rels/slide36.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29.png"/><Relationship Id="rId13" Type="http://schemas.openxmlformats.org/officeDocument/2006/relationships/image" Target="../media/image31.png"/><Relationship Id="rId1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eg"/><Relationship Id="rId4" Type="http://schemas.openxmlformats.org/officeDocument/2006/relationships/image" Target="../media/image22.gif"/><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7.jpeg"/><Relationship Id="rId9" Type="http://schemas.openxmlformats.org/officeDocument/2006/relationships/image" Target="../media/image13.png"/><Relationship Id="rId10" Type="http://schemas.openxmlformats.org/officeDocument/2006/relationships/image" Target="../media/image26.jpeg"/></Relationships>
</file>

<file path=ppt/slides/_rels/slide37.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4.jpeg"/><Relationship Id="rId13" Type="http://schemas.openxmlformats.org/officeDocument/2006/relationships/image" Target="../media/image35.jpe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jpeg"/><Relationship Id="rId17" Type="http://schemas.openxmlformats.org/officeDocument/2006/relationships/image" Target="../media/image39.png"/><Relationship Id="rId18" Type="http://schemas.openxmlformats.org/officeDocument/2006/relationships/image" Target="../media/image40.jpeg"/><Relationship Id="rId19"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eg"/><Relationship Id="rId4" Type="http://schemas.openxmlformats.org/officeDocument/2006/relationships/image" Target="../media/image22.gif"/><Relationship Id="rId5" Type="http://schemas.openxmlformats.org/officeDocument/2006/relationships/image" Target="../media/image3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7.jpeg"/><Relationship Id="rId9" Type="http://schemas.openxmlformats.org/officeDocument/2006/relationships/image" Target="../media/image13.png"/><Relationship Id="rId10" Type="http://schemas.openxmlformats.org/officeDocument/2006/relationships/image" Target="../media/image26.jpeg"/></Relationships>
</file>

<file path=ppt/slides/_rels/slide38.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eg"/><Relationship Id="rId4" Type="http://schemas.openxmlformats.org/officeDocument/2006/relationships/image" Target="../media/image42.jpeg"/><Relationship Id="rId5" Type="http://schemas.openxmlformats.org/officeDocument/2006/relationships/image" Target="../media/image22.gif"/><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7.jpeg"/><Relationship Id="rId10" Type="http://schemas.openxmlformats.org/officeDocument/2006/relationships/image" Target="../media/image13.png"/></Relationships>
</file>

<file path=ppt/slides/_rels/slide39.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jpeg"/><Relationship Id="rId4" Type="http://schemas.openxmlformats.org/officeDocument/2006/relationships/image" Target="../media/image43.jpeg"/><Relationship Id="rId5" Type="http://schemas.openxmlformats.org/officeDocument/2006/relationships/image" Target="../media/image22.gif"/><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gi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gif"/><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13.png"/><Relationship Id="rId9" Type="http://schemas.openxmlformats.org/officeDocument/2006/relationships/image" Target="../media/image26.jpe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31.pn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png"/><Relationship Id="rId9" Type="http://schemas.microsoft.com/office/2007/relationships/hdphoto" Target="../media/hdphoto1.wdp"/><Relationship Id="rId10" Type="http://schemas.openxmlformats.org/officeDocument/2006/relationships/image" Target="../media/image22.gif"/><Relationship Id="rId11"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7.png"/><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5.xml"/><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0"/>
            <a:ext cx="9144000" cy="6858000"/>
          </a:xfrm>
          <a:prstGeom prst="rect">
            <a:avLst/>
          </a:prstGeom>
        </p:spPr>
      </p:pic>
      <p:sp>
        <p:nvSpPr>
          <p:cNvPr id="2" name="Title 1"/>
          <p:cNvSpPr>
            <a:spLocks noGrp="1"/>
          </p:cNvSpPr>
          <p:nvPr>
            <p:ph type="ctrTitle"/>
          </p:nvPr>
        </p:nvSpPr>
        <p:spPr>
          <a:xfrm>
            <a:off x="228600" y="685800"/>
            <a:ext cx="8763000" cy="2079625"/>
          </a:xfrm>
        </p:spPr>
        <p:txBody>
          <a:bodyPr>
            <a:noAutofit/>
          </a:bodyPr>
          <a:lstStyle/>
          <a:p>
            <a:r>
              <a:rPr lang="en-US" b="1" dirty="0" smtClean="0">
                <a:solidFill>
                  <a:srgbClr val="FF0000"/>
                </a:solidFill>
              </a:rPr>
              <a:t>Reducing </a:t>
            </a:r>
            <a:r>
              <a:rPr lang="en-US" b="1" dirty="0" smtClean="0">
                <a:solidFill>
                  <a:srgbClr val="FF0000"/>
                </a:solidFill>
              </a:rPr>
              <a:t>Peak Power Costs </a:t>
            </a:r>
            <a:r>
              <a:rPr lang="en-US" b="1" dirty="0" smtClean="0">
                <a:solidFill>
                  <a:srgbClr val="FF0000"/>
                </a:solidFill>
              </a:rPr>
              <a:t>in </a:t>
            </a:r>
            <a:r>
              <a:rPr lang="en-US" b="1" dirty="0" smtClean="0">
                <a:solidFill>
                  <a:srgbClr val="FF0000"/>
                </a:solidFill>
              </a:rPr>
              <a:t>Cloud Data </a:t>
            </a:r>
            <a:r>
              <a:rPr lang="en-US" b="1" dirty="0" smtClean="0">
                <a:solidFill>
                  <a:srgbClr val="FF0000"/>
                </a:solidFill>
              </a:rPr>
              <a:t>Centers</a:t>
            </a:r>
            <a:endParaRPr lang="en-US" b="1" dirty="0">
              <a:solidFill>
                <a:srgbClr val="FF0000"/>
              </a:solidFill>
            </a:endParaRPr>
          </a:p>
        </p:txBody>
      </p:sp>
      <p:sp>
        <p:nvSpPr>
          <p:cNvPr id="3" name="Subtitle 2"/>
          <p:cNvSpPr>
            <a:spLocks noGrp="1"/>
          </p:cNvSpPr>
          <p:nvPr>
            <p:ph type="subTitle" idx="1"/>
          </p:nvPr>
        </p:nvSpPr>
        <p:spPr>
          <a:xfrm>
            <a:off x="838200" y="3276600"/>
            <a:ext cx="7543800" cy="2819400"/>
          </a:xfrm>
        </p:spPr>
        <p:txBody>
          <a:bodyPr>
            <a:noAutofit/>
          </a:bodyPr>
          <a:lstStyle/>
          <a:p>
            <a:r>
              <a:rPr lang="en-US" sz="3600" b="1" dirty="0" err="1" smtClean="0">
                <a:solidFill>
                  <a:schemeClr val="tx1"/>
                </a:solidFill>
              </a:rPr>
              <a:t>Bhuvan</a:t>
            </a:r>
            <a:r>
              <a:rPr lang="en-US" sz="3600" b="1" dirty="0" smtClean="0">
                <a:solidFill>
                  <a:schemeClr val="tx1"/>
                </a:solidFill>
              </a:rPr>
              <a:t> </a:t>
            </a:r>
            <a:r>
              <a:rPr lang="en-US" sz="3600" b="1" dirty="0" err="1" smtClean="0">
                <a:solidFill>
                  <a:schemeClr val="tx1"/>
                </a:solidFill>
              </a:rPr>
              <a:t>Urgaonkar</a:t>
            </a:r>
            <a:r>
              <a:rPr lang="en-US" sz="3600" b="1" dirty="0" smtClean="0">
                <a:solidFill>
                  <a:schemeClr val="tx1"/>
                </a:solidFill>
              </a:rPr>
              <a:t> </a:t>
            </a:r>
          </a:p>
          <a:p>
            <a:r>
              <a:rPr lang="en-US" sz="3600" dirty="0" smtClean="0">
                <a:solidFill>
                  <a:schemeClr val="tx1"/>
                </a:solidFill>
              </a:rPr>
              <a:t>Dept. of Comp. Sci. and </a:t>
            </a:r>
            <a:r>
              <a:rPr lang="en-US" sz="3600" dirty="0" err="1" smtClean="0">
                <a:solidFill>
                  <a:schemeClr val="tx1"/>
                </a:solidFill>
              </a:rPr>
              <a:t>Engg</a:t>
            </a:r>
            <a:r>
              <a:rPr lang="en-US" sz="3600" dirty="0" smtClean="0">
                <a:solidFill>
                  <a:schemeClr val="tx1"/>
                </a:solidFill>
              </a:rPr>
              <a:t>.</a:t>
            </a:r>
          </a:p>
          <a:p>
            <a:r>
              <a:rPr lang="en-US" sz="3600" dirty="0" smtClean="0">
                <a:solidFill>
                  <a:schemeClr val="tx1"/>
                </a:solidFill>
              </a:rPr>
              <a:t>The Pennsylvania State University</a:t>
            </a:r>
            <a:endParaRPr lang="en-US" sz="3600" dirty="0">
              <a:solidFill>
                <a:schemeClr val="tx1"/>
              </a:solidFill>
            </a:endParaRPr>
          </a:p>
        </p:txBody>
      </p:sp>
    </p:spTree>
    <p:extLst>
      <p:ext uri="{BB962C8B-B14F-4D97-AF65-F5344CB8AC3E}">
        <p14:creationId xmlns:p14="http://schemas.microsoft.com/office/powerpoint/2010/main" val="23454816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002" y="1600200"/>
            <a:ext cx="619598" cy="6195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895600"/>
            <a:ext cx="619598" cy="619598"/>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028602"/>
            <a:ext cx="619598" cy="619598"/>
          </a:xfrm>
          <a:prstGeom prst="rect">
            <a:avLst/>
          </a:prstGeom>
        </p:spPr>
      </p:pic>
      <p:sp>
        <p:nvSpPr>
          <p:cNvPr id="78" name="TextBox 77"/>
          <p:cNvSpPr txBox="1"/>
          <p:nvPr/>
        </p:nvSpPr>
        <p:spPr>
          <a:xfrm>
            <a:off x="2286000" y="1197114"/>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97" name="TextBox 96"/>
          <p:cNvSpPr txBox="1"/>
          <p:nvPr/>
        </p:nvSpPr>
        <p:spPr>
          <a:xfrm>
            <a:off x="2461426" y="3406914"/>
            <a:ext cx="967574" cy="707886"/>
          </a:xfrm>
          <a:prstGeom prst="rect">
            <a:avLst/>
          </a:prstGeom>
          <a:noFill/>
        </p:spPr>
        <p:txBody>
          <a:bodyPr wrap="none" rtlCol="0">
            <a:spAutoFit/>
          </a:bodyPr>
          <a:lstStyle/>
          <a:p>
            <a:pPr algn="ctr"/>
            <a:r>
              <a:rPr lang="en-US" sz="2000" b="1" dirty="0" smtClean="0">
                <a:solidFill>
                  <a:schemeClr val="tx1"/>
                </a:solidFill>
              </a:rPr>
              <a:t>UPS </a:t>
            </a:r>
          </a:p>
          <a:p>
            <a:pPr algn="ctr"/>
            <a:r>
              <a:rPr lang="en-US" sz="2000" b="1" dirty="0" smtClean="0"/>
              <a:t>B</a:t>
            </a:r>
            <a:r>
              <a:rPr lang="en-US" sz="2000" b="1" dirty="0" smtClean="0">
                <a:solidFill>
                  <a:schemeClr val="tx1"/>
                </a:solidFill>
              </a:rPr>
              <a:t>attery</a:t>
            </a:r>
            <a:endParaRPr lang="en-US" sz="2000" b="1" dirty="0">
              <a:solidFill>
                <a:schemeClr val="tx1"/>
              </a:solidFill>
            </a:endParaRPr>
          </a:p>
        </p:txBody>
      </p: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482" name="Picture 2" descr="Caterpillar Offers Tier 2 EPA-compliant 18kW Diesel Generator Set"/>
          <p:cNvPicPr>
            <a:picLocks noChangeAspect="1" noChangeArrowheads="1"/>
          </p:cNvPicPr>
          <p:nvPr/>
        </p:nvPicPr>
        <p:blipFill>
          <a:blip r:embed="rId5"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p:cNvSpPr txBox="1">
            <a:spLocks/>
          </p:cNvSpPr>
          <p:nvPr/>
        </p:nvSpPr>
        <p:spPr>
          <a:xfrm>
            <a:off x="-228600" y="0"/>
            <a:ext cx="93726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rPr>
              <a:t>Under-provisioned Power </a:t>
            </a:r>
            <a:r>
              <a:rPr lang="en-US" sz="4000" b="1" dirty="0" smtClean="0">
                <a:solidFill>
                  <a:schemeClr val="accent3">
                    <a:lumMod val="50000"/>
                  </a:schemeClr>
                </a:solidFill>
                <a:latin typeface="+mj-lt"/>
                <a:ea typeface="+mn-ea"/>
                <a:cs typeface="+mn-cs"/>
              </a:rPr>
              <a:t>Infrastructure</a:t>
            </a:r>
            <a:endParaRPr lang="en-US" sz="4000" b="1" dirty="0">
              <a:solidFill>
                <a:schemeClr val="accent3">
                  <a:lumMod val="50000"/>
                </a:schemeClr>
              </a:solidFill>
              <a:latin typeface="+mj-lt"/>
              <a:ea typeface="+mn-ea"/>
              <a:cs typeface="+mn-cs"/>
            </a:endParaRPr>
          </a:p>
        </p:txBody>
      </p: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5133868" y="4639012"/>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3124200" y="4639012"/>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2209800" y="4639012"/>
            <a:ext cx="1524000" cy="771188"/>
          </a:xfrm>
          <a:prstGeom prst="rect">
            <a:avLst/>
          </a:prstGeom>
          <a:noFill/>
        </p:spPr>
      </p:pic>
      <p:sp>
        <p:nvSpPr>
          <p:cNvPr id="159" name="TextBox 158"/>
          <p:cNvSpPr txBox="1"/>
          <p:nvPr/>
        </p:nvSpPr>
        <p:spPr>
          <a:xfrm>
            <a:off x="4803486" y="4623138"/>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914400" y="4470737"/>
            <a:ext cx="1452962" cy="1015663"/>
          </a:xfrm>
          <a:prstGeom prst="rect">
            <a:avLst/>
          </a:prstGeom>
          <a:noFill/>
        </p:spPr>
        <p:txBody>
          <a:bodyPr wrap="none" rtlCol="0">
            <a:spAutoFit/>
          </a:bodyPr>
          <a:lstStyle/>
          <a:p>
            <a:pPr algn="ctr"/>
            <a:r>
              <a:rPr lang="en-US" sz="2000" b="1" dirty="0" smtClean="0"/>
              <a:t>Power</a:t>
            </a:r>
          </a:p>
          <a:p>
            <a:pPr algn="ctr"/>
            <a:r>
              <a:rPr lang="en-US" sz="2000" b="1" dirty="0" smtClean="0">
                <a:solidFill>
                  <a:schemeClr val="tx1"/>
                </a:solidFill>
              </a:rPr>
              <a:t>Distribution</a:t>
            </a:r>
          </a:p>
          <a:p>
            <a:pPr algn="ctr"/>
            <a:r>
              <a:rPr lang="en-US" sz="2000" b="1" dirty="0" smtClean="0"/>
              <a:t>Unit (PDU)</a:t>
            </a:r>
            <a:endParaRPr lang="en-US" sz="2000" b="1" dirty="0">
              <a:solidFill>
                <a:schemeClr val="tx1"/>
              </a:solidFill>
            </a:endParaRPr>
          </a:p>
        </p:txBody>
      </p:sp>
      <p:sp>
        <p:nvSpPr>
          <p:cNvPr id="96" name="TextBox 95"/>
          <p:cNvSpPr txBox="1"/>
          <p:nvPr/>
        </p:nvSpPr>
        <p:spPr>
          <a:xfrm>
            <a:off x="6081387" y="2108537"/>
            <a:ext cx="1691013" cy="1015663"/>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dirty="0" smtClean="0"/>
              <a:t>(DG)</a:t>
            </a:r>
            <a:endParaRPr lang="en-US" sz="2000" b="1" dirty="0" smtClean="0">
              <a:solidFill>
                <a:schemeClr val="tx1"/>
              </a:solidFill>
            </a:endParaRPr>
          </a:p>
        </p:txBody>
      </p:sp>
      <p:pic>
        <p:nvPicPr>
          <p:cNvPr id="112" name="Picture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0" y="5257800"/>
            <a:ext cx="402564" cy="402564"/>
          </a:xfrm>
          <a:prstGeom prst="rect">
            <a:avLst/>
          </a:prstGeom>
        </p:spPr>
      </p:pic>
      <p:pic>
        <p:nvPicPr>
          <p:cNvPr id="135" name="Pictur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0" y="5257800"/>
            <a:ext cx="402564" cy="402564"/>
          </a:xfrm>
          <a:prstGeom prst="rect">
            <a:avLst/>
          </a:prstGeom>
        </p:spPr>
      </p:pic>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5257800"/>
            <a:ext cx="402564" cy="40256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319" y="2027685"/>
            <a:ext cx="1412281" cy="2087115"/>
          </a:xfrm>
          <a:prstGeom prst="rect">
            <a:avLst/>
          </a:prstGeom>
        </p:spPr>
      </p:pic>
      <p:sp>
        <p:nvSpPr>
          <p:cNvPr id="11" name="TextBox 10"/>
          <p:cNvSpPr txBox="1"/>
          <p:nvPr/>
        </p:nvSpPr>
        <p:spPr>
          <a:xfrm>
            <a:off x="367039" y="1219200"/>
            <a:ext cx="1614161" cy="830997"/>
          </a:xfrm>
          <a:prstGeom prst="rect">
            <a:avLst/>
          </a:prstGeom>
          <a:noFill/>
        </p:spPr>
        <p:txBody>
          <a:bodyPr wrap="none" rtlCol="0">
            <a:spAutoFit/>
          </a:bodyPr>
          <a:lstStyle/>
          <a:p>
            <a:pPr algn="ctr"/>
            <a:r>
              <a:rPr lang="en-US" sz="2400" b="1" dirty="0" smtClean="0"/>
              <a:t>Rated Peak</a:t>
            </a:r>
          </a:p>
          <a:p>
            <a:pPr algn="ctr"/>
            <a:r>
              <a:rPr lang="en-US" sz="2400" b="1" dirty="0"/>
              <a:t>c</a:t>
            </a:r>
            <a:r>
              <a:rPr lang="en-US" sz="2400" b="1" dirty="0" smtClean="0"/>
              <a:t>apacity</a:t>
            </a:r>
            <a:endParaRPr lang="en-US" sz="2400" b="1" dirty="0"/>
          </a:p>
        </p:txBody>
      </p:sp>
      <p:sp>
        <p:nvSpPr>
          <p:cNvPr id="79" name="Text Box 5"/>
          <p:cNvSpPr txBox="1">
            <a:spLocks noChangeArrowheads="1"/>
          </p:cNvSpPr>
          <p:nvPr/>
        </p:nvSpPr>
        <p:spPr bwMode="auto">
          <a:xfrm rot="16200000">
            <a:off x="4583657" y="1131343"/>
            <a:ext cx="1203502" cy="312416"/>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000000"/>
                </a:solidFill>
                <a:latin typeface="Calibri" pitchFamily="84" charset="0"/>
                <a:ea typeface="DejaVu LGC Sans" charset="0"/>
                <a:cs typeface="DejaVu LGC Sans" charset="0"/>
              </a:rPr>
              <a:t>Power </a:t>
            </a:r>
            <a:r>
              <a:rPr lang="en-GB" sz="1600" b="1" dirty="0" smtClean="0">
                <a:solidFill>
                  <a:srgbClr val="000000"/>
                </a:solidFill>
                <a:latin typeface="Calibri" pitchFamily="84" charset="0"/>
                <a:ea typeface="DejaVu LGC Sans" charset="0"/>
                <a:cs typeface="DejaVu LGC Sans" charset="0"/>
              </a:rPr>
              <a:t>(W</a:t>
            </a:r>
            <a:r>
              <a:rPr lang="en-GB" sz="1600" b="1" dirty="0">
                <a:solidFill>
                  <a:srgbClr val="000000"/>
                </a:solidFill>
                <a:latin typeface="Calibri" pitchFamily="84" charset="0"/>
                <a:ea typeface="DejaVu LGC Sans" charset="0"/>
                <a:cs typeface="DejaVu LGC Sans" charset="0"/>
              </a:rPr>
              <a:t>)</a:t>
            </a:r>
          </a:p>
        </p:txBody>
      </p:sp>
      <p:sp>
        <p:nvSpPr>
          <p:cNvPr id="80" name="Line 3"/>
          <p:cNvSpPr>
            <a:spLocks noChangeShapeType="1"/>
          </p:cNvSpPr>
          <p:nvPr/>
        </p:nvSpPr>
        <p:spPr bwMode="auto">
          <a:xfrm>
            <a:off x="5374610" y="1761846"/>
            <a:ext cx="1400862" cy="539"/>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82" name="Text Box 6"/>
          <p:cNvSpPr txBox="1">
            <a:spLocks noChangeArrowheads="1"/>
          </p:cNvSpPr>
          <p:nvPr/>
        </p:nvSpPr>
        <p:spPr bwMode="auto">
          <a:xfrm>
            <a:off x="5637862" y="1731547"/>
            <a:ext cx="791587" cy="241402"/>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smtClean="0">
                <a:solidFill>
                  <a:srgbClr val="000000"/>
                </a:solidFill>
                <a:latin typeface="Calibri" pitchFamily="84" charset="0"/>
                <a:ea typeface="DejaVu LGC Sans" charset="0"/>
                <a:cs typeface="DejaVu LGC Sans" charset="0"/>
              </a:rPr>
              <a:t>Time</a:t>
            </a:r>
            <a:endParaRPr lang="en-GB" sz="1050" b="1" dirty="0">
              <a:solidFill>
                <a:srgbClr val="000000"/>
              </a:solidFill>
              <a:latin typeface="Calibri" pitchFamily="84" charset="0"/>
              <a:ea typeface="DejaVu LGC Sans" charset="0"/>
              <a:cs typeface="DejaVu LGC Sans" charset="0"/>
            </a:endParaRPr>
          </a:p>
        </p:txBody>
      </p:sp>
      <p:sp>
        <p:nvSpPr>
          <p:cNvPr id="83" name="Freeform 82"/>
          <p:cNvSpPr/>
          <p:nvPr/>
        </p:nvSpPr>
        <p:spPr>
          <a:xfrm>
            <a:off x="5423491" y="822583"/>
            <a:ext cx="1257447" cy="89128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84" name="Straight Connector 83"/>
          <p:cNvCxnSpPr/>
          <p:nvPr/>
        </p:nvCxnSpPr>
        <p:spPr>
          <a:xfrm>
            <a:off x="5423491" y="762000"/>
            <a:ext cx="137596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423491" y="533400"/>
            <a:ext cx="0" cy="1290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7598652" y="2248310"/>
            <a:ext cx="783348" cy="723490"/>
            <a:chOff x="3353509" y="916885"/>
            <a:chExt cx="3820087" cy="2821886"/>
          </a:xfrm>
        </p:grpSpPr>
        <p:sp>
          <p:nvSpPr>
            <p:cNvPr id="10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15" name="Freeform 114"/>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34" name="Straight Arrow Connector 133"/>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5084052" y="3391310"/>
            <a:ext cx="783348" cy="723490"/>
            <a:chOff x="3353509" y="916885"/>
            <a:chExt cx="3820087" cy="2821886"/>
          </a:xfrm>
        </p:grpSpPr>
        <p:sp>
          <p:nvSpPr>
            <p:cNvPr id="147"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48" name="Freeform 147"/>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49" name="Straight Arrow Connector 148"/>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477000" y="5562600"/>
            <a:ext cx="578086" cy="558463"/>
            <a:chOff x="3353509" y="916885"/>
            <a:chExt cx="3820087" cy="2821886"/>
          </a:xfrm>
        </p:grpSpPr>
        <p:sp>
          <p:nvSpPr>
            <p:cNvPr id="15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2" name="Freeform 15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3" name="Straight Arrow Connector 15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4495800" y="5562600"/>
            <a:ext cx="578086" cy="558463"/>
            <a:chOff x="3353509" y="916885"/>
            <a:chExt cx="3820087" cy="2821886"/>
          </a:xfrm>
        </p:grpSpPr>
        <p:sp>
          <p:nvSpPr>
            <p:cNvPr id="155"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6" name="Freeform 155"/>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7" name="Straight Arrow Connector 156"/>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3429000" y="5562600"/>
            <a:ext cx="578086" cy="558463"/>
            <a:chOff x="3353509" y="916885"/>
            <a:chExt cx="3820087" cy="2821886"/>
          </a:xfrm>
        </p:grpSpPr>
        <p:sp>
          <p:nvSpPr>
            <p:cNvPr id="16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62" name="Freeform 16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63" name="Straight Arrow Connector 16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7691835" y="22860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181600" y="34290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551018"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572000"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505200"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14" name="Picture 2" descr="http://www.pachd.com/free-images/household-images/five-dollar-bills-01.jpg"/>
          <p:cNvPicPr>
            <a:picLocks noChangeAspect="1" noChangeArrowheads="1"/>
          </p:cNvPicPr>
          <p:nvPr/>
        </p:nvPicPr>
        <p:blipFill>
          <a:blip r:embed="rId9" cstate="print"/>
          <a:srcRect/>
          <a:stretch>
            <a:fillRect/>
          </a:stretch>
        </p:blipFill>
        <p:spPr bwMode="auto">
          <a:xfrm>
            <a:off x="7823200" y="609600"/>
            <a:ext cx="1320800" cy="925380"/>
          </a:xfrm>
          <a:prstGeom prst="rect">
            <a:avLst/>
          </a:prstGeom>
          <a:noFill/>
        </p:spPr>
      </p:pic>
      <p:pic>
        <p:nvPicPr>
          <p:cNvPr id="124" name="Picture 4" descr="File:Smiley.svg"/>
          <p:cNvPicPr>
            <a:picLocks noChangeAspect="1" noChangeArrowheads="1"/>
          </p:cNvPicPr>
          <p:nvPr/>
        </p:nvPicPr>
        <p:blipFill>
          <a:blip r:embed="rId10" cstate="print"/>
          <a:srcRect/>
          <a:stretch>
            <a:fillRect/>
          </a:stretch>
        </p:blipFill>
        <p:spPr bwMode="auto">
          <a:xfrm>
            <a:off x="6934200" y="615848"/>
            <a:ext cx="990600" cy="990600"/>
          </a:xfrm>
          <a:prstGeom prst="rect">
            <a:avLst/>
          </a:prstGeom>
          <a:noFill/>
        </p:spPr>
      </p:pic>
      <p:sp>
        <p:nvSpPr>
          <p:cNvPr id="139" name="TextBox 138"/>
          <p:cNvSpPr txBox="1"/>
          <p:nvPr/>
        </p:nvSpPr>
        <p:spPr>
          <a:xfrm>
            <a:off x="6075040" y="3505200"/>
            <a:ext cx="3047395" cy="2000548"/>
          </a:xfrm>
          <a:prstGeom prst="rect">
            <a:avLst/>
          </a:prstGeom>
          <a:solidFill>
            <a:srgbClr val="FF0000"/>
          </a:solidFill>
        </p:spPr>
        <p:txBody>
          <a:bodyPr wrap="square" rtlCol="0">
            <a:spAutoFit/>
          </a:bodyPr>
          <a:lstStyle/>
          <a:p>
            <a:pPr algn="ctr"/>
            <a:r>
              <a:rPr lang="en-US" sz="2800" b="1" u="sng" dirty="0" smtClean="0">
                <a:solidFill>
                  <a:schemeClr val="bg1"/>
                </a:solidFill>
              </a:rPr>
              <a:t>Under-provisioning</a:t>
            </a:r>
          </a:p>
          <a:p>
            <a:pPr algn="ctr"/>
            <a:r>
              <a:rPr lang="en-US" sz="2400" b="1" dirty="0" err="1" smtClean="0">
                <a:solidFill>
                  <a:schemeClr val="bg1"/>
                </a:solidFill>
              </a:rPr>
              <a:t>Ranganathan</a:t>
            </a:r>
            <a:r>
              <a:rPr lang="en-US" sz="2400" b="1" dirty="0" smtClean="0">
                <a:solidFill>
                  <a:schemeClr val="bg1"/>
                </a:solidFill>
              </a:rPr>
              <a:t> et al., </a:t>
            </a:r>
            <a:br>
              <a:rPr lang="en-US" sz="2400" b="1" dirty="0" smtClean="0">
                <a:solidFill>
                  <a:schemeClr val="bg1"/>
                </a:solidFill>
              </a:rPr>
            </a:br>
            <a:r>
              <a:rPr lang="en-US" sz="2400" b="1" dirty="0" err="1" smtClean="0">
                <a:solidFill>
                  <a:schemeClr val="bg1"/>
                </a:solidFill>
              </a:rPr>
              <a:t>Barroso</a:t>
            </a:r>
            <a:r>
              <a:rPr lang="en-US" sz="2400" b="1" dirty="0" smtClean="0">
                <a:solidFill>
                  <a:schemeClr val="bg1"/>
                </a:solidFill>
              </a:rPr>
              <a:t> et al.,</a:t>
            </a:r>
          </a:p>
          <a:p>
            <a:pPr algn="ctr"/>
            <a:r>
              <a:rPr lang="en-US" sz="2400" b="1" dirty="0" smtClean="0">
                <a:solidFill>
                  <a:schemeClr val="bg1"/>
                </a:solidFill>
              </a:rPr>
              <a:t>Bhandarkar,</a:t>
            </a:r>
          </a:p>
          <a:p>
            <a:pPr algn="ctr"/>
            <a:r>
              <a:rPr lang="en-US" sz="2400" b="1" dirty="0" smtClean="0">
                <a:solidFill>
                  <a:schemeClr val="bg1"/>
                </a:solidFill>
              </a:rPr>
              <a:t>Hamilton.</a:t>
            </a:r>
          </a:p>
        </p:txBody>
      </p:sp>
      <p:sp>
        <p:nvSpPr>
          <p:cNvPr id="7" name="TextBox 6"/>
          <p:cNvSpPr txBox="1"/>
          <p:nvPr/>
        </p:nvSpPr>
        <p:spPr>
          <a:xfrm>
            <a:off x="7853519" y="1295400"/>
            <a:ext cx="1290481" cy="954107"/>
          </a:xfrm>
          <a:prstGeom prst="rect">
            <a:avLst/>
          </a:prstGeom>
          <a:noFill/>
        </p:spPr>
        <p:txBody>
          <a:bodyPr wrap="none" rtlCol="0">
            <a:spAutoFit/>
          </a:bodyPr>
          <a:lstStyle/>
          <a:p>
            <a:pPr algn="ctr"/>
            <a:r>
              <a:rPr lang="en-US" sz="2800" b="1" dirty="0" smtClean="0"/>
              <a:t>Cost</a:t>
            </a:r>
          </a:p>
          <a:p>
            <a:pPr algn="ctr"/>
            <a:r>
              <a:rPr lang="en-US" sz="2800" b="1" dirty="0" smtClean="0"/>
              <a:t>Savings</a:t>
            </a:r>
            <a:endParaRPr lang="en-US" sz="2800" b="1" dirty="0"/>
          </a:p>
        </p:txBody>
      </p:sp>
    </p:spTree>
    <p:extLst>
      <p:ext uri="{BB962C8B-B14F-4D97-AF65-F5344CB8AC3E}">
        <p14:creationId xmlns:p14="http://schemas.microsoft.com/office/powerpoint/2010/main" val="26683437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1.11111E-6 L -0.00156 0.03889 " pathEditMode="relative" rAng="0" ptsTypes="AA">
                                      <p:cBhvr>
                                        <p:cTn id="6" dur="2000" fill="hold"/>
                                        <p:tgtEl>
                                          <p:spTgt spid="84"/>
                                        </p:tgtEl>
                                        <p:attrNameLst>
                                          <p:attrName>ppt_x</p:attrName>
                                          <p:attrName>ppt_y</p:attrName>
                                        </p:attrNameLst>
                                      </p:cBhvr>
                                      <p:rCtr x="-87" y="1944"/>
                                    </p:animMotion>
                                  </p:childTnLst>
                                </p:cTn>
                              </p:par>
                              <p:par>
                                <p:cTn id="7" presetID="42" presetClass="path" presetSubtype="0" accel="50000" decel="50000" fill="hold" nodeType="withEffect">
                                  <p:stCondLst>
                                    <p:cond delay="0"/>
                                  </p:stCondLst>
                                  <p:childTnLst>
                                    <p:animMotion origin="layout" path="M 5.55556E-7 0 L 0.00451 0.02778 " pathEditMode="relative" rAng="0" ptsTypes="AA">
                                      <p:cBhvr>
                                        <p:cTn id="8" dur="2000" fill="hold"/>
                                        <p:tgtEl>
                                          <p:spTgt spid="164"/>
                                        </p:tgtEl>
                                        <p:attrNameLst>
                                          <p:attrName>ppt_x</p:attrName>
                                          <p:attrName>ppt_y</p:attrName>
                                        </p:attrNameLst>
                                      </p:cBhvr>
                                      <p:rCtr x="226" y="1389"/>
                                    </p:animMotion>
                                  </p:childTnLst>
                                </p:cTn>
                              </p:par>
                              <p:par>
                                <p:cTn id="9" presetID="42" presetClass="path" presetSubtype="0" accel="50000" decel="50000" fill="hold" nodeType="withEffect">
                                  <p:stCondLst>
                                    <p:cond delay="0"/>
                                  </p:stCondLst>
                                  <p:childTnLst>
                                    <p:animMotion origin="layout" path="M 3.33333E-6 0 L -0.00417 0.02222 " pathEditMode="relative" rAng="0" ptsTypes="AA">
                                      <p:cBhvr>
                                        <p:cTn id="10" dur="2000" fill="hold"/>
                                        <p:tgtEl>
                                          <p:spTgt spid="165"/>
                                        </p:tgtEl>
                                        <p:attrNameLst>
                                          <p:attrName>ppt_x</p:attrName>
                                          <p:attrName>ppt_y</p:attrName>
                                        </p:attrNameLst>
                                      </p:cBhvr>
                                      <p:rCtr x="-208" y="1111"/>
                                    </p:animMotion>
                                  </p:childTnLst>
                                </p:cTn>
                              </p:par>
                              <p:par>
                                <p:cTn id="11" presetID="42" presetClass="path" presetSubtype="0" accel="50000" decel="50000" fill="hold" nodeType="withEffect">
                                  <p:stCondLst>
                                    <p:cond delay="0"/>
                                  </p:stCondLst>
                                  <p:childTnLst>
                                    <p:animMotion origin="layout" path="M 5.55556E-7 1.11111E-6 L 0.00451 0.02778 " pathEditMode="relative" rAng="0" ptsTypes="AA">
                                      <p:cBhvr>
                                        <p:cTn id="12" dur="2000" fill="hold"/>
                                        <p:tgtEl>
                                          <p:spTgt spid="168"/>
                                        </p:tgtEl>
                                        <p:attrNameLst>
                                          <p:attrName>ppt_x</p:attrName>
                                          <p:attrName>ppt_y</p:attrName>
                                        </p:attrNameLst>
                                      </p:cBhvr>
                                      <p:rCtr x="226" y="1389"/>
                                    </p:animMotion>
                                  </p:childTnLst>
                                </p:cTn>
                              </p:par>
                              <p:par>
                                <p:cTn id="13" presetID="42" presetClass="path" presetSubtype="0" accel="50000" decel="50000" fill="hold" nodeType="withEffect">
                                  <p:stCondLst>
                                    <p:cond delay="0"/>
                                  </p:stCondLst>
                                  <p:childTnLst>
                                    <p:animMotion origin="layout" path="M 3.88889E-6 1.11111E-6 L -0.00382 0.01667 " pathEditMode="relative" rAng="0" ptsTypes="AA">
                                      <p:cBhvr>
                                        <p:cTn id="14" dur="2000" fill="hold"/>
                                        <p:tgtEl>
                                          <p:spTgt spid="167"/>
                                        </p:tgtEl>
                                        <p:attrNameLst>
                                          <p:attrName>ppt_x</p:attrName>
                                          <p:attrName>ppt_y</p:attrName>
                                        </p:attrNameLst>
                                      </p:cBhvr>
                                      <p:rCtr x="-191" y="833"/>
                                    </p:animMotion>
                                  </p:childTnLst>
                                </p:cTn>
                              </p:par>
                              <p:par>
                                <p:cTn id="15" presetID="42" presetClass="path" presetSubtype="0" accel="50000" decel="50000" fill="hold" nodeType="withEffect">
                                  <p:stCondLst>
                                    <p:cond delay="0"/>
                                  </p:stCondLst>
                                  <p:childTnLst>
                                    <p:animMotion origin="layout" path="M 8.33333E-7 1.11111E-6 L 0.00469 0.01667 " pathEditMode="relative" rAng="0" ptsTypes="AA">
                                      <p:cBhvr>
                                        <p:cTn id="16" dur="2000" fill="hold"/>
                                        <p:tgtEl>
                                          <p:spTgt spid="166"/>
                                        </p:tgtEl>
                                        <p:attrNameLst>
                                          <p:attrName>ppt_x</p:attrName>
                                          <p:attrName>ppt_y</p:attrName>
                                        </p:attrNameLst>
                                      </p:cBhvr>
                                      <p:rCtr x="226" y="833"/>
                                    </p:animMotion>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p:cTn id="20" dur="500" fill="hold"/>
                                        <p:tgtEl>
                                          <p:spTgt spid="114"/>
                                        </p:tgtEl>
                                        <p:attrNameLst>
                                          <p:attrName>ppt_w</p:attrName>
                                        </p:attrNameLst>
                                      </p:cBhvr>
                                      <p:tavLst>
                                        <p:tav tm="0">
                                          <p:val>
                                            <p:fltVal val="0"/>
                                          </p:val>
                                        </p:tav>
                                        <p:tav tm="100000">
                                          <p:val>
                                            <p:strVal val="#ppt_w"/>
                                          </p:val>
                                        </p:tav>
                                      </p:tavLst>
                                    </p:anim>
                                    <p:anim calcmode="lin" valueType="num">
                                      <p:cBhvr>
                                        <p:cTn id="21" dur="500" fill="hold"/>
                                        <p:tgtEl>
                                          <p:spTgt spid="114"/>
                                        </p:tgtEl>
                                        <p:attrNameLst>
                                          <p:attrName>ppt_h</p:attrName>
                                        </p:attrNameLst>
                                      </p:cBhvr>
                                      <p:tavLst>
                                        <p:tav tm="0">
                                          <p:val>
                                            <p:fltVal val="0"/>
                                          </p:val>
                                        </p:tav>
                                        <p:tav tm="100000">
                                          <p:val>
                                            <p:strVal val="#ppt_h"/>
                                          </p:val>
                                        </p:tav>
                                      </p:tavLst>
                                    </p:anim>
                                    <p:animEffect transition="in" filter="fade">
                                      <p:cBhvr>
                                        <p:cTn id="22" dur="500"/>
                                        <p:tgtEl>
                                          <p:spTgt spid="114"/>
                                        </p:tgtEl>
                                      </p:cBhvr>
                                    </p:animEffect>
                                  </p:childTnLst>
                                </p:cTn>
                              </p:par>
                              <p:par>
                                <p:cTn id="23" presetID="53" presetClass="entr" presetSubtype="16" fill="hold"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002" y="1600200"/>
            <a:ext cx="619598" cy="6195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895600"/>
            <a:ext cx="619598" cy="619598"/>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028602"/>
            <a:ext cx="619598" cy="619598"/>
          </a:xfrm>
          <a:prstGeom prst="rect">
            <a:avLst/>
          </a:prstGeom>
        </p:spPr>
      </p:pic>
      <p:sp>
        <p:nvSpPr>
          <p:cNvPr id="78" name="TextBox 77"/>
          <p:cNvSpPr txBox="1"/>
          <p:nvPr/>
        </p:nvSpPr>
        <p:spPr>
          <a:xfrm>
            <a:off x="2286000" y="1197114"/>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97" name="TextBox 96"/>
          <p:cNvSpPr txBox="1"/>
          <p:nvPr/>
        </p:nvSpPr>
        <p:spPr>
          <a:xfrm>
            <a:off x="2461426" y="3406914"/>
            <a:ext cx="967574" cy="707886"/>
          </a:xfrm>
          <a:prstGeom prst="rect">
            <a:avLst/>
          </a:prstGeom>
          <a:noFill/>
        </p:spPr>
        <p:txBody>
          <a:bodyPr wrap="none" rtlCol="0">
            <a:spAutoFit/>
          </a:bodyPr>
          <a:lstStyle/>
          <a:p>
            <a:pPr algn="ctr"/>
            <a:r>
              <a:rPr lang="en-US" sz="2000" b="1" dirty="0" smtClean="0">
                <a:solidFill>
                  <a:schemeClr val="tx1"/>
                </a:solidFill>
              </a:rPr>
              <a:t>UPS </a:t>
            </a:r>
          </a:p>
          <a:p>
            <a:pPr algn="ctr"/>
            <a:r>
              <a:rPr lang="en-US" sz="2000" b="1" dirty="0" smtClean="0"/>
              <a:t>B</a:t>
            </a:r>
            <a:r>
              <a:rPr lang="en-US" sz="2000" b="1" dirty="0" smtClean="0">
                <a:solidFill>
                  <a:schemeClr val="tx1"/>
                </a:solidFill>
              </a:rPr>
              <a:t>attery</a:t>
            </a:r>
            <a:endParaRPr lang="en-US" sz="2000" b="1" dirty="0">
              <a:solidFill>
                <a:schemeClr val="tx1"/>
              </a:solidFill>
            </a:endParaRPr>
          </a:p>
        </p:txBody>
      </p: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482" name="Picture 2" descr="Caterpillar Offers Tier 2 EPA-compliant 18kW Diesel Generator Set"/>
          <p:cNvPicPr>
            <a:picLocks noChangeAspect="1" noChangeArrowheads="1"/>
          </p:cNvPicPr>
          <p:nvPr/>
        </p:nvPicPr>
        <p:blipFill>
          <a:blip r:embed="rId5"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5133868" y="4639012"/>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3124200" y="4639012"/>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2209800" y="4639012"/>
            <a:ext cx="1524000" cy="771188"/>
          </a:xfrm>
          <a:prstGeom prst="rect">
            <a:avLst/>
          </a:prstGeom>
          <a:noFill/>
        </p:spPr>
      </p:pic>
      <p:sp>
        <p:nvSpPr>
          <p:cNvPr id="159" name="TextBox 158"/>
          <p:cNvSpPr txBox="1"/>
          <p:nvPr/>
        </p:nvSpPr>
        <p:spPr>
          <a:xfrm>
            <a:off x="4803486" y="4623138"/>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914400" y="4470737"/>
            <a:ext cx="1452962" cy="1015663"/>
          </a:xfrm>
          <a:prstGeom prst="rect">
            <a:avLst/>
          </a:prstGeom>
          <a:noFill/>
        </p:spPr>
        <p:txBody>
          <a:bodyPr wrap="none" rtlCol="0">
            <a:spAutoFit/>
          </a:bodyPr>
          <a:lstStyle/>
          <a:p>
            <a:pPr algn="ctr"/>
            <a:r>
              <a:rPr lang="en-US" sz="2000" b="1" dirty="0" smtClean="0"/>
              <a:t>Power</a:t>
            </a:r>
          </a:p>
          <a:p>
            <a:pPr algn="ctr"/>
            <a:r>
              <a:rPr lang="en-US" sz="2000" b="1" dirty="0" smtClean="0">
                <a:solidFill>
                  <a:schemeClr val="tx1"/>
                </a:solidFill>
              </a:rPr>
              <a:t>Distribution</a:t>
            </a:r>
          </a:p>
          <a:p>
            <a:pPr algn="ctr"/>
            <a:r>
              <a:rPr lang="en-US" sz="2000" b="1" dirty="0" smtClean="0"/>
              <a:t>Unit (PDU)</a:t>
            </a:r>
            <a:endParaRPr lang="en-US" sz="2000" b="1" dirty="0">
              <a:solidFill>
                <a:schemeClr val="tx1"/>
              </a:solidFill>
            </a:endParaRPr>
          </a:p>
        </p:txBody>
      </p:sp>
      <p:sp>
        <p:nvSpPr>
          <p:cNvPr id="96" name="TextBox 95"/>
          <p:cNvSpPr txBox="1"/>
          <p:nvPr/>
        </p:nvSpPr>
        <p:spPr>
          <a:xfrm>
            <a:off x="6081387" y="2108537"/>
            <a:ext cx="1691013" cy="1015663"/>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dirty="0" smtClean="0"/>
              <a:t>(DG)</a:t>
            </a:r>
            <a:endParaRPr lang="en-US" sz="2000" b="1" dirty="0" smtClean="0">
              <a:solidFill>
                <a:schemeClr val="tx1"/>
              </a:solidFill>
            </a:endParaRPr>
          </a:p>
        </p:txBody>
      </p:sp>
      <p:pic>
        <p:nvPicPr>
          <p:cNvPr id="112" name="Picture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0" y="5257800"/>
            <a:ext cx="402564" cy="402564"/>
          </a:xfrm>
          <a:prstGeom prst="rect">
            <a:avLst/>
          </a:prstGeom>
        </p:spPr>
      </p:pic>
      <p:pic>
        <p:nvPicPr>
          <p:cNvPr id="135" name="Pictur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0" y="5257800"/>
            <a:ext cx="402564" cy="402564"/>
          </a:xfrm>
          <a:prstGeom prst="rect">
            <a:avLst/>
          </a:prstGeom>
        </p:spPr>
      </p:pic>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5257800"/>
            <a:ext cx="402564" cy="40256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319" y="2027685"/>
            <a:ext cx="1412281" cy="2087115"/>
          </a:xfrm>
          <a:prstGeom prst="rect">
            <a:avLst/>
          </a:prstGeom>
        </p:spPr>
      </p:pic>
      <p:sp>
        <p:nvSpPr>
          <p:cNvPr id="11" name="TextBox 10"/>
          <p:cNvSpPr txBox="1"/>
          <p:nvPr/>
        </p:nvSpPr>
        <p:spPr>
          <a:xfrm>
            <a:off x="367039" y="1219200"/>
            <a:ext cx="1614161" cy="830997"/>
          </a:xfrm>
          <a:prstGeom prst="rect">
            <a:avLst/>
          </a:prstGeom>
          <a:noFill/>
        </p:spPr>
        <p:txBody>
          <a:bodyPr wrap="none" rtlCol="0">
            <a:spAutoFit/>
          </a:bodyPr>
          <a:lstStyle/>
          <a:p>
            <a:pPr algn="ctr"/>
            <a:r>
              <a:rPr lang="en-US" sz="2400" b="1" dirty="0" smtClean="0"/>
              <a:t>Rated Peak</a:t>
            </a:r>
          </a:p>
          <a:p>
            <a:pPr algn="ctr"/>
            <a:r>
              <a:rPr lang="en-US" sz="2400" b="1" dirty="0"/>
              <a:t>c</a:t>
            </a:r>
            <a:r>
              <a:rPr lang="en-US" sz="2400" b="1" dirty="0" smtClean="0"/>
              <a:t>apacity</a:t>
            </a:r>
            <a:endParaRPr lang="en-US" sz="2400" b="1" dirty="0"/>
          </a:p>
        </p:txBody>
      </p:sp>
      <p:sp>
        <p:nvSpPr>
          <p:cNvPr id="79" name="Text Box 5"/>
          <p:cNvSpPr txBox="1">
            <a:spLocks noChangeArrowheads="1"/>
          </p:cNvSpPr>
          <p:nvPr/>
        </p:nvSpPr>
        <p:spPr bwMode="auto">
          <a:xfrm rot="16200000">
            <a:off x="4583657" y="1131343"/>
            <a:ext cx="1203502" cy="312416"/>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000000"/>
                </a:solidFill>
                <a:latin typeface="Calibri" pitchFamily="84" charset="0"/>
                <a:ea typeface="DejaVu LGC Sans" charset="0"/>
                <a:cs typeface="DejaVu LGC Sans" charset="0"/>
              </a:rPr>
              <a:t>Power </a:t>
            </a:r>
            <a:r>
              <a:rPr lang="en-GB" sz="1600" b="1" dirty="0" smtClean="0">
                <a:solidFill>
                  <a:srgbClr val="000000"/>
                </a:solidFill>
                <a:latin typeface="Calibri" pitchFamily="84" charset="0"/>
                <a:ea typeface="DejaVu LGC Sans" charset="0"/>
                <a:cs typeface="DejaVu LGC Sans" charset="0"/>
              </a:rPr>
              <a:t>(W</a:t>
            </a:r>
            <a:r>
              <a:rPr lang="en-GB" sz="1600" b="1" dirty="0">
                <a:solidFill>
                  <a:srgbClr val="000000"/>
                </a:solidFill>
                <a:latin typeface="Calibri" pitchFamily="84" charset="0"/>
                <a:ea typeface="DejaVu LGC Sans" charset="0"/>
                <a:cs typeface="DejaVu LGC Sans" charset="0"/>
              </a:rPr>
              <a:t>)</a:t>
            </a:r>
          </a:p>
        </p:txBody>
      </p:sp>
      <p:sp>
        <p:nvSpPr>
          <p:cNvPr id="80" name="Line 3"/>
          <p:cNvSpPr>
            <a:spLocks noChangeShapeType="1"/>
          </p:cNvSpPr>
          <p:nvPr/>
        </p:nvSpPr>
        <p:spPr bwMode="auto">
          <a:xfrm>
            <a:off x="5374610" y="1761846"/>
            <a:ext cx="1400862" cy="539"/>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82" name="Text Box 6"/>
          <p:cNvSpPr txBox="1">
            <a:spLocks noChangeArrowheads="1"/>
          </p:cNvSpPr>
          <p:nvPr/>
        </p:nvSpPr>
        <p:spPr bwMode="auto">
          <a:xfrm>
            <a:off x="5637862" y="1731547"/>
            <a:ext cx="791587" cy="241402"/>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smtClean="0">
                <a:solidFill>
                  <a:srgbClr val="000000"/>
                </a:solidFill>
                <a:latin typeface="Calibri" pitchFamily="84" charset="0"/>
                <a:ea typeface="DejaVu LGC Sans" charset="0"/>
                <a:cs typeface="DejaVu LGC Sans" charset="0"/>
              </a:rPr>
              <a:t>Time</a:t>
            </a:r>
            <a:endParaRPr lang="en-GB" sz="1050" b="1" dirty="0">
              <a:solidFill>
                <a:srgbClr val="000000"/>
              </a:solidFill>
              <a:latin typeface="Calibri" pitchFamily="84" charset="0"/>
              <a:ea typeface="DejaVu LGC Sans" charset="0"/>
              <a:cs typeface="DejaVu LGC Sans" charset="0"/>
            </a:endParaRPr>
          </a:p>
        </p:txBody>
      </p:sp>
      <p:sp>
        <p:nvSpPr>
          <p:cNvPr id="83" name="Freeform 82"/>
          <p:cNvSpPr/>
          <p:nvPr/>
        </p:nvSpPr>
        <p:spPr>
          <a:xfrm>
            <a:off x="5423491" y="822583"/>
            <a:ext cx="1257447" cy="89128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84" name="Straight Connector 83"/>
          <p:cNvCxnSpPr/>
          <p:nvPr/>
        </p:nvCxnSpPr>
        <p:spPr>
          <a:xfrm>
            <a:off x="5423491" y="1066800"/>
            <a:ext cx="137596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423491" y="533400"/>
            <a:ext cx="0" cy="1290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7598652" y="2248310"/>
            <a:ext cx="783348" cy="723490"/>
            <a:chOff x="3353509" y="916885"/>
            <a:chExt cx="3820087" cy="2821886"/>
          </a:xfrm>
        </p:grpSpPr>
        <p:sp>
          <p:nvSpPr>
            <p:cNvPr id="10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15" name="Freeform 114"/>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34" name="Straight Arrow Connector 133"/>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5084052" y="3391310"/>
            <a:ext cx="783348" cy="723490"/>
            <a:chOff x="3353509" y="916885"/>
            <a:chExt cx="3820087" cy="2821886"/>
          </a:xfrm>
        </p:grpSpPr>
        <p:sp>
          <p:nvSpPr>
            <p:cNvPr id="147"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48" name="Freeform 147"/>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49" name="Straight Arrow Connector 148"/>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477000" y="5562600"/>
            <a:ext cx="578086" cy="558463"/>
            <a:chOff x="3353509" y="916885"/>
            <a:chExt cx="3820087" cy="2821886"/>
          </a:xfrm>
        </p:grpSpPr>
        <p:sp>
          <p:nvSpPr>
            <p:cNvPr id="15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2" name="Freeform 15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3" name="Straight Arrow Connector 15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4495800" y="5562600"/>
            <a:ext cx="578086" cy="558463"/>
            <a:chOff x="3353509" y="916885"/>
            <a:chExt cx="3820087" cy="2821886"/>
          </a:xfrm>
        </p:grpSpPr>
        <p:sp>
          <p:nvSpPr>
            <p:cNvPr id="155"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6" name="Freeform 155"/>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7" name="Straight Arrow Connector 156"/>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3429000" y="5562600"/>
            <a:ext cx="578086" cy="558463"/>
            <a:chOff x="3353509" y="916885"/>
            <a:chExt cx="3820087" cy="2821886"/>
          </a:xfrm>
        </p:grpSpPr>
        <p:sp>
          <p:nvSpPr>
            <p:cNvPr id="16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62" name="Freeform 16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63" name="Straight Arrow Connector 16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7691835" y="24384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181600" y="35814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551018" y="57912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572000" y="57912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505200" y="57912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9" name="Explosion 1 138"/>
          <p:cNvSpPr/>
          <p:nvPr/>
        </p:nvSpPr>
        <p:spPr>
          <a:xfrm>
            <a:off x="6902686" y="457200"/>
            <a:ext cx="2317514" cy="14478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p:cNvSpPr txBox="1"/>
          <p:nvPr/>
        </p:nvSpPr>
        <p:spPr>
          <a:xfrm>
            <a:off x="7162800" y="838200"/>
            <a:ext cx="1816459" cy="523220"/>
          </a:xfrm>
          <a:prstGeom prst="rect">
            <a:avLst/>
          </a:prstGeom>
          <a:noFill/>
        </p:spPr>
        <p:txBody>
          <a:bodyPr wrap="none" rtlCol="0">
            <a:spAutoFit/>
          </a:bodyPr>
          <a:lstStyle/>
          <a:p>
            <a:r>
              <a:rPr lang="en-US" sz="2800" b="1" dirty="0" smtClean="0">
                <a:solidFill>
                  <a:schemeClr val="bg1"/>
                </a:solidFill>
              </a:rPr>
              <a:t>Emergency</a:t>
            </a:r>
            <a:endParaRPr lang="en-US" sz="2800" b="1" dirty="0">
              <a:solidFill>
                <a:schemeClr val="bg1"/>
              </a:solidFill>
            </a:endParaRPr>
          </a:p>
        </p:txBody>
      </p:sp>
      <p:sp>
        <p:nvSpPr>
          <p:cNvPr id="12" name="Right Brace 11"/>
          <p:cNvSpPr/>
          <p:nvPr/>
        </p:nvSpPr>
        <p:spPr>
          <a:xfrm>
            <a:off x="6705600" y="685800"/>
            <a:ext cx="160850" cy="304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ounded Rectangle 142"/>
          <p:cNvSpPr/>
          <p:nvPr/>
        </p:nvSpPr>
        <p:spPr>
          <a:xfrm>
            <a:off x="533400" y="1967324"/>
            <a:ext cx="8229600" cy="2299876"/>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How to deal with emergencies?</a:t>
            </a:r>
            <a:endParaRPr lang="en-US" sz="4000" b="1" dirty="0"/>
          </a:p>
        </p:txBody>
      </p:sp>
      <p:sp>
        <p:nvSpPr>
          <p:cNvPr id="124" name="Rectangle 2"/>
          <p:cNvSpPr txBox="1">
            <a:spLocks/>
          </p:cNvSpPr>
          <p:nvPr/>
        </p:nvSpPr>
        <p:spPr>
          <a:xfrm>
            <a:off x="-228600" y="0"/>
            <a:ext cx="93726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rPr>
              <a:t>Under-provisioned Power </a:t>
            </a:r>
            <a:r>
              <a:rPr lang="en-US" sz="4000" b="1" dirty="0" smtClean="0">
                <a:solidFill>
                  <a:schemeClr val="accent3">
                    <a:lumMod val="50000"/>
                  </a:schemeClr>
                </a:solidFill>
                <a:latin typeface="+mj-lt"/>
                <a:ea typeface="+mn-ea"/>
                <a:cs typeface="+mn-cs"/>
              </a:rPr>
              <a:t>Infrastructure</a:t>
            </a:r>
            <a:endParaRPr lang="en-US" sz="4000" b="1" dirty="0">
              <a:solidFill>
                <a:schemeClr val="accent3">
                  <a:lumMod val="50000"/>
                </a:schemeClr>
              </a:solidFill>
              <a:latin typeface="+mj-lt"/>
              <a:ea typeface="+mn-ea"/>
              <a:cs typeface="+mn-cs"/>
            </a:endParaRPr>
          </a:p>
        </p:txBody>
      </p:sp>
    </p:spTree>
    <p:extLst>
      <p:ext uri="{BB962C8B-B14F-4D97-AF65-F5344CB8AC3E}">
        <p14:creationId xmlns:p14="http://schemas.microsoft.com/office/powerpoint/2010/main" val="13403861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inVertical)">
                                      <p:cBhvr>
                                        <p:cTn id="7" dur="500"/>
                                        <p:tgtEl>
                                          <p:spTgt spid="13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anim calcmode="lin" valueType="num">
                                      <p:cBhvr>
                                        <p:cTn id="17" dur="1000" fill="hold"/>
                                        <p:tgtEl>
                                          <p:spTgt spid="143"/>
                                        </p:tgtEl>
                                        <p:attrNameLst>
                                          <p:attrName>ppt_w</p:attrName>
                                        </p:attrNameLst>
                                      </p:cBhvr>
                                      <p:tavLst>
                                        <p:tav tm="0">
                                          <p:val>
                                            <p:fltVal val="0"/>
                                          </p:val>
                                        </p:tav>
                                        <p:tav tm="100000">
                                          <p:val>
                                            <p:strVal val="#ppt_w"/>
                                          </p:val>
                                        </p:tav>
                                      </p:tavLst>
                                    </p:anim>
                                    <p:anim calcmode="lin" valueType="num">
                                      <p:cBhvr>
                                        <p:cTn id="18" dur="1000" fill="hold"/>
                                        <p:tgtEl>
                                          <p:spTgt spid="143"/>
                                        </p:tgtEl>
                                        <p:attrNameLst>
                                          <p:attrName>ppt_h</p:attrName>
                                        </p:attrNameLst>
                                      </p:cBhvr>
                                      <p:tavLst>
                                        <p:tav tm="0">
                                          <p:val>
                                            <p:fltVal val="0"/>
                                          </p:val>
                                        </p:tav>
                                        <p:tav tm="100000">
                                          <p:val>
                                            <p:strVal val="#ppt_h"/>
                                          </p:val>
                                        </p:tav>
                                      </p:tavLst>
                                    </p:anim>
                                    <p:animEffect transition="in" filter="fade">
                                      <p:cBhvr>
                                        <p:cTn id="19"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2" grpId="0" animBg="1"/>
      <p:bldP spid="1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8" name="Rectangle 2"/>
          <p:cNvSpPr txBox="1">
            <a:spLocks/>
          </p:cNvSpPr>
          <p:nvPr/>
        </p:nvSpPr>
        <p:spPr>
          <a:xfrm>
            <a:off x="0" y="76200"/>
            <a:ext cx="9144000" cy="838200"/>
          </a:xfrm>
          <a:prstGeom prst="rect">
            <a:avLst/>
          </a:prstGeom>
        </p:spPr>
        <p:txBody>
          <a:bodyPr/>
          <a:lstStyle/>
          <a:p>
            <a:pPr algn="ctr">
              <a:defRPr/>
            </a:pPr>
            <a:r>
              <a:rPr lang="en-US" sz="4000" b="1" dirty="0" smtClean="0">
                <a:solidFill>
                  <a:schemeClr val="accent3">
                    <a:lumMod val="50000"/>
                  </a:schemeClr>
                </a:solidFill>
              </a:rPr>
              <a:t>Emergency</a:t>
            </a:r>
            <a:r>
              <a:rPr lang="en-US" sz="4000" b="1" dirty="0" smtClean="0">
                <a:solidFill>
                  <a:schemeClr val="accent3">
                    <a:lumMod val="50000"/>
                  </a:schemeClr>
                </a:solidFill>
                <a:latin typeface="+mj-lt"/>
              </a:rPr>
              <a:t> Handling </a:t>
            </a:r>
            <a:r>
              <a:rPr lang="en-US" sz="4000" b="1" dirty="0">
                <a:solidFill>
                  <a:schemeClr val="accent3">
                    <a:lumMod val="50000"/>
                  </a:schemeClr>
                </a:solidFill>
                <a:latin typeface="+mj-lt"/>
              </a:rPr>
              <a:t>K</a:t>
            </a:r>
            <a:r>
              <a:rPr lang="en-US" sz="4000" b="1" dirty="0" smtClean="0">
                <a:solidFill>
                  <a:schemeClr val="accent3">
                    <a:lumMod val="50000"/>
                  </a:schemeClr>
                </a:solidFill>
                <a:latin typeface="+mj-lt"/>
              </a:rPr>
              <a:t>nobs</a:t>
            </a:r>
            <a:endParaRPr lang="en-US" sz="4000" b="1" dirty="0">
              <a:solidFill>
                <a:schemeClr val="accent3">
                  <a:lumMod val="50000"/>
                </a:schemeClr>
              </a:solidFill>
              <a:latin typeface="+mj-lt"/>
            </a:endParaRPr>
          </a:p>
        </p:txBody>
      </p:sp>
      <p:grpSp>
        <p:nvGrpSpPr>
          <p:cNvPr id="48" name="Group 47"/>
          <p:cNvGrpSpPr/>
          <p:nvPr/>
        </p:nvGrpSpPr>
        <p:grpSpPr>
          <a:xfrm>
            <a:off x="609600" y="4753070"/>
            <a:ext cx="850855" cy="961930"/>
            <a:chOff x="825331" y="1943100"/>
            <a:chExt cx="1773259" cy="1673927"/>
          </a:xfrm>
        </p:grpSpPr>
        <p:grpSp>
          <p:nvGrpSpPr>
            <p:cNvPr id="49" name="Group 48"/>
            <p:cNvGrpSpPr/>
            <p:nvPr/>
          </p:nvGrpSpPr>
          <p:grpSpPr>
            <a:xfrm>
              <a:off x="825331" y="1943100"/>
              <a:ext cx="1773259" cy="1673927"/>
              <a:chOff x="393246" y="1066800"/>
              <a:chExt cx="4399190" cy="2757056"/>
            </a:xfrm>
            <a:noFill/>
          </p:grpSpPr>
          <p:sp>
            <p:nvSpPr>
              <p:cNvPr id="81" name="Oval 80"/>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Rectangle 81"/>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50" name="Straight Connector 49"/>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Right Arrow 85"/>
          <p:cNvSpPr/>
          <p:nvPr/>
        </p:nvSpPr>
        <p:spPr>
          <a:xfrm rot="19175473">
            <a:off x="952344"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http://icons.iconseeker.com/png/fullsize/servers-icons/black-server.png"/>
          <p:cNvPicPr>
            <a:picLocks noChangeAspect="1" noChangeArrowheads="1"/>
          </p:cNvPicPr>
          <p:nvPr/>
        </p:nvPicPr>
        <p:blipFill>
          <a:blip r:embed="rId4" cstate="print"/>
          <a:srcRect/>
          <a:stretch>
            <a:fillRect/>
          </a:stretch>
        </p:blipFill>
        <p:spPr bwMode="auto">
          <a:xfrm>
            <a:off x="762000" y="5410200"/>
            <a:ext cx="572811" cy="819727"/>
          </a:xfrm>
          <a:prstGeom prst="rect">
            <a:avLst/>
          </a:prstGeom>
          <a:noFill/>
        </p:spPr>
      </p:pic>
      <p:grpSp>
        <p:nvGrpSpPr>
          <p:cNvPr id="87" name="Group 86"/>
          <p:cNvGrpSpPr/>
          <p:nvPr/>
        </p:nvGrpSpPr>
        <p:grpSpPr>
          <a:xfrm>
            <a:off x="1587545" y="4753070"/>
            <a:ext cx="850855" cy="961930"/>
            <a:chOff x="825331" y="1943100"/>
            <a:chExt cx="1773259" cy="1673927"/>
          </a:xfrm>
        </p:grpSpPr>
        <p:grpSp>
          <p:nvGrpSpPr>
            <p:cNvPr id="88" name="Group 87"/>
            <p:cNvGrpSpPr/>
            <p:nvPr/>
          </p:nvGrpSpPr>
          <p:grpSpPr>
            <a:xfrm>
              <a:off x="825331" y="1943100"/>
              <a:ext cx="1773259" cy="1673927"/>
              <a:chOff x="393246" y="1066800"/>
              <a:chExt cx="4399190" cy="2757056"/>
            </a:xfrm>
            <a:noFill/>
          </p:grpSpPr>
          <p:sp>
            <p:nvSpPr>
              <p:cNvPr id="98" name="Oval 97"/>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9" name="Rectangle 98"/>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89" name="Straight Connector 88"/>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Right Arrow 101"/>
          <p:cNvSpPr/>
          <p:nvPr/>
        </p:nvSpPr>
        <p:spPr>
          <a:xfrm rot="19175473">
            <a:off x="1930289"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icons.iconseeker.com/png/fullsize/servers-icons/black-server.png"/>
          <p:cNvPicPr>
            <a:picLocks noChangeAspect="1" noChangeArrowheads="1"/>
          </p:cNvPicPr>
          <p:nvPr/>
        </p:nvPicPr>
        <p:blipFill>
          <a:blip r:embed="rId4" cstate="print"/>
          <a:srcRect/>
          <a:stretch>
            <a:fillRect/>
          </a:stretch>
        </p:blipFill>
        <p:spPr bwMode="auto">
          <a:xfrm>
            <a:off x="1752600" y="5410200"/>
            <a:ext cx="572811" cy="819727"/>
          </a:xfrm>
          <a:prstGeom prst="rect">
            <a:avLst/>
          </a:prstGeom>
          <a:noFill/>
        </p:spPr>
      </p:pic>
      <p:grpSp>
        <p:nvGrpSpPr>
          <p:cNvPr id="103" name="Group 102"/>
          <p:cNvGrpSpPr/>
          <p:nvPr/>
        </p:nvGrpSpPr>
        <p:grpSpPr>
          <a:xfrm>
            <a:off x="2654345" y="4753070"/>
            <a:ext cx="850855" cy="961930"/>
            <a:chOff x="825331" y="1943100"/>
            <a:chExt cx="1773259" cy="1673927"/>
          </a:xfrm>
        </p:grpSpPr>
        <p:grpSp>
          <p:nvGrpSpPr>
            <p:cNvPr id="104" name="Group 103"/>
            <p:cNvGrpSpPr/>
            <p:nvPr/>
          </p:nvGrpSpPr>
          <p:grpSpPr>
            <a:xfrm>
              <a:off x="825331" y="1943100"/>
              <a:ext cx="1773259" cy="1673927"/>
              <a:chOff x="393246" y="1066800"/>
              <a:chExt cx="4399190" cy="2757056"/>
            </a:xfrm>
            <a:noFill/>
          </p:grpSpPr>
          <p:sp>
            <p:nvSpPr>
              <p:cNvPr id="114" name="Oval 113"/>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5" name="Rectangle 114"/>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05" name="Straight Connector 104"/>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Right Arrow 117"/>
          <p:cNvSpPr/>
          <p:nvPr/>
        </p:nvSpPr>
        <p:spPr>
          <a:xfrm rot="19175473">
            <a:off x="2997089"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3721145" y="4753070"/>
            <a:ext cx="850855" cy="961930"/>
            <a:chOff x="825331" y="1943100"/>
            <a:chExt cx="1773259" cy="1673927"/>
          </a:xfrm>
        </p:grpSpPr>
        <p:grpSp>
          <p:nvGrpSpPr>
            <p:cNvPr id="120" name="Group 119"/>
            <p:cNvGrpSpPr/>
            <p:nvPr/>
          </p:nvGrpSpPr>
          <p:grpSpPr>
            <a:xfrm>
              <a:off x="825331" y="1943100"/>
              <a:ext cx="1773259" cy="1673927"/>
              <a:chOff x="393246" y="1066800"/>
              <a:chExt cx="4399190" cy="2757056"/>
            </a:xfrm>
            <a:noFill/>
          </p:grpSpPr>
          <p:sp>
            <p:nvSpPr>
              <p:cNvPr id="130" name="Oval 129"/>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1" name="Rectangle 130"/>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21" name="Straight Connector 120"/>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4" name="Right Arrow 133"/>
          <p:cNvSpPr/>
          <p:nvPr/>
        </p:nvSpPr>
        <p:spPr>
          <a:xfrm rot="19175473">
            <a:off x="4063889"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4711745" y="4724400"/>
            <a:ext cx="850855" cy="961930"/>
            <a:chOff x="825331" y="1943100"/>
            <a:chExt cx="1773259" cy="1673927"/>
          </a:xfrm>
        </p:grpSpPr>
        <p:grpSp>
          <p:nvGrpSpPr>
            <p:cNvPr id="136" name="Group 135"/>
            <p:cNvGrpSpPr/>
            <p:nvPr/>
          </p:nvGrpSpPr>
          <p:grpSpPr>
            <a:xfrm>
              <a:off x="825331" y="1943100"/>
              <a:ext cx="1773259" cy="1673927"/>
              <a:chOff x="393246" y="1066800"/>
              <a:chExt cx="4399190" cy="2757056"/>
            </a:xfrm>
            <a:noFill/>
          </p:grpSpPr>
          <p:sp>
            <p:nvSpPr>
              <p:cNvPr id="146" name="Oval 145"/>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7" name="Rectangle 146"/>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37" name="Straight Connector 136"/>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Right Arrow 149"/>
          <p:cNvSpPr/>
          <p:nvPr/>
        </p:nvSpPr>
        <p:spPr>
          <a:xfrm rot="19175473">
            <a:off x="5054489" y="497620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5702345" y="4724400"/>
            <a:ext cx="850855" cy="961930"/>
            <a:chOff x="825331" y="1943100"/>
            <a:chExt cx="1773259" cy="1673927"/>
          </a:xfrm>
        </p:grpSpPr>
        <p:grpSp>
          <p:nvGrpSpPr>
            <p:cNvPr id="152" name="Group 151"/>
            <p:cNvGrpSpPr/>
            <p:nvPr/>
          </p:nvGrpSpPr>
          <p:grpSpPr>
            <a:xfrm>
              <a:off x="825331" y="1943100"/>
              <a:ext cx="1773259" cy="1673927"/>
              <a:chOff x="393246" y="1066800"/>
              <a:chExt cx="4399190" cy="2757056"/>
            </a:xfrm>
            <a:noFill/>
          </p:grpSpPr>
          <p:sp>
            <p:nvSpPr>
              <p:cNvPr id="162" name="Oval 161"/>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3" name="Rectangle 162"/>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53" name="Straight Connector 152"/>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 name="Right Arrow 165"/>
          <p:cNvSpPr/>
          <p:nvPr/>
        </p:nvSpPr>
        <p:spPr>
          <a:xfrm rot="19175473">
            <a:off x="6045089" y="497620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6705600" y="4724400"/>
            <a:ext cx="850855" cy="961930"/>
            <a:chOff x="825331" y="1943100"/>
            <a:chExt cx="1773259" cy="1673927"/>
          </a:xfrm>
        </p:grpSpPr>
        <p:grpSp>
          <p:nvGrpSpPr>
            <p:cNvPr id="168" name="Group 167"/>
            <p:cNvGrpSpPr/>
            <p:nvPr/>
          </p:nvGrpSpPr>
          <p:grpSpPr>
            <a:xfrm>
              <a:off x="825331" y="1943100"/>
              <a:ext cx="1773259" cy="1673927"/>
              <a:chOff x="393246" y="1066800"/>
              <a:chExt cx="4399190" cy="2757056"/>
            </a:xfrm>
            <a:noFill/>
          </p:grpSpPr>
          <p:sp>
            <p:nvSpPr>
              <p:cNvPr id="178" name="Oval 177"/>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Rectangle 178"/>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69" name="Straight Connector 168"/>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Right Arrow 181"/>
          <p:cNvSpPr/>
          <p:nvPr/>
        </p:nvSpPr>
        <p:spPr>
          <a:xfrm rot="19175473">
            <a:off x="7048344" y="497620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7696200" y="4753070"/>
            <a:ext cx="850855" cy="961930"/>
            <a:chOff x="825331" y="1943100"/>
            <a:chExt cx="1773259" cy="1673927"/>
          </a:xfrm>
        </p:grpSpPr>
        <p:grpSp>
          <p:nvGrpSpPr>
            <p:cNvPr id="184" name="Group 183"/>
            <p:cNvGrpSpPr/>
            <p:nvPr/>
          </p:nvGrpSpPr>
          <p:grpSpPr>
            <a:xfrm>
              <a:off x="825331" y="1943100"/>
              <a:ext cx="1773259" cy="1673927"/>
              <a:chOff x="393246" y="1066800"/>
              <a:chExt cx="4399190" cy="2757056"/>
            </a:xfrm>
            <a:noFill/>
          </p:grpSpPr>
          <p:sp>
            <p:nvSpPr>
              <p:cNvPr id="194" name="Oval 193"/>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5" name="Rectangle 194"/>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85" name="Straight Connector 184"/>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8" name="Right Arrow 197"/>
          <p:cNvSpPr/>
          <p:nvPr/>
        </p:nvSpPr>
        <p:spPr>
          <a:xfrm rot="19175473">
            <a:off x="8038944"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icons.iconseeker.com/png/fullsize/servers-icons/black-server.png"/>
          <p:cNvPicPr>
            <a:picLocks noChangeAspect="1" noChangeArrowheads="1"/>
          </p:cNvPicPr>
          <p:nvPr/>
        </p:nvPicPr>
        <p:blipFill>
          <a:blip r:embed="rId4" cstate="print"/>
          <a:srcRect/>
          <a:stretch>
            <a:fillRect/>
          </a:stretch>
        </p:blipFill>
        <p:spPr bwMode="auto">
          <a:xfrm>
            <a:off x="2779989" y="5410200"/>
            <a:ext cx="572811" cy="819727"/>
          </a:xfrm>
          <a:prstGeom prst="rect">
            <a:avLst/>
          </a:prstGeom>
          <a:noFill/>
        </p:spPr>
      </p:pic>
      <p:pic>
        <p:nvPicPr>
          <p:cNvPr id="20" name="Picture 2" descr="http://icons.iconseeker.com/png/fullsize/servers-icons/black-server.png"/>
          <p:cNvPicPr>
            <a:picLocks noChangeAspect="1" noChangeArrowheads="1"/>
          </p:cNvPicPr>
          <p:nvPr/>
        </p:nvPicPr>
        <p:blipFill>
          <a:blip r:embed="rId4" cstate="print"/>
          <a:srcRect/>
          <a:stretch>
            <a:fillRect/>
          </a:stretch>
        </p:blipFill>
        <p:spPr bwMode="auto">
          <a:xfrm>
            <a:off x="4837389" y="5428673"/>
            <a:ext cx="572811" cy="819727"/>
          </a:xfrm>
          <a:prstGeom prst="rect">
            <a:avLst/>
          </a:prstGeom>
          <a:noFill/>
        </p:spPr>
      </p:pic>
      <p:pic>
        <p:nvPicPr>
          <p:cNvPr id="21" name="Picture 2" descr="http://icons.iconseeker.com/png/fullsize/servers-icons/black-server.png"/>
          <p:cNvPicPr>
            <a:picLocks noChangeAspect="1" noChangeArrowheads="1"/>
          </p:cNvPicPr>
          <p:nvPr/>
        </p:nvPicPr>
        <p:blipFill>
          <a:blip r:embed="rId4" cstate="print"/>
          <a:srcRect/>
          <a:stretch>
            <a:fillRect/>
          </a:stretch>
        </p:blipFill>
        <p:spPr bwMode="auto">
          <a:xfrm>
            <a:off x="5827989" y="5410200"/>
            <a:ext cx="572811" cy="819727"/>
          </a:xfrm>
          <a:prstGeom prst="rect">
            <a:avLst/>
          </a:prstGeom>
          <a:noFill/>
        </p:spPr>
      </p:pic>
      <p:pic>
        <p:nvPicPr>
          <p:cNvPr id="22" name="Picture 2" descr="http://icons.iconseeker.com/png/fullsize/servers-icons/black-server.png"/>
          <p:cNvPicPr>
            <a:picLocks noChangeAspect="1" noChangeArrowheads="1"/>
          </p:cNvPicPr>
          <p:nvPr/>
        </p:nvPicPr>
        <p:blipFill>
          <a:blip r:embed="rId4" cstate="print"/>
          <a:srcRect/>
          <a:stretch>
            <a:fillRect/>
          </a:stretch>
        </p:blipFill>
        <p:spPr bwMode="auto">
          <a:xfrm>
            <a:off x="6818589" y="5428673"/>
            <a:ext cx="572811" cy="819727"/>
          </a:xfrm>
          <a:prstGeom prst="rect">
            <a:avLst/>
          </a:prstGeom>
          <a:noFill/>
        </p:spPr>
      </p:pic>
      <p:pic>
        <p:nvPicPr>
          <p:cNvPr id="26" name="Picture 2" descr="http://icons.iconseeker.com/png/fullsize/servers-icons/black-server.png"/>
          <p:cNvPicPr>
            <a:picLocks noChangeAspect="1" noChangeArrowheads="1"/>
          </p:cNvPicPr>
          <p:nvPr/>
        </p:nvPicPr>
        <p:blipFill>
          <a:blip r:embed="rId4" cstate="print"/>
          <a:srcRect/>
          <a:stretch>
            <a:fillRect/>
          </a:stretch>
        </p:blipFill>
        <p:spPr bwMode="auto">
          <a:xfrm>
            <a:off x="7785055" y="5410200"/>
            <a:ext cx="572811" cy="819727"/>
          </a:xfrm>
          <a:prstGeom prst="rect">
            <a:avLst/>
          </a:prstGeom>
          <a:noFill/>
        </p:spPr>
      </p:pic>
      <p:pic>
        <p:nvPicPr>
          <p:cNvPr id="30" name="Picture 2" descr="http://icons.iconseeker.com/png/fullsize/servers-icons/black-server.png"/>
          <p:cNvPicPr>
            <a:picLocks noChangeAspect="1" noChangeArrowheads="1"/>
          </p:cNvPicPr>
          <p:nvPr/>
        </p:nvPicPr>
        <p:blipFill>
          <a:blip r:embed="rId4" cstate="print"/>
          <a:srcRect/>
          <a:stretch>
            <a:fillRect/>
          </a:stretch>
        </p:blipFill>
        <p:spPr bwMode="auto">
          <a:xfrm>
            <a:off x="3810000" y="5410200"/>
            <a:ext cx="572811" cy="819727"/>
          </a:xfrm>
          <a:prstGeom prst="rect">
            <a:avLst/>
          </a:prstGeom>
          <a:noFill/>
        </p:spPr>
      </p:pic>
      <p:sp>
        <p:nvSpPr>
          <p:cNvPr id="199" name="Oval 198"/>
          <p:cNvSpPr/>
          <p:nvPr/>
        </p:nvSpPr>
        <p:spPr>
          <a:xfrm>
            <a:off x="914400"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905000"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942136"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008936"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029200"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6019800" y="5098008"/>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010400" y="5098008"/>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013655"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4114800"/>
            <a:ext cx="3009927" cy="523220"/>
          </a:xfrm>
          <a:prstGeom prst="rect">
            <a:avLst/>
          </a:prstGeom>
          <a:noFill/>
        </p:spPr>
        <p:txBody>
          <a:bodyPr wrap="none" rtlCol="0">
            <a:spAutoFit/>
          </a:bodyPr>
          <a:lstStyle/>
          <a:p>
            <a:r>
              <a:rPr lang="en-US" sz="2800" b="1" dirty="0" smtClean="0"/>
              <a:t>Voltage/Frequency</a:t>
            </a:r>
            <a:endParaRPr lang="en-US" sz="2800" b="1" dirty="0"/>
          </a:p>
        </p:txBody>
      </p:sp>
      <p:sp>
        <p:nvSpPr>
          <p:cNvPr id="164" name="Text Box 5"/>
          <p:cNvSpPr txBox="1">
            <a:spLocks noChangeArrowheads="1"/>
          </p:cNvSpPr>
          <p:nvPr/>
        </p:nvSpPr>
        <p:spPr bwMode="auto">
          <a:xfrm rot="16200000">
            <a:off x="-941874" y="2084875"/>
            <a:ext cx="3026751" cy="533401"/>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Calibri" pitchFamily="84" charset="0"/>
                <a:ea typeface="DejaVu LGC Sans" charset="0"/>
                <a:cs typeface="DejaVu LGC Sans" charset="0"/>
              </a:rPr>
              <a:t>Power </a:t>
            </a:r>
            <a:r>
              <a:rPr lang="en-GB" sz="2800" b="1" dirty="0" smtClean="0">
                <a:solidFill>
                  <a:srgbClr val="000000"/>
                </a:solidFill>
                <a:latin typeface="Calibri" pitchFamily="84" charset="0"/>
                <a:ea typeface="DejaVu LGC Sans" charset="0"/>
                <a:cs typeface="DejaVu LGC Sans" charset="0"/>
              </a:rPr>
              <a:t>(W</a:t>
            </a:r>
            <a:r>
              <a:rPr lang="en-GB" sz="2800" b="1" dirty="0">
                <a:solidFill>
                  <a:srgbClr val="000000"/>
                </a:solidFill>
                <a:latin typeface="Calibri" pitchFamily="84" charset="0"/>
                <a:ea typeface="DejaVu LGC Sans" charset="0"/>
                <a:cs typeface="DejaVu LGC Sans" charset="0"/>
              </a:rPr>
              <a:t>)</a:t>
            </a:r>
          </a:p>
        </p:txBody>
      </p:sp>
      <p:sp>
        <p:nvSpPr>
          <p:cNvPr id="165" name="Line 3"/>
          <p:cNvSpPr>
            <a:spLocks noChangeShapeType="1"/>
          </p:cNvSpPr>
          <p:nvPr/>
        </p:nvSpPr>
        <p:spPr bwMode="auto">
          <a:xfrm>
            <a:off x="781104"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sp>
        <p:nvSpPr>
          <p:cNvPr id="181" name="Text Box 6"/>
          <p:cNvSpPr txBox="1">
            <a:spLocks noChangeArrowheads="1"/>
          </p:cNvSpPr>
          <p:nvPr/>
        </p:nvSpPr>
        <p:spPr bwMode="auto">
          <a:xfrm>
            <a:off x="1498980" y="3507685"/>
            <a:ext cx="2158621" cy="607114"/>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smtClean="0">
                <a:solidFill>
                  <a:srgbClr val="000000"/>
                </a:solidFill>
                <a:latin typeface="Calibri" pitchFamily="84" charset="0"/>
                <a:ea typeface="DejaVu LGC Sans" charset="0"/>
                <a:cs typeface="DejaVu LGC Sans" charset="0"/>
              </a:rPr>
              <a:t>Time</a:t>
            </a:r>
            <a:endParaRPr lang="en-GB" b="1" dirty="0">
              <a:solidFill>
                <a:srgbClr val="000000"/>
              </a:solidFill>
              <a:latin typeface="Calibri" pitchFamily="84" charset="0"/>
              <a:ea typeface="DejaVu LGC Sans" charset="0"/>
              <a:cs typeface="DejaVu LGC Sans" charset="0"/>
            </a:endParaRPr>
          </a:p>
        </p:txBody>
      </p:sp>
      <p:sp>
        <p:nvSpPr>
          <p:cNvPr id="196" name="Freeform 195"/>
          <p:cNvSpPr/>
          <p:nvPr/>
        </p:nvSpPr>
        <p:spPr>
          <a:xfrm>
            <a:off x="914400"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cxnSp>
        <p:nvCxnSpPr>
          <p:cNvPr id="197" name="Straight Connector 196"/>
          <p:cNvCxnSpPr/>
          <p:nvPr/>
        </p:nvCxnSpPr>
        <p:spPr>
          <a:xfrm>
            <a:off x="914400" y="1907485"/>
            <a:ext cx="375219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2637929" y="1074003"/>
            <a:ext cx="2485104" cy="830997"/>
          </a:xfrm>
          <a:prstGeom prst="rect">
            <a:avLst/>
          </a:prstGeom>
          <a:noFill/>
        </p:spPr>
        <p:txBody>
          <a:bodyPr wrap="none" rtlCol="0">
            <a:spAutoFit/>
          </a:bodyPr>
          <a:lstStyle/>
          <a:p>
            <a:pPr algn="ctr"/>
            <a:r>
              <a:rPr lang="en-US" sz="2400" b="1" dirty="0" err="1" smtClean="0"/>
              <a:t>Underprovisioned</a:t>
            </a:r>
            <a:endParaRPr lang="en-US" sz="2400" b="1" dirty="0" smtClean="0"/>
          </a:p>
          <a:p>
            <a:pPr algn="ctr"/>
            <a:r>
              <a:rPr lang="en-US" sz="2400" b="1" dirty="0" smtClean="0"/>
              <a:t>Power Cap</a:t>
            </a:r>
            <a:endParaRPr lang="en-US" sz="2400" b="1" dirty="0"/>
          </a:p>
        </p:txBody>
      </p:sp>
      <p:sp>
        <p:nvSpPr>
          <p:cNvPr id="208" name="Freeform 207"/>
          <p:cNvSpPr/>
          <p:nvPr/>
        </p:nvSpPr>
        <p:spPr>
          <a:xfrm>
            <a:off x="914400" y="1905000"/>
            <a:ext cx="587828" cy="1515292"/>
          </a:xfrm>
          <a:custGeom>
            <a:avLst/>
            <a:gdLst>
              <a:gd name="connsiteX0" fmla="*/ 0 w 587828"/>
              <a:gd name="connsiteY0" fmla="*/ 1515292 h 1515292"/>
              <a:gd name="connsiteX1" fmla="*/ 169817 w 587828"/>
              <a:gd name="connsiteY1" fmla="*/ 1306286 h 1515292"/>
              <a:gd name="connsiteX2" fmla="*/ 287383 w 587828"/>
              <a:gd name="connsiteY2" fmla="*/ 1149532 h 1515292"/>
              <a:gd name="connsiteX3" fmla="*/ 339634 w 587828"/>
              <a:gd name="connsiteY3" fmla="*/ 1058092 h 1515292"/>
              <a:gd name="connsiteX4" fmla="*/ 404948 w 587828"/>
              <a:gd name="connsiteY4" fmla="*/ 901337 h 1515292"/>
              <a:gd name="connsiteX5" fmla="*/ 470263 w 587828"/>
              <a:gd name="connsiteY5" fmla="*/ 809897 h 1515292"/>
              <a:gd name="connsiteX6" fmla="*/ 470263 w 587828"/>
              <a:gd name="connsiteY6" fmla="*/ 535577 h 1515292"/>
              <a:gd name="connsiteX7" fmla="*/ 509451 w 587828"/>
              <a:gd name="connsiteY7" fmla="*/ 352697 h 1515292"/>
              <a:gd name="connsiteX8" fmla="*/ 548640 w 587828"/>
              <a:gd name="connsiteY8" fmla="*/ 156754 h 1515292"/>
              <a:gd name="connsiteX9" fmla="*/ 587828 w 587828"/>
              <a:gd name="connsiteY9" fmla="*/ 0 h 15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828" h="1515292">
                <a:moveTo>
                  <a:pt x="0" y="1515292"/>
                </a:moveTo>
                <a:lnTo>
                  <a:pt x="169817" y="1306286"/>
                </a:lnTo>
                <a:lnTo>
                  <a:pt x="287383" y="1149532"/>
                </a:lnTo>
                <a:lnTo>
                  <a:pt x="339634" y="1058092"/>
                </a:lnTo>
                <a:lnTo>
                  <a:pt x="404948" y="901337"/>
                </a:lnTo>
                <a:lnTo>
                  <a:pt x="470263" y="809897"/>
                </a:lnTo>
                <a:lnTo>
                  <a:pt x="470263" y="535577"/>
                </a:lnTo>
                <a:lnTo>
                  <a:pt x="509451" y="352697"/>
                </a:lnTo>
                <a:lnTo>
                  <a:pt x="548640" y="156754"/>
                </a:lnTo>
                <a:lnTo>
                  <a:pt x="587828" y="0"/>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Arrow Connector 179"/>
          <p:cNvCxnSpPr/>
          <p:nvPr/>
        </p:nvCxnSpPr>
        <p:spPr>
          <a:xfrm flipV="1">
            <a:off x="914400"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 name="Freeform 208"/>
          <p:cNvSpPr/>
          <p:nvPr/>
        </p:nvSpPr>
        <p:spPr>
          <a:xfrm>
            <a:off x="1524000" y="1933303"/>
            <a:ext cx="2821578" cy="966651"/>
          </a:xfrm>
          <a:custGeom>
            <a:avLst/>
            <a:gdLst>
              <a:gd name="connsiteX0" fmla="*/ 0 w 2821578"/>
              <a:gd name="connsiteY0" fmla="*/ 0 h 966651"/>
              <a:gd name="connsiteX1" fmla="*/ 300446 w 2821578"/>
              <a:gd name="connsiteY1" fmla="*/ 0 h 966651"/>
              <a:gd name="connsiteX2" fmla="*/ 627018 w 2821578"/>
              <a:gd name="connsiteY2" fmla="*/ 52251 h 966651"/>
              <a:gd name="connsiteX3" fmla="*/ 901338 w 2821578"/>
              <a:gd name="connsiteY3" fmla="*/ 78377 h 966651"/>
              <a:gd name="connsiteX4" fmla="*/ 1097280 w 2821578"/>
              <a:gd name="connsiteY4" fmla="*/ 156754 h 966651"/>
              <a:gd name="connsiteX5" fmla="*/ 1240972 w 2821578"/>
              <a:gd name="connsiteY5" fmla="*/ 209006 h 966651"/>
              <a:gd name="connsiteX6" fmla="*/ 1358538 w 2821578"/>
              <a:gd name="connsiteY6" fmla="*/ 248194 h 966651"/>
              <a:gd name="connsiteX7" fmla="*/ 1476103 w 2821578"/>
              <a:gd name="connsiteY7" fmla="*/ 313508 h 966651"/>
              <a:gd name="connsiteX8" fmla="*/ 1685109 w 2821578"/>
              <a:gd name="connsiteY8" fmla="*/ 496388 h 966651"/>
              <a:gd name="connsiteX9" fmla="*/ 1776549 w 2821578"/>
              <a:gd name="connsiteY9" fmla="*/ 718457 h 966651"/>
              <a:gd name="connsiteX10" fmla="*/ 1920240 w 2821578"/>
              <a:gd name="connsiteY10" fmla="*/ 914400 h 966651"/>
              <a:gd name="connsiteX11" fmla="*/ 2011680 w 2821578"/>
              <a:gd name="connsiteY11" fmla="*/ 966651 h 966651"/>
              <a:gd name="connsiteX12" fmla="*/ 2155372 w 2821578"/>
              <a:gd name="connsiteY12" fmla="*/ 796834 h 966651"/>
              <a:gd name="connsiteX13" fmla="*/ 2233749 w 2821578"/>
              <a:gd name="connsiteY13" fmla="*/ 535577 h 966651"/>
              <a:gd name="connsiteX14" fmla="*/ 2299063 w 2821578"/>
              <a:gd name="connsiteY14" fmla="*/ 431074 h 966651"/>
              <a:gd name="connsiteX15" fmla="*/ 2351315 w 2821578"/>
              <a:gd name="connsiteY15" fmla="*/ 287383 h 966651"/>
              <a:gd name="connsiteX16" fmla="*/ 2403566 w 2821578"/>
              <a:gd name="connsiteY16" fmla="*/ 209006 h 966651"/>
              <a:gd name="connsiteX17" fmla="*/ 2573383 w 2821578"/>
              <a:gd name="connsiteY17" fmla="*/ 143691 h 966651"/>
              <a:gd name="connsiteX18" fmla="*/ 2717075 w 2821578"/>
              <a:gd name="connsiteY18" fmla="*/ 156754 h 966651"/>
              <a:gd name="connsiteX19" fmla="*/ 2795452 w 2821578"/>
              <a:gd name="connsiteY19" fmla="*/ 365760 h 966651"/>
              <a:gd name="connsiteX20" fmla="*/ 2821578 w 2821578"/>
              <a:gd name="connsiteY20" fmla="*/ 431074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578" h="966651">
                <a:moveTo>
                  <a:pt x="0" y="0"/>
                </a:moveTo>
                <a:lnTo>
                  <a:pt x="300446" y="0"/>
                </a:lnTo>
                <a:lnTo>
                  <a:pt x="627018" y="52251"/>
                </a:lnTo>
                <a:lnTo>
                  <a:pt x="901338" y="78377"/>
                </a:lnTo>
                <a:lnTo>
                  <a:pt x="1097280" y="156754"/>
                </a:lnTo>
                <a:lnTo>
                  <a:pt x="1240972" y="209006"/>
                </a:lnTo>
                <a:lnTo>
                  <a:pt x="1358538" y="248194"/>
                </a:lnTo>
                <a:lnTo>
                  <a:pt x="1476103" y="313508"/>
                </a:lnTo>
                <a:lnTo>
                  <a:pt x="1685109" y="496388"/>
                </a:lnTo>
                <a:lnTo>
                  <a:pt x="1776549" y="718457"/>
                </a:lnTo>
                <a:lnTo>
                  <a:pt x="1920240" y="914400"/>
                </a:lnTo>
                <a:lnTo>
                  <a:pt x="2011680" y="966651"/>
                </a:lnTo>
                <a:lnTo>
                  <a:pt x="2155372" y="796834"/>
                </a:lnTo>
                <a:lnTo>
                  <a:pt x="2233749" y="535577"/>
                </a:lnTo>
                <a:lnTo>
                  <a:pt x="2299063" y="431074"/>
                </a:lnTo>
                <a:lnTo>
                  <a:pt x="2351315" y="287383"/>
                </a:lnTo>
                <a:lnTo>
                  <a:pt x="2403566" y="209006"/>
                </a:lnTo>
                <a:lnTo>
                  <a:pt x="2573383" y="143691"/>
                </a:lnTo>
                <a:lnTo>
                  <a:pt x="2717075" y="156754"/>
                </a:lnTo>
                <a:lnTo>
                  <a:pt x="2795452" y="365760"/>
                </a:lnTo>
                <a:lnTo>
                  <a:pt x="2821578" y="431074"/>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12860">
            <a:off x="1936593" y="835142"/>
            <a:ext cx="567182" cy="838200"/>
          </a:xfrm>
          <a:prstGeom prst="rect">
            <a:avLst/>
          </a:prstGeom>
        </p:spPr>
      </p:pic>
      <p:sp>
        <p:nvSpPr>
          <p:cNvPr id="212" name="TextBox 211"/>
          <p:cNvSpPr txBox="1"/>
          <p:nvPr/>
        </p:nvSpPr>
        <p:spPr>
          <a:xfrm>
            <a:off x="5144146" y="810161"/>
            <a:ext cx="3268703" cy="1261884"/>
          </a:xfrm>
          <a:prstGeom prst="rect">
            <a:avLst/>
          </a:prstGeom>
          <a:solidFill>
            <a:srgbClr val="FF0000"/>
          </a:solidFill>
        </p:spPr>
        <p:txBody>
          <a:bodyPr wrap="square" rtlCol="0">
            <a:spAutoFit/>
          </a:bodyPr>
          <a:lstStyle/>
          <a:p>
            <a:pPr algn="ctr"/>
            <a:r>
              <a:rPr lang="en-US" sz="2800" b="1" dirty="0" smtClean="0">
                <a:solidFill>
                  <a:schemeClr val="bg1"/>
                </a:solidFill>
              </a:rPr>
              <a:t>1. DVFS Throttling</a:t>
            </a:r>
          </a:p>
          <a:p>
            <a:pPr algn="ctr"/>
            <a:r>
              <a:rPr lang="en-US" sz="2400" b="1">
                <a:solidFill>
                  <a:schemeClr val="bg1"/>
                </a:solidFill>
              </a:rPr>
              <a:t>(</a:t>
            </a:r>
            <a:r>
              <a:rPr lang="en-US" sz="2400" b="1" smtClean="0">
                <a:solidFill>
                  <a:schemeClr val="bg1"/>
                </a:solidFill>
              </a:rPr>
              <a:t>Modulate </a:t>
            </a:r>
            <a:r>
              <a:rPr lang="en-US" sz="2400" b="1" dirty="0" smtClean="0">
                <a:solidFill>
                  <a:schemeClr val="bg1"/>
                </a:solidFill>
              </a:rPr>
              <a:t>processor voltage/frequency)</a:t>
            </a:r>
          </a:p>
        </p:txBody>
      </p:sp>
      <p:sp>
        <p:nvSpPr>
          <p:cNvPr id="213" name="TextBox 212"/>
          <p:cNvSpPr txBox="1"/>
          <p:nvPr/>
        </p:nvSpPr>
        <p:spPr>
          <a:xfrm>
            <a:off x="90224" y="4800600"/>
            <a:ext cx="2224712" cy="523220"/>
          </a:xfrm>
          <a:prstGeom prst="rect">
            <a:avLst/>
          </a:prstGeom>
          <a:noFill/>
        </p:spPr>
        <p:txBody>
          <a:bodyPr wrap="none" rtlCol="0">
            <a:spAutoFit/>
          </a:bodyPr>
          <a:lstStyle/>
          <a:p>
            <a:r>
              <a:rPr lang="en-US" sz="2800" b="1" dirty="0" smtClean="0"/>
              <a:t>Server cluster</a:t>
            </a:r>
            <a:endParaRPr lang="en-US" sz="2800" b="1" dirty="0"/>
          </a:p>
        </p:txBody>
      </p:sp>
      <p:sp>
        <p:nvSpPr>
          <p:cNvPr id="2" name="TextBox 1"/>
          <p:cNvSpPr txBox="1"/>
          <p:nvPr/>
        </p:nvSpPr>
        <p:spPr>
          <a:xfrm>
            <a:off x="1744782" y="3012757"/>
            <a:ext cx="1760418" cy="492443"/>
          </a:xfrm>
          <a:prstGeom prst="rect">
            <a:avLst/>
          </a:prstGeom>
          <a:solidFill>
            <a:schemeClr val="accent3">
              <a:lumMod val="75000"/>
            </a:schemeClr>
          </a:solidFill>
        </p:spPr>
        <p:txBody>
          <a:bodyPr wrap="none" rtlCol="0">
            <a:spAutoFit/>
          </a:bodyPr>
          <a:lstStyle/>
          <a:p>
            <a:r>
              <a:rPr lang="en-US" sz="2600" b="1" dirty="0" smtClean="0">
                <a:solidFill>
                  <a:schemeClr val="bg1"/>
                </a:solidFill>
              </a:rPr>
              <a:t>Apply knob</a:t>
            </a:r>
            <a:endParaRPr lang="en-US" sz="2600" b="1" dirty="0">
              <a:solidFill>
                <a:schemeClr val="bg1"/>
              </a:solidFill>
            </a:endParaRPr>
          </a:p>
        </p:txBody>
      </p:sp>
      <p:cxnSp>
        <p:nvCxnSpPr>
          <p:cNvPr id="4" name="Straight Arrow Connector 3"/>
          <p:cNvCxnSpPr/>
          <p:nvPr/>
        </p:nvCxnSpPr>
        <p:spPr>
          <a:xfrm>
            <a:off x="1524000" y="1981200"/>
            <a:ext cx="334265" cy="9407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215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down)">
                                      <p:cBhvr>
                                        <p:cTn id="7" dur="500"/>
                                        <p:tgtEl>
                                          <p:spTgt spid="19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down)">
                                      <p:cBhvr>
                                        <p:cTn id="10" dur="500"/>
                                        <p:tgtEl>
                                          <p:spTgt spid="20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anim calcmode="lin" valueType="num">
                                      <p:cBhvr>
                                        <p:cTn id="15" dur="1000" fill="hold"/>
                                        <p:tgtEl>
                                          <p:spTgt spid="210"/>
                                        </p:tgtEl>
                                        <p:attrNameLst>
                                          <p:attrName>ppt_w</p:attrName>
                                        </p:attrNameLst>
                                      </p:cBhvr>
                                      <p:tavLst>
                                        <p:tav tm="0">
                                          <p:val>
                                            <p:fltVal val="0"/>
                                          </p:val>
                                        </p:tav>
                                        <p:tav tm="100000">
                                          <p:val>
                                            <p:strVal val="#ppt_w"/>
                                          </p:val>
                                        </p:tav>
                                      </p:tavLst>
                                    </p:anim>
                                    <p:anim calcmode="lin" valueType="num">
                                      <p:cBhvr>
                                        <p:cTn id="16" dur="1000" fill="hold"/>
                                        <p:tgtEl>
                                          <p:spTgt spid="210"/>
                                        </p:tgtEl>
                                        <p:attrNameLst>
                                          <p:attrName>ppt_h</p:attrName>
                                        </p:attrNameLst>
                                      </p:cBhvr>
                                      <p:tavLst>
                                        <p:tav tm="0">
                                          <p:val>
                                            <p:fltVal val="0"/>
                                          </p:val>
                                        </p:tav>
                                        <p:tav tm="100000">
                                          <p:val>
                                            <p:strVal val="#ppt_h"/>
                                          </p:val>
                                        </p:tav>
                                      </p:tavLst>
                                    </p:anim>
                                    <p:anim calcmode="lin" valueType="num">
                                      <p:cBhvr>
                                        <p:cTn id="17" dur="1000" fill="hold"/>
                                        <p:tgtEl>
                                          <p:spTgt spid="210"/>
                                        </p:tgtEl>
                                        <p:attrNameLst>
                                          <p:attrName>style.rotation</p:attrName>
                                        </p:attrNameLst>
                                      </p:cBhvr>
                                      <p:tavLst>
                                        <p:tav tm="0">
                                          <p:val>
                                            <p:fltVal val="90"/>
                                          </p:val>
                                        </p:tav>
                                        <p:tav tm="100000">
                                          <p:val>
                                            <p:fltVal val="0"/>
                                          </p:val>
                                        </p:tav>
                                      </p:tavLst>
                                    </p:anim>
                                    <p:animEffect transition="in" filter="fade">
                                      <p:cBhvr>
                                        <p:cTn id="18" dur="1000"/>
                                        <p:tgtEl>
                                          <p:spTgt spid="210"/>
                                        </p:tgtEl>
                                      </p:cBhvr>
                                    </p:animEffect>
                                  </p:childTnLst>
                                </p:cTn>
                              </p:par>
                              <p:par>
                                <p:cTn id="19" presetID="9" presetClass="emph" presetSubtype="0" grpId="0" nodeType="withEffect">
                                  <p:stCondLst>
                                    <p:cond delay="0"/>
                                  </p:stCondLst>
                                  <p:childTnLst>
                                    <p:set>
                                      <p:cBhvr rctx="PPT">
                                        <p:cTn id="20" dur="indefinite"/>
                                        <p:tgtEl>
                                          <p:spTgt spid="196"/>
                                        </p:tgtEl>
                                        <p:attrNameLst>
                                          <p:attrName>style.opacity</p:attrName>
                                        </p:attrNameLst>
                                      </p:cBhvr>
                                      <p:to>
                                        <p:strVal val="0.25"/>
                                      </p:to>
                                    </p:set>
                                    <p:animEffect filter="image" prLst="opacity: 0.25">
                                      <p:cBhvr rctx="IE">
                                        <p:cTn id="21" dur="indefinite"/>
                                        <p:tgtEl>
                                          <p:spTgt spid="19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wipe(down)">
                                      <p:cBhvr>
                                        <p:cTn id="24" dur="2000"/>
                                        <p:tgtEl>
                                          <p:spTgt spid="20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9"/>
                                        </p:tgtEl>
                                        <p:attrNameLst>
                                          <p:attrName>style.visibility</p:attrName>
                                        </p:attrNameLst>
                                      </p:cBhvr>
                                      <p:to>
                                        <p:strVal val="visible"/>
                                      </p:to>
                                    </p:set>
                                    <p:animEffect transition="in" filter="wipe(left)">
                                      <p:cBhvr>
                                        <p:cTn id="29" dur="3000"/>
                                        <p:tgtEl>
                                          <p:spTgt spid="209"/>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2"/>
                                        </p:tgtEl>
                                        <p:attrNameLst>
                                          <p:attrName>style.visibility</p:attrName>
                                        </p:attrNameLst>
                                      </p:cBhvr>
                                      <p:to>
                                        <p:strVal val="visible"/>
                                      </p:to>
                                    </p:set>
                                    <p:animEffect transition="in" filter="fade">
                                      <p:cBhvr>
                                        <p:cTn id="44" dur="1000"/>
                                        <p:tgtEl>
                                          <p:spTgt spid="212"/>
                                        </p:tgtEl>
                                      </p:cBhvr>
                                    </p:animEffect>
                                    <p:anim calcmode="lin" valueType="num">
                                      <p:cBhvr>
                                        <p:cTn id="45" dur="1000" fill="hold"/>
                                        <p:tgtEl>
                                          <p:spTgt spid="212"/>
                                        </p:tgtEl>
                                        <p:attrNameLst>
                                          <p:attrName>ppt_x</p:attrName>
                                        </p:attrNameLst>
                                      </p:cBhvr>
                                      <p:tavLst>
                                        <p:tav tm="0">
                                          <p:val>
                                            <p:strVal val="#ppt_x"/>
                                          </p:val>
                                        </p:tav>
                                        <p:tav tm="100000">
                                          <p:val>
                                            <p:strVal val="#ppt_x"/>
                                          </p:val>
                                        </p:tav>
                                      </p:tavLst>
                                    </p:anim>
                                    <p:anim calcmode="lin" valueType="num">
                                      <p:cBhvr>
                                        <p:cTn id="46" dur="1000" fill="hold"/>
                                        <p:tgtEl>
                                          <p:spTgt spid="212"/>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xit" presetSubtype="0" fill="hold" grpId="0" nodeType="afterEffect">
                                  <p:stCondLst>
                                    <p:cond delay="0"/>
                                  </p:stCondLst>
                                  <p:childTnLst>
                                    <p:animEffect transition="out" filter="fade">
                                      <p:cBhvr>
                                        <p:cTn id="49" dur="500"/>
                                        <p:tgtEl>
                                          <p:spTgt spid="213"/>
                                        </p:tgtEl>
                                      </p:cBhvr>
                                    </p:animEffect>
                                    <p:set>
                                      <p:cBhvr>
                                        <p:cTn id="50" dur="1" fill="hold">
                                          <p:stCondLst>
                                            <p:cond delay="499"/>
                                          </p:stCondLst>
                                        </p:cTn>
                                        <p:tgtEl>
                                          <p:spTgt spid="213"/>
                                        </p:tgtEl>
                                        <p:attrNameLst>
                                          <p:attrName>style.visibility</p:attrName>
                                        </p:attrNameLst>
                                      </p:cBhvr>
                                      <p:to>
                                        <p:strVal val="hidden"/>
                                      </p:to>
                                    </p:set>
                                  </p:childTnLst>
                                </p:cTn>
                              </p:par>
                              <p:par>
                                <p:cTn id="51" presetID="42"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000"/>
                                        <p:tgtEl>
                                          <p:spTgt spid="48"/>
                                        </p:tgtEl>
                                      </p:cBhvr>
                                    </p:animEffect>
                                    <p:anim calcmode="lin" valueType="num">
                                      <p:cBhvr>
                                        <p:cTn id="54" dur="1000" fill="hold"/>
                                        <p:tgtEl>
                                          <p:spTgt spid="48"/>
                                        </p:tgtEl>
                                        <p:attrNameLst>
                                          <p:attrName>ppt_x</p:attrName>
                                        </p:attrNameLst>
                                      </p:cBhvr>
                                      <p:tavLst>
                                        <p:tav tm="0">
                                          <p:val>
                                            <p:strVal val="#ppt_x"/>
                                          </p:val>
                                        </p:tav>
                                        <p:tav tm="100000">
                                          <p:val>
                                            <p:strVal val="#ppt_x"/>
                                          </p:val>
                                        </p:tav>
                                      </p:tavLst>
                                    </p:anim>
                                    <p:anim calcmode="lin" valueType="num">
                                      <p:cBhvr>
                                        <p:cTn id="55" dur="1000" fill="hold"/>
                                        <p:tgtEl>
                                          <p:spTgt spid="4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1000"/>
                                        <p:tgtEl>
                                          <p:spTgt spid="86"/>
                                        </p:tgtEl>
                                      </p:cBhvr>
                                    </p:animEffect>
                                    <p:anim calcmode="lin" valueType="num">
                                      <p:cBhvr>
                                        <p:cTn id="59" dur="1000" fill="hold"/>
                                        <p:tgtEl>
                                          <p:spTgt spid="86"/>
                                        </p:tgtEl>
                                        <p:attrNameLst>
                                          <p:attrName>ppt_x</p:attrName>
                                        </p:attrNameLst>
                                      </p:cBhvr>
                                      <p:tavLst>
                                        <p:tav tm="0">
                                          <p:val>
                                            <p:strVal val="#ppt_x"/>
                                          </p:val>
                                        </p:tav>
                                        <p:tav tm="100000">
                                          <p:val>
                                            <p:strVal val="#ppt_x"/>
                                          </p:val>
                                        </p:tav>
                                      </p:tavLst>
                                    </p:anim>
                                    <p:anim calcmode="lin" valueType="num">
                                      <p:cBhvr>
                                        <p:cTn id="60" dur="1000" fill="hold"/>
                                        <p:tgtEl>
                                          <p:spTgt spid="8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1000"/>
                                        <p:tgtEl>
                                          <p:spTgt spid="102"/>
                                        </p:tgtEl>
                                      </p:cBhvr>
                                    </p:animEffect>
                                    <p:anim calcmode="lin" valueType="num">
                                      <p:cBhvr>
                                        <p:cTn id="69" dur="1000" fill="hold"/>
                                        <p:tgtEl>
                                          <p:spTgt spid="102"/>
                                        </p:tgtEl>
                                        <p:attrNameLst>
                                          <p:attrName>ppt_x</p:attrName>
                                        </p:attrNameLst>
                                      </p:cBhvr>
                                      <p:tavLst>
                                        <p:tav tm="0">
                                          <p:val>
                                            <p:strVal val="#ppt_x"/>
                                          </p:val>
                                        </p:tav>
                                        <p:tav tm="100000">
                                          <p:val>
                                            <p:strVal val="#ppt_x"/>
                                          </p:val>
                                        </p:tav>
                                      </p:tavLst>
                                    </p:anim>
                                    <p:anim calcmode="lin" valueType="num">
                                      <p:cBhvr>
                                        <p:cTn id="70" dur="1000" fill="hold"/>
                                        <p:tgtEl>
                                          <p:spTgt spid="10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fade">
                                      <p:cBhvr>
                                        <p:cTn id="73" dur="1000"/>
                                        <p:tgtEl>
                                          <p:spTgt spid="103"/>
                                        </p:tgtEl>
                                      </p:cBhvr>
                                    </p:animEffect>
                                    <p:anim calcmode="lin" valueType="num">
                                      <p:cBhvr>
                                        <p:cTn id="74" dur="1000" fill="hold"/>
                                        <p:tgtEl>
                                          <p:spTgt spid="103"/>
                                        </p:tgtEl>
                                        <p:attrNameLst>
                                          <p:attrName>ppt_x</p:attrName>
                                        </p:attrNameLst>
                                      </p:cBhvr>
                                      <p:tavLst>
                                        <p:tav tm="0">
                                          <p:val>
                                            <p:strVal val="#ppt_x"/>
                                          </p:val>
                                        </p:tav>
                                        <p:tav tm="100000">
                                          <p:val>
                                            <p:strVal val="#ppt_x"/>
                                          </p:val>
                                        </p:tav>
                                      </p:tavLst>
                                    </p:anim>
                                    <p:anim calcmode="lin" valueType="num">
                                      <p:cBhvr>
                                        <p:cTn id="75" dur="1000" fill="hold"/>
                                        <p:tgtEl>
                                          <p:spTgt spid="10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1000"/>
                                        <p:tgtEl>
                                          <p:spTgt spid="119"/>
                                        </p:tgtEl>
                                      </p:cBhvr>
                                    </p:animEffect>
                                    <p:anim calcmode="lin" valueType="num">
                                      <p:cBhvr>
                                        <p:cTn id="84" dur="1000" fill="hold"/>
                                        <p:tgtEl>
                                          <p:spTgt spid="119"/>
                                        </p:tgtEl>
                                        <p:attrNameLst>
                                          <p:attrName>ppt_x</p:attrName>
                                        </p:attrNameLst>
                                      </p:cBhvr>
                                      <p:tavLst>
                                        <p:tav tm="0">
                                          <p:val>
                                            <p:strVal val="#ppt_x"/>
                                          </p:val>
                                        </p:tav>
                                        <p:tav tm="100000">
                                          <p:val>
                                            <p:strVal val="#ppt_x"/>
                                          </p:val>
                                        </p:tav>
                                      </p:tavLst>
                                    </p:anim>
                                    <p:anim calcmode="lin" valueType="num">
                                      <p:cBhvr>
                                        <p:cTn id="85" dur="1000" fill="hold"/>
                                        <p:tgtEl>
                                          <p:spTgt spid="11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fade">
                                      <p:cBhvr>
                                        <p:cTn id="88" dur="1000"/>
                                        <p:tgtEl>
                                          <p:spTgt spid="134"/>
                                        </p:tgtEl>
                                      </p:cBhvr>
                                    </p:animEffect>
                                    <p:anim calcmode="lin" valueType="num">
                                      <p:cBhvr>
                                        <p:cTn id="89" dur="1000" fill="hold"/>
                                        <p:tgtEl>
                                          <p:spTgt spid="134"/>
                                        </p:tgtEl>
                                        <p:attrNameLst>
                                          <p:attrName>ppt_x</p:attrName>
                                        </p:attrNameLst>
                                      </p:cBhvr>
                                      <p:tavLst>
                                        <p:tav tm="0">
                                          <p:val>
                                            <p:strVal val="#ppt_x"/>
                                          </p:val>
                                        </p:tav>
                                        <p:tav tm="100000">
                                          <p:val>
                                            <p:strVal val="#ppt_x"/>
                                          </p:val>
                                        </p:tav>
                                      </p:tavLst>
                                    </p:anim>
                                    <p:anim calcmode="lin" valueType="num">
                                      <p:cBhvr>
                                        <p:cTn id="90" dur="1000" fill="hold"/>
                                        <p:tgtEl>
                                          <p:spTgt spid="13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fade">
                                      <p:cBhvr>
                                        <p:cTn id="93" dur="1000"/>
                                        <p:tgtEl>
                                          <p:spTgt spid="135"/>
                                        </p:tgtEl>
                                      </p:cBhvr>
                                    </p:animEffect>
                                    <p:anim calcmode="lin" valueType="num">
                                      <p:cBhvr>
                                        <p:cTn id="94" dur="1000" fill="hold"/>
                                        <p:tgtEl>
                                          <p:spTgt spid="135"/>
                                        </p:tgtEl>
                                        <p:attrNameLst>
                                          <p:attrName>ppt_x</p:attrName>
                                        </p:attrNameLst>
                                      </p:cBhvr>
                                      <p:tavLst>
                                        <p:tav tm="0">
                                          <p:val>
                                            <p:strVal val="#ppt_x"/>
                                          </p:val>
                                        </p:tav>
                                        <p:tav tm="100000">
                                          <p:val>
                                            <p:strVal val="#ppt_x"/>
                                          </p:val>
                                        </p:tav>
                                      </p:tavLst>
                                    </p:anim>
                                    <p:anim calcmode="lin" valueType="num">
                                      <p:cBhvr>
                                        <p:cTn id="95" dur="1000" fill="hold"/>
                                        <p:tgtEl>
                                          <p:spTgt spid="13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fade">
                                      <p:cBhvr>
                                        <p:cTn id="98" dur="1000"/>
                                        <p:tgtEl>
                                          <p:spTgt spid="150"/>
                                        </p:tgtEl>
                                      </p:cBhvr>
                                    </p:animEffect>
                                    <p:anim calcmode="lin" valueType="num">
                                      <p:cBhvr>
                                        <p:cTn id="99" dur="1000" fill="hold"/>
                                        <p:tgtEl>
                                          <p:spTgt spid="150"/>
                                        </p:tgtEl>
                                        <p:attrNameLst>
                                          <p:attrName>ppt_x</p:attrName>
                                        </p:attrNameLst>
                                      </p:cBhvr>
                                      <p:tavLst>
                                        <p:tav tm="0">
                                          <p:val>
                                            <p:strVal val="#ppt_x"/>
                                          </p:val>
                                        </p:tav>
                                        <p:tav tm="100000">
                                          <p:val>
                                            <p:strVal val="#ppt_x"/>
                                          </p:val>
                                        </p:tav>
                                      </p:tavLst>
                                    </p:anim>
                                    <p:anim calcmode="lin" valueType="num">
                                      <p:cBhvr>
                                        <p:cTn id="100" dur="1000" fill="hold"/>
                                        <p:tgtEl>
                                          <p:spTgt spid="15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51"/>
                                        </p:tgtEl>
                                        <p:attrNameLst>
                                          <p:attrName>style.visibility</p:attrName>
                                        </p:attrNameLst>
                                      </p:cBhvr>
                                      <p:to>
                                        <p:strVal val="visible"/>
                                      </p:to>
                                    </p:set>
                                    <p:animEffect transition="in" filter="fade">
                                      <p:cBhvr>
                                        <p:cTn id="103" dur="1000"/>
                                        <p:tgtEl>
                                          <p:spTgt spid="151"/>
                                        </p:tgtEl>
                                      </p:cBhvr>
                                    </p:animEffect>
                                    <p:anim calcmode="lin" valueType="num">
                                      <p:cBhvr>
                                        <p:cTn id="104" dur="1000" fill="hold"/>
                                        <p:tgtEl>
                                          <p:spTgt spid="151"/>
                                        </p:tgtEl>
                                        <p:attrNameLst>
                                          <p:attrName>ppt_x</p:attrName>
                                        </p:attrNameLst>
                                      </p:cBhvr>
                                      <p:tavLst>
                                        <p:tav tm="0">
                                          <p:val>
                                            <p:strVal val="#ppt_x"/>
                                          </p:val>
                                        </p:tav>
                                        <p:tav tm="100000">
                                          <p:val>
                                            <p:strVal val="#ppt_x"/>
                                          </p:val>
                                        </p:tav>
                                      </p:tavLst>
                                    </p:anim>
                                    <p:anim calcmode="lin" valueType="num">
                                      <p:cBhvr>
                                        <p:cTn id="105" dur="1000" fill="hold"/>
                                        <p:tgtEl>
                                          <p:spTgt spid="15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66"/>
                                        </p:tgtEl>
                                        <p:attrNameLst>
                                          <p:attrName>style.visibility</p:attrName>
                                        </p:attrNameLst>
                                      </p:cBhvr>
                                      <p:to>
                                        <p:strVal val="visible"/>
                                      </p:to>
                                    </p:set>
                                    <p:animEffect transition="in" filter="fade">
                                      <p:cBhvr>
                                        <p:cTn id="108" dur="1000"/>
                                        <p:tgtEl>
                                          <p:spTgt spid="166"/>
                                        </p:tgtEl>
                                      </p:cBhvr>
                                    </p:animEffect>
                                    <p:anim calcmode="lin" valueType="num">
                                      <p:cBhvr>
                                        <p:cTn id="109" dur="1000" fill="hold"/>
                                        <p:tgtEl>
                                          <p:spTgt spid="166"/>
                                        </p:tgtEl>
                                        <p:attrNameLst>
                                          <p:attrName>ppt_x</p:attrName>
                                        </p:attrNameLst>
                                      </p:cBhvr>
                                      <p:tavLst>
                                        <p:tav tm="0">
                                          <p:val>
                                            <p:strVal val="#ppt_x"/>
                                          </p:val>
                                        </p:tav>
                                        <p:tav tm="100000">
                                          <p:val>
                                            <p:strVal val="#ppt_x"/>
                                          </p:val>
                                        </p:tav>
                                      </p:tavLst>
                                    </p:anim>
                                    <p:anim calcmode="lin" valueType="num">
                                      <p:cBhvr>
                                        <p:cTn id="110" dur="1000" fill="hold"/>
                                        <p:tgtEl>
                                          <p:spTgt spid="166"/>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67"/>
                                        </p:tgtEl>
                                        <p:attrNameLst>
                                          <p:attrName>style.visibility</p:attrName>
                                        </p:attrNameLst>
                                      </p:cBhvr>
                                      <p:to>
                                        <p:strVal val="visible"/>
                                      </p:to>
                                    </p:set>
                                    <p:animEffect transition="in" filter="fade">
                                      <p:cBhvr>
                                        <p:cTn id="113" dur="1000"/>
                                        <p:tgtEl>
                                          <p:spTgt spid="167"/>
                                        </p:tgtEl>
                                      </p:cBhvr>
                                    </p:animEffect>
                                    <p:anim calcmode="lin" valueType="num">
                                      <p:cBhvr>
                                        <p:cTn id="114" dur="1000" fill="hold"/>
                                        <p:tgtEl>
                                          <p:spTgt spid="167"/>
                                        </p:tgtEl>
                                        <p:attrNameLst>
                                          <p:attrName>ppt_x</p:attrName>
                                        </p:attrNameLst>
                                      </p:cBhvr>
                                      <p:tavLst>
                                        <p:tav tm="0">
                                          <p:val>
                                            <p:strVal val="#ppt_x"/>
                                          </p:val>
                                        </p:tav>
                                        <p:tav tm="100000">
                                          <p:val>
                                            <p:strVal val="#ppt_x"/>
                                          </p:val>
                                        </p:tav>
                                      </p:tavLst>
                                    </p:anim>
                                    <p:anim calcmode="lin" valueType="num">
                                      <p:cBhvr>
                                        <p:cTn id="115" dur="1000" fill="hold"/>
                                        <p:tgtEl>
                                          <p:spTgt spid="167"/>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82"/>
                                        </p:tgtEl>
                                        <p:attrNameLst>
                                          <p:attrName>style.visibility</p:attrName>
                                        </p:attrNameLst>
                                      </p:cBhvr>
                                      <p:to>
                                        <p:strVal val="visible"/>
                                      </p:to>
                                    </p:set>
                                    <p:animEffect transition="in" filter="fade">
                                      <p:cBhvr>
                                        <p:cTn id="118" dur="1000"/>
                                        <p:tgtEl>
                                          <p:spTgt spid="182"/>
                                        </p:tgtEl>
                                      </p:cBhvr>
                                    </p:animEffect>
                                    <p:anim calcmode="lin" valueType="num">
                                      <p:cBhvr>
                                        <p:cTn id="119" dur="1000" fill="hold"/>
                                        <p:tgtEl>
                                          <p:spTgt spid="182"/>
                                        </p:tgtEl>
                                        <p:attrNameLst>
                                          <p:attrName>ppt_x</p:attrName>
                                        </p:attrNameLst>
                                      </p:cBhvr>
                                      <p:tavLst>
                                        <p:tav tm="0">
                                          <p:val>
                                            <p:strVal val="#ppt_x"/>
                                          </p:val>
                                        </p:tav>
                                        <p:tav tm="100000">
                                          <p:val>
                                            <p:strVal val="#ppt_x"/>
                                          </p:val>
                                        </p:tav>
                                      </p:tavLst>
                                    </p:anim>
                                    <p:anim calcmode="lin" valueType="num">
                                      <p:cBhvr>
                                        <p:cTn id="120" dur="1000" fill="hold"/>
                                        <p:tgtEl>
                                          <p:spTgt spid="182"/>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183"/>
                                        </p:tgtEl>
                                        <p:attrNameLst>
                                          <p:attrName>style.visibility</p:attrName>
                                        </p:attrNameLst>
                                      </p:cBhvr>
                                      <p:to>
                                        <p:strVal val="visible"/>
                                      </p:to>
                                    </p:set>
                                    <p:animEffect transition="in" filter="fade">
                                      <p:cBhvr>
                                        <p:cTn id="123" dur="1000"/>
                                        <p:tgtEl>
                                          <p:spTgt spid="183"/>
                                        </p:tgtEl>
                                      </p:cBhvr>
                                    </p:animEffect>
                                    <p:anim calcmode="lin" valueType="num">
                                      <p:cBhvr>
                                        <p:cTn id="124" dur="1000" fill="hold"/>
                                        <p:tgtEl>
                                          <p:spTgt spid="183"/>
                                        </p:tgtEl>
                                        <p:attrNameLst>
                                          <p:attrName>ppt_x</p:attrName>
                                        </p:attrNameLst>
                                      </p:cBhvr>
                                      <p:tavLst>
                                        <p:tav tm="0">
                                          <p:val>
                                            <p:strVal val="#ppt_x"/>
                                          </p:val>
                                        </p:tav>
                                        <p:tav tm="100000">
                                          <p:val>
                                            <p:strVal val="#ppt_x"/>
                                          </p:val>
                                        </p:tav>
                                      </p:tavLst>
                                    </p:anim>
                                    <p:anim calcmode="lin" valueType="num">
                                      <p:cBhvr>
                                        <p:cTn id="125" dur="1000" fill="hold"/>
                                        <p:tgtEl>
                                          <p:spTgt spid="18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98"/>
                                        </p:tgtEl>
                                        <p:attrNameLst>
                                          <p:attrName>style.visibility</p:attrName>
                                        </p:attrNameLst>
                                      </p:cBhvr>
                                      <p:to>
                                        <p:strVal val="visible"/>
                                      </p:to>
                                    </p:set>
                                    <p:animEffect transition="in" filter="fade">
                                      <p:cBhvr>
                                        <p:cTn id="128" dur="1000"/>
                                        <p:tgtEl>
                                          <p:spTgt spid="198"/>
                                        </p:tgtEl>
                                      </p:cBhvr>
                                    </p:animEffect>
                                    <p:anim calcmode="lin" valueType="num">
                                      <p:cBhvr>
                                        <p:cTn id="129" dur="1000" fill="hold"/>
                                        <p:tgtEl>
                                          <p:spTgt spid="198"/>
                                        </p:tgtEl>
                                        <p:attrNameLst>
                                          <p:attrName>ppt_x</p:attrName>
                                        </p:attrNameLst>
                                      </p:cBhvr>
                                      <p:tavLst>
                                        <p:tav tm="0">
                                          <p:val>
                                            <p:strVal val="#ppt_x"/>
                                          </p:val>
                                        </p:tav>
                                        <p:tav tm="100000">
                                          <p:val>
                                            <p:strVal val="#ppt_x"/>
                                          </p:val>
                                        </p:tav>
                                      </p:tavLst>
                                    </p:anim>
                                    <p:anim calcmode="lin" valueType="num">
                                      <p:cBhvr>
                                        <p:cTn id="130" dur="1000" fill="hold"/>
                                        <p:tgtEl>
                                          <p:spTgt spid="19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99"/>
                                        </p:tgtEl>
                                        <p:attrNameLst>
                                          <p:attrName>style.visibility</p:attrName>
                                        </p:attrNameLst>
                                      </p:cBhvr>
                                      <p:to>
                                        <p:strVal val="visible"/>
                                      </p:to>
                                    </p:set>
                                    <p:animEffect transition="in" filter="fade">
                                      <p:cBhvr>
                                        <p:cTn id="133" dur="1000"/>
                                        <p:tgtEl>
                                          <p:spTgt spid="199"/>
                                        </p:tgtEl>
                                      </p:cBhvr>
                                    </p:animEffect>
                                    <p:anim calcmode="lin" valueType="num">
                                      <p:cBhvr>
                                        <p:cTn id="134" dur="1000" fill="hold"/>
                                        <p:tgtEl>
                                          <p:spTgt spid="199"/>
                                        </p:tgtEl>
                                        <p:attrNameLst>
                                          <p:attrName>ppt_x</p:attrName>
                                        </p:attrNameLst>
                                      </p:cBhvr>
                                      <p:tavLst>
                                        <p:tav tm="0">
                                          <p:val>
                                            <p:strVal val="#ppt_x"/>
                                          </p:val>
                                        </p:tav>
                                        <p:tav tm="100000">
                                          <p:val>
                                            <p:strVal val="#ppt_x"/>
                                          </p:val>
                                        </p:tav>
                                      </p:tavLst>
                                    </p:anim>
                                    <p:anim calcmode="lin" valueType="num">
                                      <p:cBhvr>
                                        <p:cTn id="135" dur="1000" fill="hold"/>
                                        <p:tgtEl>
                                          <p:spTgt spid="19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200"/>
                                        </p:tgtEl>
                                        <p:attrNameLst>
                                          <p:attrName>style.visibility</p:attrName>
                                        </p:attrNameLst>
                                      </p:cBhvr>
                                      <p:to>
                                        <p:strVal val="visible"/>
                                      </p:to>
                                    </p:set>
                                    <p:animEffect transition="in" filter="fade">
                                      <p:cBhvr>
                                        <p:cTn id="138" dur="1000"/>
                                        <p:tgtEl>
                                          <p:spTgt spid="200"/>
                                        </p:tgtEl>
                                      </p:cBhvr>
                                    </p:animEffect>
                                    <p:anim calcmode="lin" valueType="num">
                                      <p:cBhvr>
                                        <p:cTn id="139" dur="1000" fill="hold"/>
                                        <p:tgtEl>
                                          <p:spTgt spid="200"/>
                                        </p:tgtEl>
                                        <p:attrNameLst>
                                          <p:attrName>ppt_x</p:attrName>
                                        </p:attrNameLst>
                                      </p:cBhvr>
                                      <p:tavLst>
                                        <p:tav tm="0">
                                          <p:val>
                                            <p:strVal val="#ppt_x"/>
                                          </p:val>
                                        </p:tav>
                                        <p:tav tm="100000">
                                          <p:val>
                                            <p:strVal val="#ppt_x"/>
                                          </p:val>
                                        </p:tav>
                                      </p:tavLst>
                                    </p:anim>
                                    <p:anim calcmode="lin" valueType="num">
                                      <p:cBhvr>
                                        <p:cTn id="140" dur="1000" fill="hold"/>
                                        <p:tgtEl>
                                          <p:spTgt spid="20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201"/>
                                        </p:tgtEl>
                                        <p:attrNameLst>
                                          <p:attrName>style.visibility</p:attrName>
                                        </p:attrNameLst>
                                      </p:cBhvr>
                                      <p:to>
                                        <p:strVal val="visible"/>
                                      </p:to>
                                    </p:set>
                                    <p:animEffect transition="in" filter="fade">
                                      <p:cBhvr>
                                        <p:cTn id="143" dur="1000"/>
                                        <p:tgtEl>
                                          <p:spTgt spid="201"/>
                                        </p:tgtEl>
                                      </p:cBhvr>
                                    </p:animEffect>
                                    <p:anim calcmode="lin" valueType="num">
                                      <p:cBhvr>
                                        <p:cTn id="144" dur="1000" fill="hold"/>
                                        <p:tgtEl>
                                          <p:spTgt spid="201"/>
                                        </p:tgtEl>
                                        <p:attrNameLst>
                                          <p:attrName>ppt_x</p:attrName>
                                        </p:attrNameLst>
                                      </p:cBhvr>
                                      <p:tavLst>
                                        <p:tav tm="0">
                                          <p:val>
                                            <p:strVal val="#ppt_x"/>
                                          </p:val>
                                        </p:tav>
                                        <p:tav tm="100000">
                                          <p:val>
                                            <p:strVal val="#ppt_x"/>
                                          </p:val>
                                        </p:tav>
                                      </p:tavLst>
                                    </p:anim>
                                    <p:anim calcmode="lin" valueType="num">
                                      <p:cBhvr>
                                        <p:cTn id="145" dur="1000" fill="hold"/>
                                        <p:tgtEl>
                                          <p:spTgt spid="20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202"/>
                                        </p:tgtEl>
                                        <p:attrNameLst>
                                          <p:attrName>style.visibility</p:attrName>
                                        </p:attrNameLst>
                                      </p:cBhvr>
                                      <p:to>
                                        <p:strVal val="visible"/>
                                      </p:to>
                                    </p:set>
                                    <p:animEffect transition="in" filter="fade">
                                      <p:cBhvr>
                                        <p:cTn id="148" dur="1000"/>
                                        <p:tgtEl>
                                          <p:spTgt spid="202"/>
                                        </p:tgtEl>
                                      </p:cBhvr>
                                    </p:animEffect>
                                    <p:anim calcmode="lin" valueType="num">
                                      <p:cBhvr>
                                        <p:cTn id="149" dur="1000" fill="hold"/>
                                        <p:tgtEl>
                                          <p:spTgt spid="202"/>
                                        </p:tgtEl>
                                        <p:attrNameLst>
                                          <p:attrName>ppt_x</p:attrName>
                                        </p:attrNameLst>
                                      </p:cBhvr>
                                      <p:tavLst>
                                        <p:tav tm="0">
                                          <p:val>
                                            <p:strVal val="#ppt_x"/>
                                          </p:val>
                                        </p:tav>
                                        <p:tav tm="100000">
                                          <p:val>
                                            <p:strVal val="#ppt_x"/>
                                          </p:val>
                                        </p:tav>
                                      </p:tavLst>
                                    </p:anim>
                                    <p:anim calcmode="lin" valueType="num">
                                      <p:cBhvr>
                                        <p:cTn id="150" dur="1000" fill="hold"/>
                                        <p:tgtEl>
                                          <p:spTgt spid="20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203"/>
                                        </p:tgtEl>
                                        <p:attrNameLst>
                                          <p:attrName>style.visibility</p:attrName>
                                        </p:attrNameLst>
                                      </p:cBhvr>
                                      <p:to>
                                        <p:strVal val="visible"/>
                                      </p:to>
                                    </p:set>
                                    <p:animEffect transition="in" filter="fade">
                                      <p:cBhvr>
                                        <p:cTn id="153" dur="1000"/>
                                        <p:tgtEl>
                                          <p:spTgt spid="203"/>
                                        </p:tgtEl>
                                      </p:cBhvr>
                                    </p:animEffect>
                                    <p:anim calcmode="lin" valueType="num">
                                      <p:cBhvr>
                                        <p:cTn id="154" dur="1000" fill="hold"/>
                                        <p:tgtEl>
                                          <p:spTgt spid="203"/>
                                        </p:tgtEl>
                                        <p:attrNameLst>
                                          <p:attrName>ppt_x</p:attrName>
                                        </p:attrNameLst>
                                      </p:cBhvr>
                                      <p:tavLst>
                                        <p:tav tm="0">
                                          <p:val>
                                            <p:strVal val="#ppt_x"/>
                                          </p:val>
                                        </p:tav>
                                        <p:tav tm="100000">
                                          <p:val>
                                            <p:strVal val="#ppt_x"/>
                                          </p:val>
                                        </p:tav>
                                      </p:tavLst>
                                    </p:anim>
                                    <p:anim calcmode="lin" valueType="num">
                                      <p:cBhvr>
                                        <p:cTn id="155" dur="1000" fill="hold"/>
                                        <p:tgtEl>
                                          <p:spTgt spid="20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204"/>
                                        </p:tgtEl>
                                        <p:attrNameLst>
                                          <p:attrName>style.visibility</p:attrName>
                                        </p:attrNameLst>
                                      </p:cBhvr>
                                      <p:to>
                                        <p:strVal val="visible"/>
                                      </p:to>
                                    </p:set>
                                    <p:animEffect transition="in" filter="fade">
                                      <p:cBhvr>
                                        <p:cTn id="158" dur="1000"/>
                                        <p:tgtEl>
                                          <p:spTgt spid="204"/>
                                        </p:tgtEl>
                                      </p:cBhvr>
                                    </p:animEffect>
                                    <p:anim calcmode="lin" valueType="num">
                                      <p:cBhvr>
                                        <p:cTn id="159" dur="1000" fill="hold"/>
                                        <p:tgtEl>
                                          <p:spTgt spid="204"/>
                                        </p:tgtEl>
                                        <p:attrNameLst>
                                          <p:attrName>ppt_x</p:attrName>
                                        </p:attrNameLst>
                                      </p:cBhvr>
                                      <p:tavLst>
                                        <p:tav tm="0">
                                          <p:val>
                                            <p:strVal val="#ppt_x"/>
                                          </p:val>
                                        </p:tav>
                                        <p:tav tm="100000">
                                          <p:val>
                                            <p:strVal val="#ppt_x"/>
                                          </p:val>
                                        </p:tav>
                                      </p:tavLst>
                                    </p:anim>
                                    <p:anim calcmode="lin" valueType="num">
                                      <p:cBhvr>
                                        <p:cTn id="160" dur="1000" fill="hold"/>
                                        <p:tgtEl>
                                          <p:spTgt spid="20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05"/>
                                        </p:tgtEl>
                                        <p:attrNameLst>
                                          <p:attrName>style.visibility</p:attrName>
                                        </p:attrNameLst>
                                      </p:cBhvr>
                                      <p:to>
                                        <p:strVal val="visible"/>
                                      </p:to>
                                    </p:set>
                                    <p:animEffect transition="in" filter="fade">
                                      <p:cBhvr>
                                        <p:cTn id="163" dur="1000"/>
                                        <p:tgtEl>
                                          <p:spTgt spid="205"/>
                                        </p:tgtEl>
                                      </p:cBhvr>
                                    </p:animEffect>
                                    <p:anim calcmode="lin" valueType="num">
                                      <p:cBhvr>
                                        <p:cTn id="164" dur="1000" fill="hold"/>
                                        <p:tgtEl>
                                          <p:spTgt spid="205"/>
                                        </p:tgtEl>
                                        <p:attrNameLst>
                                          <p:attrName>ppt_x</p:attrName>
                                        </p:attrNameLst>
                                      </p:cBhvr>
                                      <p:tavLst>
                                        <p:tav tm="0">
                                          <p:val>
                                            <p:strVal val="#ppt_x"/>
                                          </p:val>
                                        </p:tav>
                                        <p:tav tm="100000">
                                          <p:val>
                                            <p:strVal val="#ppt_x"/>
                                          </p:val>
                                        </p:tav>
                                      </p:tavLst>
                                    </p:anim>
                                    <p:anim calcmode="lin" valueType="num">
                                      <p:cBhvr>
                                        <p:cTn id="165" dur="1000" fill="hold"/>
                                        <p:tgtEl>
                                          <p:spTgt spid="20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06"/>
                                        </p:tgtEl>
                                        <p:attrNameLst>
                                          <p:attrName>style.visibility</p:attrName>
                                        </p:attrNameLst>
                                      </p:cBhvr>
                                      <p:to>
                                        <p:strVal val="visible"/>
                                      </p:to>
                                    </p:set>
                                    <p:animEffect transition="in" filter="fade">
                                      <p:cBhvr>
                                        <p:cTn id="168" dur="1000"/>
                                        <p:tgtEl>
                                          <p:spTgt spid="206"/>
                                        </p:tgtEl>
                                      </p:cBhvr>
                                    </p:animEffect>
                                    <p:anim calcmode="lin" valueType="num">
                                      <p:cBhvr>
                                        <p:cTn id="169" dur="1000" fill="hold"/>
                                        <p:tgtEl>
                                          <p:spTgt spid="206"/>
                                        </p:tgtEl>
                                        <p:attrNameLst>
                                          <p:attrName>ppt_x</p:attrName>
                                        </p:attrNameLst>
                                      </p:cBhvr>
                                      <p:tavLst>
                                        <p:tav tm="0">
                                          <p:val>
                                            <p:strVal val="#ppt_x"/>
                                          </p:val>
                                        </p:tav>
                                        <p:tav tm="100000">
                                          <p:val>
                                            <p:strVal val="#ppt_x"/>
                                          </p:val>
                                        </p:tav>
                                      </p:tavLst>
                                    </p:anim>
                                    <p:anim calcmode="lin" valueType="num">
                                      <p:cBhvr>
                                        <p:cTn id="170" dur="1000" fill="hold"/>
                                        <p:tgtEl>
                                          <p:spTgt spid="20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fade">
                                      <p:cBhvr>
                                        <p:cTn id="173" dur="1000"/>
                                        <p:tgtEl>
                                          <p:spTgt spid="12"/>
                                        </p:tgtEl>
                                      </p:cBhvr>
                                    </p:animEffect>
                                    <p:anim calcmode="lin" valueType="num">
                                      <p:cBhvr>
                                        <p:cTn id="174" dur="1000" fill="hold"/>
                                        <p:tgtEl>
                                          <p:spTgt spid="12"/>
                                        </p:tgtEl>
                                        <p:attrNameLst>
                                          <p:attrName>ppt_x</p:attrName>
                                        </p:attrNameLst>
                                      </p:cBhvr>
                                      <p:tavLst>
                                        <p:tav tm="0">
                                          <p:val>
                                            <p:strVal val="#ppt_x"/>
                                          </p:val>
                                        </p:tav>
                                        <p:tav tm="100000">
                                          <p:val>
                                            <p:strVal val="#ppt_x"/>
                                          </p:val>
                                        </p:tav>
                                      </p:tavLst>
                                    </p:anim>
                                    <p:anim calcmode="lin" valueType="num">
                                      <p:cBhvr>
                                        <p:cTn id="1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2" grpId="0" animBg="1"/>
      <p:bldP spid="118" grpId="0" animBg="1"/>
      <p:bldP spid="134" grpId="0" animBg="1"/>
      <p:bldP spid="150" grpId="0" animBg="1"/>
      <p:bldP spid="166" grpId="0" animBg="1"/>
      <p:bldP spid="182"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12" grpId="0"/>
      <p:bldP spid="196" grpId="0" animBg="1"/>
      <p:bldP spid="207" grpId="0"/>
      <p:bldP spid="208" grpId="0" animBg="1"/>
      <p:bldP spid="209" grpId="0" animBg="1"/>
      <p:bldP spid="212" grpId="0" animBg="1"/>
      <p:bldP spid="21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3" name="Text Box 5"/>
          <p:cNvSpPr txBox="1">
            <a:spLocks noChangeArrowheads="1"/>
          </p:cNvSpPr>
          <p:nvPr/>
        </p:nvSpPr>
        <p:spPr bwMode="auto">
          <a:xfrm rot="16200000">
            <a:off x="-941874" y="2084875"/>
            <a:ext cx="3026751" cy="533401"/>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Calibri" pitchFamily="84" charset="0"/>
                <a:ea typeface="DejaVu LGC Sans" charset="0"/>
                <a:cs typeface="DejaVu LGC Sans" charset="0"/>
              </a:rPr>
              <a:t>Power </a:t>
            </a:r>
            <a:r>
              <a:rPr lang="en-GB" sz="2800" b="1" dirty="0" smtClean="0">
                <a:solidFill>
                  <a:srgbClr val="000000"/>
                </a:solidFill>
                <a:latin typeface="Calibri" pitchFamily="84" charset="0"/>
                <a:ea typeface="DejaVu LGC Sans" charset="0"/>
                <a:cs typeface="DejaVu LGC Sans" charset="0"/>
              </a:rPr>
              <a:t>(W</a:t>
            </a:r>
            <a:r>
              <a:rPr lang="en-GB" sz="2800" b="1" dirty="0">
                <a:solidFill>
                  <a:srgbClr val="000000"/>
                </a:solidFill>
                <a:latin typeface="Calibri" pitchFamily="84" charset="0"/>
                <a:ea typeface="DejaVu LGC Sans" charset="0"/>
                <a:cs typeface="DejaVu LGC Sans" charset="0"/>
              </a:rPr>
              <a:t>)</a:t>
            </a:r>
          </a:p>
        </p:txBody>
      </p:sp>
      <p:sp>
        <p:nvSpPr>
          <p:cNvPr id="5" name="Line 3"/>
          <p:cNvSpPr>
            <a:spLocks noChangeShapeType="1"/>
          </p:cNvSpPr>
          <p:nvPr/>
        </p:nvSpPr>
        <p:spPr bwMode="auto">
          <a:xfrm>
            <a:off x="781104"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sp>
        <p:nvSpPr>
          <p:cNvPr id="7" name="Text Box 6"/>
          <p:cNvSpPr txBox="1">
            <a:spLocks noChangeArrowheads="1"/>
          </p:cNvSpPr>
          <p:nvPr/>
        </p:nvSpPr>
        <p:spPr bwMode="auto">
          <a:xfrm>
            <a:off x="1498980" y="3507685"/>
            <a:ext cx="2158621" cy="607114"/>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smtClean="0">
                <a:solidFill>
                  <a:srgbClr val="000000"/>
                </a:solidFill>
                <a:latin typeface="Calibri" pitchFamily="84" charset="0"/>
                <a:ea typeface="DejaVu LGC Sans" charset="0"/>
                <a:cs typeface="DejaVu LGC Sans" charset="0"/>
              </a:rPr>
              <a:t>Time</a:t>
            </a:r>
            <a:endParaRPr lang="en-GB" b="1" dirty="0">
              <a:solidFill>
                <a:srgbClr val="000000"/>
              </a:solidFill>
              <a:latin typeface="Calibri" pitchFamily="84" charset="0"/>
              <a:ea typeface="DejaVu LGC Sans" charset="0"/>
              <a:cs typeface="DejaVu LGC Sans" charset="0"/>
            </a:endParaRPr>
          </a:p>
        </p:txBody>
      </p:sp>
      <p:sp>
        <p:nvSpPr>
          <p:cNvPr id="10" name="Freeform 9"/>
          <p:cNvSpPr/>
          <p:nvPr/>
        </p:nvSpPr>
        <p:spPr>
          <a:xfrm>
            <a:off x="914400"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cxnSp>
        <p:nvCxnSpPr>
          <p:cNvPr id="34" name="Straight Connector 33"/>
          <p:cNvCxnSpPr/>
          <p:nvPr/>
        </p:nvCxnSpPr>
        <p:spPr>
          <a:xfrm>
            <a:off x="914400" y="1907485"/>
            <a:ext cx="375219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09600" y="4753070"/>
            <a:ext cx="850855" cy="961930"/>
            <a:chOff x="825331" y="1943100"/>
            <a:chExt cx="1773259" cy="1673927"/>
          </a:xfrm>
        </p:grpSpPr>
        <p:grpSp>
          <p:nvGrpSpPr>
            <p:cNvPr id="49" name="Group 48"/>
            <p:cNvGrpSpPr/>
            <p:nvPr/>
          </p:nvGrpSpPr>
          <p:grpSpPr>
            <a:xfrm>
              <a:off x="825331" y="1943100"/>
              <a:ext cx="1773259" cy="1673927"/>
              <a:chOff x="393246" y="1066800"/>
              <a:chExt cx="4399190" cy="2757056"/>
            </a:xfrm>
            <a:noFill/>
          </p:grpSpPr>
          <p:sp>
            <p:nvSpPr>
              <p:cNvPr id="81" name="Oval 80"/>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Rectangle 81"/>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50" name="Straight Connector 49"/>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ight Arrow 82"/>
          <p:cNvSpPr/>
          <p:nvPr/>
        </p:nvSpPr>
        <p:spPr>
          <a:xfrm rot="12981055">
            <a:off x="721087" y="5011293"/>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rot="15984673">
            <a:off x="844406" y="4965276"/>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rot="19175473">
            <a:off x="952344"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http://icons.iconseeker.com/png/fullsize/servers-icons/black-server.png"/>
          <p:cNvPicPr>
            <a:picLocks noChangeAspect="1" noChangeArrowheads="1"/>
          </p:cNvPicPr>
          <p:nvPr/>
        </p:nvPicPr>
        <p:blipFill>
          <a:blip r:embed="rId4" cstate="print"/>
          <a:srcRect/>
          <a:stretch>
            <a:fillRect/>
          </a:stretch>
        </p:blipFill>
        <p:spPr bwMode="auto">
          <a:xfrm>
            <a:off x="762000" y="5410200"/>
            <a:ext cx="572811" cy="819727"/>
          </a:xfrm>
          <a:prstGeom prst="rect">
            <a:avLst/>
          </a:prstGeom>
          <a:noFill/>
        </p:spPr>
      </p:pic>
      <p:grpSp>
        <p:nvGrpSpPr>
          <p:cNvPr id="87" name="Group 86"/>
          <p:cNvGrpSpPr/>
          <p:nvPr/>
        </p:nvGrpSpPr>
        <p:grpSpPr>
          <a:xfrm>
            <a:off x="1587545" y="4753070"/>
            <a:ext cx="850855" cy="961930"/>
            <a:chOff x="825331" y="1943100"/>
            <a:chExt cx="1773259" cy="1673927"/>
          </a:xfrm>
        </p:grpSpPr>
        <p:grpSp>
          <p:nvGrpSpPr>
            <p:cNvPr id="88" name="Group 87"/>
            <p:cNvGrpSpPr/>
            <p:nvPr/>
          </p:nvGrpSpPr>
          <p:grpSpPr>
            <a:xfrm>
              <a:off x="825331" y="1943100"/>
              <a:ext cx="1773259" cy="1673927"/>
              <a:chOff x="393246" y="1066800"/>
              <a:chExt cx="4399190" cy="2757056"/>
            </a:xfrm>
            <a:noFill/>
          </p:grpSpPr>
          <p:sp>
            <p:nvSpPr>
              <p:cNvPr id="98" name="Oval 97"/>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9" name="Rectangle 98"/>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89" name="Straight Connector 88"/>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ight Arrow 99"/>
          <p:cNvSpPr/>
          <p:nvPr/>
        </p:nvSpPr>
        <p:spPr>
          <a:xfrm rot="12981055">
            <a:off x="1699032" y="5011293"/>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Arrow 100"/>
          <p:cNvSpPr/>
          <p:nvPr/>
        </p:nvSpPr>
        <p:spPr>
          <a:xfrm rot="15984673">
            <a:off x="1822351" y="4965276"/>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rot="19175473">
            <a:off x="1930289"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icons.iconseeker.com/png/fullsize/servers-icons/black-server.png"/>
          <p:cNvPicPr>
            <a:picLocks noChangeAspect="1" noChangeArrowheads="1"/>
          </p:cNvPicPr>
          <p:nvPr/>
        </p:nvPicPr>
        <p:blipFill>
          <a:blip r:embed="rId4" cstate="print"/>
          <a:srcRect/>
          <a:stretch>
            <a:fillRect/>
          </a:stretch>
        </p:blipFill>
        <p:spPr bwMode="auto">
          <a:xfrm>
            <a:off x="1752600" y="5410200"/>
            <a:ext cx="572811" cy="819727"/>
          </a:xfrm>
          <a:prstGeom prst="rect">
            <a:avLst/>
          </a:prstGeom>
          <a:noFill/>
        </p:spPr>
      </p:pic>
      <p:grpSp>
        <p:nvGrpSpPr>
          <p:cNvPr id="103" name="Group 102"/>
          <p:cNvGrpSpPr/>
          <p:nvPr/>
        </p:nvGrpSpPr>
        <p:grpSpPr>
          <a:xfrm>
            <a:off x="2654345" y="4753070"/>
            <a:ext cx="850855" cy="961930"/>
            <a:chOff x="825331" y="1943100"/>
            <a:chExt cx="1773259" cy="1673927"/>
          </a:xfrm>
        </p:grpSpPr>
        <p:grpSp>
          <p:nvGrpSpPr>
            <p:cNvPr id="104" name="Group 103"/>
            <p:cNvGrpSpPr/>
            <p:nvPr/>
          </p:nvGrpSpPr>
          <p:grpSpPr>
            <a:xfrm>
              <a:off x="825331" y="1943100"/>
              <a:ext cx="1773259" cy="1673927"/>
              <a:chOff x="393246" y="1066800"/>
              <a:chExt cx="4399190" cy="2757056"/>
            </a:xfrm>
            <a:noFill/>
          </p:grpSpPr>
          <p:sp>
            <p:nvSpPr>
              <p:cNvPr id="114" name="Oval 113"/>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5" name="Rectangle 114"/>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05" name="Straight Connector 104"/>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Right Arrow 115"/>
          <p:cNvSpPr/>
          <p:nvPr/>
        </p:nvSpPr>
        <p:spPr>
          <a:xfrm rot="12981055">
            <a:off x="2765832" y="5011293"/>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p:cNvSpPr/>
          <p:nvPr/>
        </p:nvSpPr>
        <p:spPr>
          <a:xfrm rot="15984673">
            <a:off x="2889151" y="4965276"/>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p:cNvSpPr/>
          <p:nvPr/>
        </p:nvSpPr>
        <p:spPr>
          <a:xfrm rot="19175473">
            <a:off x="2997089" y="5004874"/>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721145" y="4771543"/>
            <a:ext cx="850855" cy="961930"/>
            <a:chOff x="825331" y="1943100"/>
            <a:chExt cx="1773259" cy="1673927"/>
          </a:xfrm>
        </p:grpSpPr>
        <p:grpSp>
          <p:nvGrpSpPr>
            <p:cNvPr id="184" name="Group 183"/>
            <p:cNvGrpSpPr/>
            <p:nvPr/>
          </p:nvGrpSpPr>
          <p:grpSpPr>
            <a:xfrm>
              <a:off x="825331" y="1943100"/>
              <a:ext cx="1773259" cy="1673927"/>
              <a:chOff x="393246" y="1066800"/>
              <a:chExt cx="4399190" cy="2757056"/>
            </a:xfrm>
            <a:noFill/>
          </p:grpSpPr>
          <p:sp>
            <p:nvSpPr>
              <p:cNvPr id="194" name="Oval 193"/>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5" name="Rectangle 194"/>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185" name="Straight Connector 184"/>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Right Arrow 195"/>
          <p:cNvSpPr/>
          <p:nvPr/>
        </p:nvSpPr>
        <p:spPr>
          <a:xfrm rot="12981055">
            <a:off x="3832632" y="5029766"/>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ight Arrow 196"/>
          <p:cNvSpPr/>
          <p:nvPr/>
        </p:nvSpPr>
        <p:spPr>
          <a:xfrm rot="15984673">
            <a:off x="3955951" y="4983749"/>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ight Arrow 197"/>
          <p:cNvSpPr/>
          <p:nvPr/>
        </p:nvSpPr>
        <p:spPr>
          <a:xfrm rot="19175473">
            <a:off x="4063889" y="5023347"/>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icons.iconseeker.com/png/fullsize/servers-icons/black-server.png"/>
          <p:cNvPicPr>
            <a:picLocks noChangeAspect="1" noChangeArrowheads="1"/>
          </p:cNvPicPr>
          <p:nvPr/>
        </p:nvPicPr>
        <p:blipFill>
          <a:blip r:embed="rId4" cstate="print"/>
          <a:srcRect/>
          <a:stretch>
            <a:fillRect/>
          </a:stretch>
        </p:blipFill>
        <p:spPr bwMode="auto">
          <a:xfrm>
            <a:off x="2779989" y="5410200"/>
            <a:ext cx="572811" cy="819727"/>
          </a:xfrm>
          <a:prstGeom prst="rect">
            <a:avLst/>
          </a:prstGeom>
          <a:noFill/>
        </p:spPr>
      </p:pic>
      <p:pic>
        <p:nvPicPr>
          <p:cNvPr id="26" name="Picture 2" descr="http://icons.iconseeker.com/png/fullsize/servers-icons/black-server.png"/>
          <p:cNvPicPr>
            <a:picLocks noChangeAspect="1" noChangeArrowheads="1"/>
          </p:cNvPicPr>
          <p:nvPr/>
        </p:nvPicPr>
        <p:blipFill>
          <a:blip r:embed="rId4" cstate="print"/>
          <a:srcRect/>
          <a:stretch>
            <a:fillRect/>
          </a:stretch>
        </p:blipFill>
        <p:spPr bwMode="auto">
          <a:xfrm>
            <a:off x="3810000" y="5428673"/>
            <a:ext cx="572811" cy="819727"/>
          </a:xfrm>
          <a:prstGeom prst="rect">
            <a:avLst/>
          </a:prstGeom>
          <a:noFill/>
        </p:spPr>
      </p:pic>
      <p:sp>
        <p:nvSpPr>
          <p:cNvPr id="199" name="Oval 198"/>
          <p:cNvSpPr/>
          <p:nvPr/>
        </p:nvSpPr>
        <p:spPr>
          <a:xfrm>
            <a:off x="914400"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905000"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942136" y="5105400"/>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038600" y="5123873"/>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14400" y="1905000"/>
            <a:ext cx="587828" cy="1515292"/>
          </a:xfrm>
          <a:custGeom>
            <a:avLst/>
            <a:gdLst>
              <a:gd name="connsiteX0" fmla="*/ 0 w 587828"/>
              <a:gd name="connsiteY0" fmla="*/ 1515292 h 1515292"/>
              <a:gd name="connsiteX1" fmla="*/ 169817 w 587828"/>
              <a:gd name="connsiteY1" fmla="*/ 1306286 h 1515292"/>
              <a:gd name="connsiteX2" fmla="*/ 287383 w 587828"/>
              <a:gd name="connsiteY2" fmla="*/ 1149532 h 1515292"/>
              <a:gd name="connsiteX3" fmla="*/ 339634 w 587828"/>
              <a:gd name="connsiteY3" fmla="*/ 1058092 h 1515292"/>
              <a:gd name="connsiteX4" fmla="*/ 404948 w 587828"/>
              <a:gd name="connsiteY4" fmla="*/ 901337 h 1515292"/>
              <a:gd name="connsiteX5" fmla="*/ 470263 w 587828"/>
              <a:gd name="connsiteY5" fmla="*/ 809897 h 1515292"/>
              <a:gd name="connsiteX6" fmla="*/ 470263 w 587828"/>
              <a:gd name="connsiteY6" fmla="*/ 535577 h 1515292"/>
              <a:gd name="connsiteX7" fmla="*/ 509451 w 587828"/>
              <a:gd name="connsiteY7" fmla="*/ 352697 h 1515292"/>
              <a:gd name="connsiteX8" fmla="*/ 548640 w 587828"/>
              <a:gd name="connsiteY8" fmla="*/ 156754 h 1515292"/>
              <a:gd name="connsiteX9" fmla="*/ 587828 w 587828"/>
              <a:gd name="connsiteY9" fmla="*/ 0 h 15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828" h="1515292">
                <a:moveTo>
                  <a:pt x="0" y="1515292"/>
                </a:moveTo>
                <a:lnTo>
                  <a:pt x="169817" y="1306286"/>
                </a:lnTo>
                <a:lnTo>
                  <a:pt x="287383" y="1149532"/>
                </a:lnTo>
                <a:lnTo>
                  <a:pt x="339634" y="1058092"/>
                </a:lnTo>
                <a:lnTo>
                  <a:pt x="404948" y="901337"/>
                </a:lnTo>
                <a:lnTo>
                  <a:pt x="470263" y="809897"/>
                </a:lnTo>
                <a:lnTo>
                  <a:pt x="470263" y="535577"/>
                </a:lnTo>
                <a:lnTo>
                  <a:pt x="509451" y="352697"/>
                </a:lnTo>
                <a:lnTo>
                  <a:pt x="548640" y="156754"/>
                </a:lnTo>
                <a:lnTo>
                  <a:pt x="587828" y="0"/>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24000" y="1933303"/>
            <a:ext cx="2821578" cy="966651"/>
          </a:xfrm>
          <a:custGeom>
            <a:avLst/>
            <a:gdLst>
              <a:gd name="connsiteX0" fmla="*/ 0 w 2821578"/>
              <a:gd name="connsiteY0" fmla="*/ 0 h 966651"/>
              <a:gd name="connsiteX1" fmla="*/ 300446 w 2821578"/>
              <a:gd name="connsiteY1" fmla="*/ 0 h 966651"/>
              <a:gd name="connsiteX2" fmla="*/ 627018 w 2821578"/>
              <a:gd name="connsiteY2" fmla="*/ 52251 h 966651"/>
              <a:gd name="connsiteX3" fmla="*/ 901338 w 2821578"/>
              <a:gd name="connsiteY3" fmla="*/ 78377 h 966651"/>
              <a:gd name="connsiteX4" fmla="*/ 1097280 w 2821578"/>
              <a:gd name="connsiteY4" fmla="*/ 156754 h 966651"/>
              <a:gd name="connsiteX5" fmla="*/ 1240972 w 2821578"/>
              <a:gd name="connsiteY5" fmla="*/ 209006 h 966651"/>
              <a:gd name="connsiteX6" fmla="*/ 1358538 w 2821578"/>
              <a:gd name="connsiteY6" fmla="*/ 248194 h 966651"/>
              <a:gd name="connsiteX7" fmla="*/ 1476103 w 2821578"/>
              <a:gd name="connsiteY7" fmla="*/ 313508 h 966651"/>
              <a:gd name="connsiteX8" fmla="*/ 1685109 w 2821578"/>
              <a:gd name="connsiteY8" fmla="*/ 496388 h 966651"/>
              <a:gd name="connsiteX9" fmla="*/ 1776549 w 2821578"/>
              <a:gd name="connsiteY9" fmla="*/ 718457 h 966651"/>
              <a:gd name="connsiteX10" fmla="*/ 1920240 w 2821578"/>
              <a:gd name="connsiteY10" fmla="*/ 914400 h 966651"/>
              <a:gd name="connsiteX11" fmla="*/ 2011680 w 2821578"/>
              <a:gd name="connsiteY11" fmla="*/ 966651 h 966651"/>
              <a:gd name="connsiteX12" fmla="*/ 2155372 w 2821578"/>
              <a:gd name="connsiteY12" fmla="*/ 796834 h 966651"/>
              <a:gd name="connsiteX13" fmla="*/ 2233749 w 2821578"/>
              <a:gd name="connsiteY13" fmla="*/ 535577 h 966651"/>
              <a:gd name="connsiteX14" fmla="*/ 2299063 w 2821578"/>
              <a:gd name="connsiteY14" fmla="*/ 431074 h 966651"/>
              <a:gd name="connsiteX15" fmla="*/ 2351315 w 2821578"/>
              <a:gd name="connsiteY15" fmla="*/ 287383 h 966651"/>
              <a:gd name="connsiteX16" fmla="*/ 2403566 w 2821578"/>
              <a:gd name="connsiteY16" fmla="*/ 209006 h 966651"/>
              <a:gd name="connsiteX17" fmla="*/ 2573383 w 2821578"/>
              <a:gd name="connsiteY17" fmla="*/ 143691 h 966651"/>
              <a:gd name="connsiteX18" fmla="*/ 2717075 w 2821578"/>
              <a:gd name="connsiteY18" fmla="*/ 156754 h 966651"/>
              <a:gd name="connsiteX19" fmla="*/ 2795452 w 2821578"/>
              <a:gd name="connsiteY19" fmla="*/ 365760 h 966651"/>
              <a:gd name="connsiteX20" fmla="*/ 2821578 w 2821578"/>
              <a:gd name="connsiteY20" fmla="*/ 431074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578" h="966651">
                <a:moveTo>
                  <a:pt x="0" y="0"/>
                </a:moveTo>
                <a:lnTo>
                  <a:pt x="300446" y="0"/>
                </a:lnTo>
                <a:lnTo>
                  <a:pt x="627018" y="52251"/>
                </a:lnTo>
                <a:lnTo>
                  <a:pt x="901338" y="78377"/>
                </a:lnTo>
                <a:lnTo>
                  <a:pt x="1097280" y="156754"/>
                </a:lnTo>
                <a:lnTo>
                  <a:pt x="1240972" y="209006"/>
                </a:lnTo>
                <a:lnTo>
                  <a:pt x="1358538" y="248194"/>
                </a:lnTo>
                <a:lnTo>
                  <a:pt x="1476103" y="313508"/>
                </a:lnTo>
                <a:lnTo>
                  <a:pt x="1685109" y="496388"/>
                </a:lnTo>
                <a:lnTo>
                  <a:pt x="1776549" y="718457"/>
                </a:lnTo>
                <a:lnTo>
                  <a:pt x="1920240" y="914400"/>
                </a:lnTo>
                <a:lnTo>
                  <a:pt x="2011680" y="966651"/>
                </a:lnTo>
                <a:lnTo>
                  <a:pt x="2155372" y="796834"/>
                </a:lnTo>
                <a:lnTo>
                  <a:pt x="2233749" y="535577"/>
                </a:lnTo>
                <a:lnTo>
                  <a:pt x="2299063" y="431074"/>
                </a:lnTo>
                <a:lnTo>
                  <a:pt x="2351315" y="287383"/>
                </a:lnTo>
                <a:lnTo>
                  <a:pt x="2403566" y="209006"/>
                </a:lnTo>
                <a:lnTo>
                  <a:pt x="2573383" y="143691"/>
                </a:lnTo>
                <a:lnTo>
                  <a:pt x="2717075" y="156754"/>
                </a:lnTo>
                <a:lnTo>
                  <a:pt x="2795452" y="365760"/>
                </a:lnTo>
                <a:lnTo>
                  <a:pt x="2821578" y="431074"/>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609600" y="4114800"/>
            <a:ext cx="3009927" cy="523220"/>
          </a:xfrm>
          <a:prstGeom prst="rect">
            <a:avLst/>
          </a:prstGeom>
          <a:noFill/>
        </p:spPr>
        <p:txBody>
          <a:bodyPr wrap="none" rtlCol="0">
            <a:spAutoFit/>
          </a:bodyPr>
          <a:lstStyle/>
          <a:p>
            <a:r>
              <a:rPr lang="en-US" sz="2800" b="1" dirty="0" smtClean="0"/>
              <a:t>Voltage/Frequency</a:t>
            </a:r>
            <a:endParaRPr lang="en-US" sz="2800" b="1" dirty="0"/>
          </a:p>
        </p:txBody>
      </p:sp>
      <p:sp>
        <p:nvSpPr>
          <p:cNvPr id="209" name="TextBox 208"/>
          <p:cNvSpPr txBox="1"/>
          <p:nvPr/>
        </p:nvSpPr>
        <p:spPr>
          <a:xfrm>
            <a:off x="5334000" y="3066871"/>
            <a:ext cx="3059780" cy="1200329"/>
          </a:xfrm>
          <a:prstGeom prst="rect">
            <a:avLst/>
          </a:prstGeom>
          <a:noFill/>
        </p:spPr>
        <p:txBody>
          <a:bodyPr wrap="square" rtlCol="0">
            <a:spAutoFit/>
          </a:bodyPr>
          <a:lstStyle/>
          <a:p>
            <a:r>
              <a:rPr lang="en-US" i="1" dirty="0" smtClean="0"/>
              <a:t>Fan </a:t>
            </a:r>
            <a:r>
              <a:rPr lang="en-US" i="1" dirty="0"/>
              <a:t>et al., [2007</a:t>
            </a:r>
            <a:r>
              <a:rPr lang="en-US" i="1" dirty="0" smtClean="0"/>
              <a:t>], </a:t>
            </a:r>
            <a:r>
              <a:rPr lang="en-US" i="1" dirty="0" err="1" smtClean="0"/>
              <a:t>Felter</a:t>
            </a:r>
            <a:r>
              <a:rPr lang="en-US" i="1" dirty="0" smtClean="0"/>
              <a:t> et al., [2005],</a:t>
            </a:r>
            <a:r>
              <a:rPr lang="en-US" i="1" dirty="0"/>
              <a:t> </a:t>
            </a:r>
            <a:r>
              <a:rPr lang="en-US" i="1" dirty="0" smtClean="0"/>
              <a:t>Frank et al</a:t>
            </a:r>
            <a:r>
              <a:rPr lang="en-US" i="1" dirty="0"/>
              <a:t>., </a:t>
            </a:r>
            <a:r>
              <a:rPr lang="en-US" i="1" dirty="0" smtClean="0"/>
              <a:t>[2002],</a:t>
            </a:r>
            <a:r>
              <a:rPr lang="en-US" i="1" dirty="0"/>
              <a:t> </a:t>
            </a:r>
            <a:r>
              <a:rPr lang="en-US" i="1" dirty="0" err="1" smtClean="0"/>
              <a:t>Meisner</a:t>
            </a:r>
            <a:r>
              <a:rPr lang="en-US" i="1" dirty="0" smtClean="0"/>
              <a:t> et al., [2011], </a:t>
            </a:r>
            <a:r>
              <a:rPr lang="en-US" i="1" dirty="0" err="1" smtClean="0"/>
              <a:t>Ranganathan</a:t>
            </a:r>
            <a:r>
              <a:rPr lang="en-US" i="1" dirty="0" smtClean="0"/>
              <a:t> </a:t>
            </a:r>
            <a:r>
              <a:rPr lang="en-US" i="1" dirty="0"/>
              <a:t>et al., [2006]</a:t>
            </a:r>
            <a:endParaRPr lang="en-US" i="1" dirty="0" smtClean="0"/>
          </a:p>
        </p:txBody>
      </p:sp>
      <p:cxnSp>
        <p:nvCxnSpPr>
          <p:cNvPr id="6" name="Straight Arrow Connector 5"/>
          <p:cNvCxnSpPr/>
          <p:nvPr/>
        </p:nvCxnSpPr>
        <p:spPr>
          <a:xfrm flipV="1">
            <a:off x="914400"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3175514" y="1374085"/>
            <a:ext cx="1548886" cy="461665"/>
          </a:xfrm>
          <a:prstGeom prst="rect">
            <a:avLst/>
          </a:prstGeom>
          <a:noFill/>
        </p:spPr>
        <p:txBody>
          <a:bodyPr wrap="none" rtlCol="0">
            <a:spAutoFit/>
          </a:bodyPr>
          <a:lstStyle/>
          <a:p>
            <a:r>
              <a:rPr lang="en-US" sz="2400" b="1" dirty="0" smtClean="0"/>
              <a:t>Power Cap</a:t>
            </a:r>
            <a:endParaRPr lang="en-US" sz="2400" b="1" dirty="0"/>
          </a:p>
        </p:txBody>
      </p:sp>
      <p:sp>
        <p:nvSpPr>
          <p:cNvPr id="211" name="TextBox 210"/>
          <p:cNvSpPr txBox="1"/>
          <p:nvPr/>
        </p:nvSpPr>
        <p:spPr>
          <a:xfrm>
            <a:off x="5144146" y="797004"/>
            <a:ext cx="3283667" cy="1261884"/>
          </a:xfrm>
          <a:prstGeom prst="rect">
            <a:avLst/>
          </a:prstGeom>
          <a:solidFill>
            <a:srgbClr val="FF0000"/>
          </a:solidFill>
        </p:spPr>
        <p:txBody>
          <a:bodyPr wrap="square" rtlCol="0">
            <a:spAutoFit/>
          </a:bodyPr>
          <a:lstStyle/>
          <a:p>
            <a:pPr algn="ctr"/>
            <a:r>
              <a:rPr lang="en-US" sz="2800" b="1" dirty="0" smtClean="0">
                <a:solidFill>
                  <a:schemeClr val="bg1"/>
                </a:solidFill>
              </a:rPr>
              <a:t>1. DVFS Throttling</a:t>
            </a:r>
          </a:p>
          <a:p>
            <a:pPr algn="ctr"/>
            <a:r>
              <a:rPr lang="en-US" sz="2400" b="1" dirty="0">
                <a:solidFill>
                  <a:schemeClr val="bg1"/>
                </a:solidFill>
              </a:rPr>
              <a:t>(</a:t>
            </a:r>
            <a:r>
              <a:rPr lang="en-US" sz="2400" b="1" dirty="0" smtClean="0">
                <a:solidFill>
                  <a:schemeClr val="bg1"/>
                </a:solidFill>
              </a:rPr>
              <a:t>Modulate </a:t>
            </a:r>
            <a:r>
              <a:rPr lang="en-US" sz="2400" b="1" dirty="0" smtClean="0">
                <a:solidFill>
                  <a:schemeClr val="bg1"/>
                </a:solidFill>
              </a:rPr>
              <a:t>processor voltage/frequency)</a:t>
            </a:r>
          </a:p>
        </p:txBody>
      </p:sp>
      <p:sp>
        <p:nvSpPr>
          <p:cNvPr id="212" name="Rectangle 2"/>
          <p:cNvSpPr txBox="1">
            <a:spLocks/>
          </p:cNvSpPr>
          <p:nvPr/>
        </p:nvSpPr>
        <p:spPr>
          <a:xfrm>
            <a:off x="0" y="76200"/>
            <a:ext cx="9144000" cy="838200"/>
          </a:xfrm>
          <a:prstGeom prst="rect">
            <a:avLst/>
          </a:prstGeom>
        </p:spPr>
        <p:txBody>
          <a:bodyPr/>
          <a:lstStyle/>
          <a:p>
            <a:pPr algn="ctr">
              <a:defRPr/>
            </a:pPr>
            <a:r>
              <a:rPr lang="en-US" sz="4000" b="1" dirty="0" smtClean="0">
                <a:solidFill>
                  <a:schemeClr val="accent3">
                    <a:lumMod val="50000"/>
                  </a:schemeClr>
                </a:solidFill>
              </a:rPr>
              <a:t>Emergency</a:t>
            </a:r>
            <a:r>
              <a:rPr lang="en-US" sz="4000" b="1" dirty="0" smtClean="0">
                <a:solidFill>
                  <a:schemeClr val="accent3">
                    <a:lumMod val="50000"/>
                  </a:schemeClr>
                </a:solidFill>
                <a:latin typeface="+mj-lt"/>
              </a:rPr>
              <a:t> Handling </a:t>
            </a:r>
            <a:r>
              <a:rPr lang="en-US" sz="4000" b="1" dirty="0">
                <a:solidFill>
                  <a:schemeClr val="accent3">
                    <a:lumMod val="50000"/>
                  </a:schemeClr>
                </a:solidFill>
                <a:latin typeface="+mj-lt"/>
              </a:rPr>
              <a:t>K</a:t>
            </a:r>
            <a:r>
              <a:rPr lang="en-US" sz="4000" b="1" dirty="0" smtClean="0">
                <a:solidFill>
                  <a:schemeClr val="accent3">
                    <a:lumMod val="50000"/>
                  </a:schemeClr>
                </a:solidFill>
                <a:latin typeface="+mj-lt"/>
              </a:rPr>
              <a:t>nobs</a:t>
            </a:r>
            <a:endParaRPr lang="en-US" sz="4000" b="1" dirty="0">
              <a:solidFill>
                <a:schemeClr val="accent3">
                  <a:lumMod val="50000"/>
                </a:schemeClr>
              </a:solidFill>
              <a:latin typeface="+mj-lt"/>
            </a:endParaRPr>
          </a:p>
        </p:txBody>
      </p:sp>
      <p:grpSp>
        <p:nvGrpSpPr>
          <p:cNvPr id="214" name="Group 213"/>
          <p:cNvGrpSpPr/>
          <p:nvPr/>
        </p:nvGrpSpPr>
        <p:grpSpPr>
          <a:xfrm>
            <a:off x="4699090" y="4771543"/>
            <a:ext cx="850855" cy="961930"/>
            <a:chOff x="825331" y="1943100"/>
            <a:chExt cx="1773259" cy="1673927"/>
          </a:xfrm>
        </p:grpSpPr>
        <p:grpSp>
          <p:nvGrpSpPr>
            <p:cNvPr id="215" name="Group 214"/>
            <p:cNvGrpSpPr/>
            <p:nvPr/>
          </p:nvGrpSpPr>
          <p:grpSpPr>
            <a:xfrm>
              <a:off x="825331" y="1943100"/>
              <a:ext cx="1773259" cy="1673927"/>
              <a:chOff x="393246" y="1066800"/>
              <a:chExt cx="4399190" cy="2757056"/>
            </a:xfrm>
            <a:noFill/>
          </p:grpSpPr>
          <p:sp>
            <p:nvSpPr>
              <p:cNvPr id="225" name="Oval 224"/>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6" name="Rectangle 225"/>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216" name="Straight Connector 215"/>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7" name="Right Arrow 226"/>
          <p:cNvSpPr/>
          <p:nvPr/>
        </p:nvSpPr>
        <p:spPr>
          <a:xfrm rot="12981055">
            <a:off x="4810577" y="5029766"/>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rot="15984673">
            <a:off x="4933896" y="4983749"/>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rot="19175473">
            <a:off x="5041834" y="5023347"/>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0" name="Picture 2" descr="http://icons.iconseeker.com/png/fullsize/servers-icons/black-server.png"/>
          <p:cNvPicPr>
            <a:picLocks noChangeAspect="1" noChangeArrowheads="1"/>
          </p:cNvPicPr>
          <p:nvPr/>
        </p:nvPicPr>
        <p:blipFill>
          <a:blip r:embed="rId4" cstate="print"/>
          <a:srcRect/>
          <a:stretch>
            <a:fillRect/>
          </a:stretch>
        </p:blipFill>
        <p:spPr bwMode="auto">
          <a:xfrm>
            <a:off x="4787945" y="5428673"/>
            <a:ext cx="572811" cy="819727"/>
          </a:xfrm>
          <a:prstGeom prst="rect">
            <a:avLst/>
          </a:prstGeom>
          <a:noFill/>
        </p:spPr>
      </p:pic>
      <p:sp>
        <p:nvSpPr>
          <p:cNvPr id="231" name="Oval 230"/>
          <p:cNvSpPr/>
          <p:nvPr/>
        </p:nvSpPr>
        <p:spPr>
          <a:xfrm>
            <a:off x="5016545" y="5123873"/>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5689690" y="4771543"/>
            <a:ext cx="850855" cy="961930"/>
            <a:chOff x="825331" y="1943100"/>
            <a:chExt cx="1773259" cy="1673927"/>
          </a:xfrm>
        </p:grpSpPr>
        <p:grpSp>
          <p:nvGrpSpPr>
            <p:cNvPr id="233" name="Group 232"/>
            <p:cNvGrpSpPr/>
            <p:nvPr/>
          </p:nvGrpSpPr>
          <p:grpSpPr>
            <a:xfrm>
              <a:off x="825331" y="1943100"/>
              <a:ext cx="1773259" cy="1673927"/>
              <a:chOff x="393246" y="1066800"/>
              <a:chExt cx="4399190" cy="2757056"/>
            </a:xfrm>
            <a:noFill/>
          </p:grpSpPr>
          <p:sp>
            <p:nvSpPr>
              <p:cNvPr id="243" name="Oval 242"/>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4" name="Rectangle 243"/>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234" name="Straight Connector 233"/>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Right Arrow 244"/>
          <p:cNvSpPr/>
          <p:nvPr/>
        </p:nvSpPr>
        <p:spPr>
          <a:xfrm rot="12981055">
            <a:off x="5801177" y="5029766"/>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ight Arrow 245"/>
          <p:cNvSpPr/>
          <p:nvPr/>
        </p:nvSpPr>
        <p:spPr>
          <a:xfrm rot="15984673">
            <a:off x="5924496" y="4983749"/>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ight Arrow 246"/>
          <p:cNvSpPr/>
          <p:nvPr/>
        </p:nvSpPr>
        <p:spPr>
          <a:xfrm rot="19175473">
            <a:off x="6032434" y="5023347"/>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8" name="Picture 2" descr="http://icons.iconseeker.com/png/fullsize/servers-icons/black-server.png"/>
          <p:cNvPicPr>
            <a:picLocks noChangeAspect="1" noChangeArrowheads="1"/>
          </p:cNvPicPr>
          <p:nvPr/>
        </p:nvPicPr>
        <p:blipFill>
          <a:blip r:embed="rId4" cstate="print"/>
          <a:srcRect/>
          <a:stretch>
            <a:fillRect/>
          </a:stretch>
        </p:blipFill>
        <p:spPr bwMode="auto">
          <a:xfrm>
            <a:off x="5778545" y="5428673"/>
            <a:ext cx="572811" cy="819727"/>
          </a:xfrm>
          <a:prstGeom prst="rect">
            <a:avLst/>
          </a:prstGeom>
          <a:noFill/>
        </p:spPr>
      </p:pic>
      <p:sp>
        <p:nvSpPr>
          <p:cNvPr id="249" name="Oval 248"/>
          <p:cNvSpPr/>
          <p:nvPr/>
        </p:nvSpPr>
        <p:spPr>
          <a:xfrm>
            <a:off x="6007145" y="5123873"/>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p:cNvGrpSpPr/>
          <p:nvPr/>
        </p:nvGrpSpPr>
        <p:grpSpPr>
          <a:xfrm>
            <a:off x="6680290" y="4771543"/>
            <a:ext cx="850855" cy="961930"/>
            <a:chOff x="825331" y="1943100"/>
            <a:chExt cx="1773259" cy="1673927"/>
          </a:xfrm>
        </p:grpSpPr>
        <p:grpSp>
          <p:nvGrpSpPr>
            <p:cNvPr id="251" name="Group 250"/>
            <p:cNvGrpSpPr/>
            <p:nvPr/>
          </p:nvGrpSpPr>
          <p:grpSpPr>
            <a:xfrm>
              <a:off x="825331" y="1943100"/>
              <a:ext cx="1773259" cy="1673927"/>
              <a:chOff x="393246" y="1066800"/>
              <a:chExt cx="4399190" cy="2757056"/>
            </a:xfrm>
            <a:noFill/>
          </p:grpSpPr>
          <p:sp>
            <p:nvSpPr>
              <p:cNvPr id="261" name="Oval 260"/>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2" name="Rectangle 261"/>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252" name="Straight Connector 251"/>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3" name="Right Arrow 262"/>
          <p:cNvSpPr/>
          <p:nvPr/>
        </p:nvSpPr>
        <p:spPr>
          <a:xfrm rot="12981055">
            <a:off x="6791777" y="5029766"/>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ight Arrow 263"/>
          <p:cNvSpPr/>
          <p:nvPr/>
        </p:nvSpPr>
        <p:spPr>
          <a:xfrm rot="15984673">
            <a:off x="6915096" y="4983749"/>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ight Arrow 264"/>
          <p:cNvSpPr/>
          <p:nvPr/>
        </p:nvSpPr>
        <p:spPr>
          <a:xfrm rot="19175473">
            <a:off x="7023034" y="5023347"/>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 name="Picture 2" descr="http://icons.iconseeker.com/png/fullsize/servers-icons/black-server.png"/>
          <p:cNvPicPr>
            <a:picLocks noChangeAspect="1" noChangeArrowheads="1"/>
          </p:cNvPicPr>
          <p:nvPr/>
        </p:nvPicPr>
        <p:blipFill>
          <a:blip r:embed="rId4" cstate="print"/>
          <a:srcRect/>
          <a:stretch>
            <a:fillRect/>
          </a:stretch>
        </p:blipFill>
        <p:spPr bwMode="auto">
          <a:xfrm>
            <a:off x="6769145" y="5428673"/>
            <a:ext cx="572811" cy="819727"/>
          </a:xfrm>
          <a:prstGeom prst="rect">
            <a:avLst/>
          </a:prstGeom>
          <a:noFill/>
        </p:spPr>
      </p:pic>
      <p:sp>
        <p:nvSpPr>
          <p:cNvPr id="267" name="Oval 266"/>
          <p:cNvSpPr/>
          <p:nvPr/>
        </p:nvSpPr>
        <p:spPr>
          <a:xfrm>
            <a:off x="6997745" y="5123873"/>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7683545" y="4771543"/>
            <a:ext cx="850855" cy="961930"/>
            <a:chOff x="825331" y="1943100"/>
            <a:chExt cx="1773259" cy="1673927"/>
          </a:xfrm>
        </p:grpSpPr>
        <p:grpSp>
          <p:nvGrpSpPr>
            <p:cNvPr id="269" name="Group 268"/>
            <p:cNvGrpSpPr/>
            <p:nvPr/>
          </p:nvGrpSpPr>
          <p:grpSpPr>
            <a:xfrm>
              <a:off x="825331" y="1943100"/>
              <a:ext cx="1773259" cy="1673927"/>
              <a:chOff x="393246" y="1066800"/>
              <a:chExt cx="4399190" cy="2757056"/>
            </a:xfrm>
            <a:noFill/>
          </p:grpSpPr>
          <p:sp>
            <p:nvSpPr>
              <p:cNvPr id="279" name="Oval 278"/>
              <p:cNvSpPr/>
              <p:nvPr/>
            </p:nvSpPr>
            <p:spPr>
              <a:xfrm>
                <a:off x="609600" y="1066800"/>
                <a:ext cx="4038600" cy="2362199"/>
              </a:xfrm>
              <a:prstGeom prst="ellipse">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0" name="Rectangle 279"/>
              <p:cNvSpPr/>
              <p:nvPr/>
            </p:nvSpPr>
            <p:spPr>
              <a:xfrm>
                <a:off x="393246" y="2209800"/>
                <a:ext cx="4399190" cy="161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cxnSp>
          <p:nvCxnSpPr>
            <p:cNvPr id="270" name="Straight Connector 269"/>
            <p:cNvCxnSpPr/>
            <p:nvPr/>
          </p:nvCxnSpPr>
          <p:spPr>
            <a:xfrm>
              <a:off x="912540" y="2560309"/>
              <a:ext cx="197778"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236980" y="2081893"/>
              <a:ext cx="134448"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711960" y="1943100"/>
              <a:ext cx="0" cy="231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2345267" y="2559255"/>
              <a:ext cx="189992" cy="100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H="1">
              <a:off x="2091944" y="2128157"/>
              <a:ext cx="158327" cy="193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039202" y="2282723"/>
              <a:ext cx="102782" cy="7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470577" y="1989364"/>
              <a:ext cx="51391" cy="138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H="1">
              <a:off x="1921678" y="1989364"/>
              <a:ext cx="43605" cy="150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2345267" y="2266950"/>
              <a:ext cx="75270" cy="925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1" name="Right Arrow 280"/>
          <p:cNvSpPr/>
          <p:nvPr/>
        </p:nvSpPr>
        <p:spPr>
          <a:xfrm rot="12981055">
            <a:off x="7795032" y="5029766"/>
            <a:ext cx="355840" cy="191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ight Arrow 281"/>
          <p:cNvSpPr/>
          <p:nvPr/>
        </p:nvSpPr>
        <p:spPr>
          <a:xfrm rot="15984673">
            <a:off x="7918351" y="4983749"/>
            <a:ext cx="381242" cy="1750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ight Arrow 282"/>
          <p:cNvSpPr/>
          <p:nvPr/>
        </p:nvSpPr>
        <p:spPr>
          <a:xfrm rot="19175473">
            <a:off x="8026289" y="5023347"/>
            <a:ext cx="442390" cy="1889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4" name="Picture 2" descr="http://icons.iconseeker.com/png/fullsize/servers-icons/black-server.png"/>
          <p:cNvPicPr>
            <a:picLocks noChangeAspect="1" noChangeArrowheads="1"/>
          </p:cNvPicPr>
          <p:nvPr/>
        </p:nvPicPr>
        <p:blipFill>
          <a:blip r:embed="rId4" cstate="print"/>
          <a:srcRect/>
          <a:stretch>
            <a:fillRect/>
          </a:stretch>
        </p:blipFill>
        <p:spPr bwMode="auto">
          <a:xfrm>
            <a:off x="7772400" y="5428673"/>
            <a:ext cx="572811" cy="819727"/>
          </a:xfrm>
          <a:prstGeom prst="rect">
            <a:avLst/>
          </a:prstGeom>
          <a:noFill/>
        </p:spPr>
      </p:pic>
      <p:sp>
        <p:nvSpPr>
          <p:cNvPr id="285" name="Oval 284"/>
          <p:cNvSpPr/>
          <p:nvPr/>
        </p:nvSpPr>
        <p:spPr>
          <a:xfrm>
            <a:off x="8001000" y="5123873"/>
            <a:ext cx="258264" cy="2359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 y="4495800"/>
            <a:ext cx="8534400" cy="956103"/>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439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22" presetClass="exit" presetSubtype="1" fill="hold" grpId="0" nodeType="afterEffect">
                                  <p:stCondLst>
                                    <p:cond delay="0"/>
                                  </p:stCondLst>
                                  <p:childTnLst>
                                    <p:animEffect transition="out" filter="wipe(up)">
                                      <p:cBhvr>
                                        <p:cTn id="15" dur="1000"/>
                                        <p:tgtEl>
                                          <p:spTgt spid="198"/>
                                        </p:tgtEl>
                                      </p:cBhvr>
                                    </p:animEffect>
                                    <p:set>
                                      <p:cBhvr>
                                        <p:cTn id="16" dur="1" fill="hold">
                                          <p:stCondLst>
                                            <p:cond delay="999"/>
                                          </p:stCondLst>
                                        </p:cTn>
                                        <p:tgtEl>
                                          <p:spTgt spid="198"/>
                                        </p:tgtEl>
                                        <p:attrNameLst>
                                          <p:attrName>style.visibility</p:attrName>
                                        </p:attrNameLst>
                                      </p:cBhvr>
                                      <p:to>
                                        <p:strVal val="hidden"/>
                                      </p:to>
                                    </p:set>
                                  </p:childTnLst>
                                </p:cTn>
                              </p:par>
                              <p:par>
                                <p:cTn id="17" presetID="22" presetClass="exit" presetSubtype="1" fill="hold" grpId="0" nodeType="withEffect">
                                  <p:stCondLst>
                                    <p:cond delay="0"/>
                                  </p:stCondLst>
                                  <p:childTnLst>
                                    <p:animEffect transition="out" filter="wipe(up)">
                                      <p:cBhvr>
                                        <p:cTn id="18" dur="1000"/>
                                        <p:tgtEl>
                                          <p:spTgt spid="229"/>
                                        </p:tgtEl>
                                      </p:cBhvr>
                                    </p:animEffect>
                                    <p:set>
                                      <p:cBhvr>
                                        <p:cTn id="19" dur="1" fill="hold">
                                          <p:stCondLst>
                                            <p:cond delay="999"/>
                                          </p:stCondLst>
                                        </p:cTn>
                                        <p:tgtEl>
                                          <p:spTgt spid="229"/>
                                        </p:tgtEl>
                                        <p:attrNameLst>
                                          <p:attrName>style.visibility</p:attrName>
                                        </p:attrNameLst>
                                      </p:cBhvr>
                                      <p:to>
                                        <p:strVal val="hidden"/>
                                      </p:to>
                                    </p:set>
                                  </p:childTnLst>
                                </p:cTn>
                              </p:par>
                              <p:par>
                                <p:cTn id="20" presetID="22" presetClass="exit" presetSubtype="1" fill="hold" grpId="0" nodeType="withEffect">
                                  <p:stCondLst>
                                    <p:cond delay="0"/>
                                  </p:stCondLst>
                                  <p:childTnLst>
                                    <p:animEffect transition="out" filter="wipe(up)">
                                      <p:cBhvr>
                                        <p:cTn id="21" dur="1000"/>
                                        <p:tgtEl>
                                          <p:spTgt spid="118"/>
                                        </p:tgtEl>
                                      </p:cBhvr>
                                    </p:animEffect>
                                    <p:set>
                                      <p:cBhvr>
                                        <p:cTn id="22" dur="1" fill="hold">
                                          <p:stCondLst>
                                            <p:cond delay="999"/>
                                          </p:stCondLst>
                                        </p:cTn>
                                        <p:tgtEl>
                                          <p:spTgt spid="118"/>
                                        </p:tgtEl>
                                        <p:attrNameLst>
                                          <p:attrName>style.visibility</p:attrName>
                                        </p:attrNameLst>
                                      </p:cBhvr>
                                      <p:to>
                                        <p:strVal val="hidden"/>
                                      </p:to>
                                    </p:set>
                                  </p:childTnLst>
                                </p:cTn>
                              </p:par>
                              <p:par>
                                <p:cTn id="23" presetID="22" presetClass="exit" presetSubtype="1" fill="hold" grpId="0" nodeType="withEffect">
                                  <p:stCondLst>
                                    <p:cond delay="0"/>
                                  </p:stCondLst>
                                  <p:childTnLst>
                                    <p:animEffect transition="out" filter="wipe(up)">
                                      <p:cBhvr>
                                        <p:cTn id="24" dur="1000"/>
                                        <p:tgtEl>
                                          <p:spTgt spid="102"/>
                                        </p:tgtEl>
                                      </p:cBhvr>
                                    </p:animEffect>
                                    <p:set>
                                      <p:cBhvr>
                                        <p:cTn id="25" dur="1" fill="hold">
                                          <p:stCondLst>
                                            <p:cond delay="999"/>
                                          </p:stCondLst>
                                        </p:cTn>
                                        <p:tgtEl>
                                          <p:spTgt spid="102"/>
                                        </p:tgtEl>
                                        <p:attrNameLst>
                                          <p:attrName>style.visibility</p:attrName>
                                        </p:attrNameLst>
                                      </p:cBhvr>
                                      <p:to>
                                        <p:strVal val="hidden"/>
                                      </p:to>
                                    </p:set>
                                  </p:childTnLst>
                                </p:cTn>
                              </p:par>
                              <p:par>
                                <p:cTn id="26" presetID="22" presetClass="exit" presetSubtype="1" fill="hold" grpId="0" nodeType="withEffect">
                                  <p:stCondLst>
                                    <p:cond delay="0"/>
                                  </p:stCondLst>
                                  <p:childTnLst>
                                    <p:animEffect transition="out" filter="wipe(up)">
                                      <p:cBhvr>
                                        <p:cTn id="27" dur="1000"/>
                                        <p:tgtEl>
                                          <p:spTgt spid="86"/>
                                        </p:tgtEl>
                                      </p:cBhvr>
                                    </p:animEffect>
                                    <p:set>
                                      <p:cBhvr>
                                        <p:cTn id="28" dur="1" fill="hold">
                                          <p:stCondLst>
                                            <p:cond delay="999"/>
                                          </p:stCondLst>
                                        </p:cTn>
                                        <p:tgtEl>
                                          <p:spTgt spid="86"/>
                                        </p:tgtEl>
                                        <p:attrNameLst>
                                          <p:attrName>style.visibility</p:attrName>
                                        </p:attrNameLst>
                                      </p:cBhvr>
                                      <p:to>
                                        <p:strVal val="hidden"/>
                                      </p:to>
                                    </p:set>
                                  </p:childTnLst>
                                </p:cTn>
                              </p:par>
                              <p:par>
                                <p:cTn id="29" presetID="22" presetClass="exit" presetSubtype="1" fill="hold" grpId="0" nodeType="withEffect">
                                  <p:stCondLst>
                                    <p:cond delay="0"/>
                                  </p:stCondLst>
                                  <p:childTnLst>
                                    <p:animEffect transition="out" filter="wipe(up)">
                                      <p:cBhvr>
                                        <p:cTn id="30" dur="1000"/>
                                        <p:tgtEl>
                                          <p:spTgt spid="247"/>
                                        </p:tgtEl>
                                      </p:cBhvr>
                                    </p:animEffect>
                                    <p:set>
                                      <p:cBhvr>
                                        <p:cTn id="31" dur="1" fill="hold">
                                          <p:stCondLst>
                                            <p:cond delay="999"/>
                                          </p:stCondLst>
                                        </p:cTn>
                                        <p:tgtEl>
                                          <p:spTgt spid="247"/>
                                        </p:tgtEl>
                                        <p:attrNameLst>
                                          <p:attrName>style.visibility</p:attrName>
                                        </p:attrNameLst>
                                      </p:cBhvr>
                                      <p:to>
                                        <p:strVal val="hidden"/>
                                      </p:to>
                                    </p:set>
                                  </p:childTnLst>
                                </p:cTn>
                              </p:par>
                              <p:par>
                                <p:cTn id="32" presetID="22" presetClass="exit" presetSubtype="1" fill="hold" grpId="0" nodeType="withEffect">
                                  <p:stCondLst>
                                    <p:cond delay="0"/>
                                  </p:stCondLst>
                                  <p:childTnLst>
                                    <p:animEffect transition="out" filter="wipe(up)">
                                      <p:cBhvr>
                                        <p:cTn id="33" dur="1000"/>
                                        <p:tgtEl>
                                          <p:spTgt spid="265"/>
                                        </p:tgtEl>
                                      </p:cBhvr>
                                    </p:animEffect>
                                    <p:set>
                                      <p:cBhvr>
                                        <p:cTn id="34" dur="1" fill="hold">
                                          <p:stCondLst>
                                            <p:cond delay="999"/>
                                          </p:stCondLst>
                                        </p:cTn>
                                        <p:tgtEl>
                                          <p:spTgt spid="265"/>
                                        </p:tgtEl>
                                        <p:attrNameLst>
                                          <p:attrName>style.visibility</p:attrName>
                                        </p:attrNameLst>
                                      </p:cBhvr>
                                      <p:to>
                                        <p:strVal val="hidden"/>
                                      </p:to>
                                    </p:set>
                                  </p:childTnLst>
                                </p:cTn>
                              </p:par>
                              <p:par>
                                <p:cTn id="35" presetID="22" presetClass="exit" presetSubtype="1" fill="hold" grpId="0" nodeType="withEffect">
                                  <p:stCondLst>
                                    <p:cond delay="0"/>
                                  </p:stCondLst>
                                  <p:childTnLst>
                                    <p:animEffect transition="out" filter="wipe(up)">
                                      <p:cBhvr>
                                        <p:cTn id="36" dur="1000"/>
                                        <p:tgtEl>
                                          <p:spTgt spid="283"/>
                                        </p:tgtEl>
                                      </p:cBhvr>
                                    </p:animEffect>
                                    <p:set>
                                      <p:cBhvr>
                                        <p:cTn id="37" dur="1" fill="hold">
                                          <p:stCondLst>
                                            <p:cond delay="999"/>
                                          </p:stCondLst>
                                        </p:cTn>
                                        <p:tgtEl>
                                          <p:spTgt spid="283"/>
                                        </p:tgtEl>
                                        <p:attrNameLst>
                                          <p:attrName>style.visibility</p:attrName>
                                        </p:attrNameLst>
                                      </p:cBhvr>
                                      <p:to>
                                        <p:strVal val="hidden"/>
                                      </p:to>
                                    </p:se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97"/>
                                        </p:tgtEl>
                                        <p:attrNameLst>
                                          <p:attrName>style.visibility</p:attrName>
                                        </p:attrNameLst>
                                      </p:cBhvr>
                                      <p:to>
                                        <p:strVal val="visible"/>
                                      </p:to>
                                    </p:set>
                                    <p:animEffect transition="in" filter="wipe(down)">
                                      <p:cBhvr>
                                        <p:cTn id="41" dur="1000"/>
                                        <p:tgtEl>
                                          <p:spTgt spid="19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8"/>
                                        </p:tgtEl>
                                        <p:attrNameLst>
                                          <p:attrName>style.visibility</p:attrName>
                                        </p:attrNameLst>
                                      </p:cBhvr>
                                      <p:to>
                                        <p:strVal val="visible"/>
                                      </p:to>
                                    </p:set>
                                    <p:animEffect transition="in" filter="wipe(down)">
                                      <p:cBhvr>
                                        <p:cTn id="44" dur="1000"/>
                                        <p:tgtEl>
                                          <p:spTgt spid="22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wipe(down)">
                                      <p:cBhvr>
                                        <p:cTn id="47" dur="1000"/>
                                        <p:tgtEl>
                                          <p:spTgt spid="24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wipe(down)">
                                      <p:cBhvr>
                                        <p:cTn id="50" dur="1000"/>
                                        <p:tgtEl>
                                          <p:spTgt spid="11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64"/>
                                        </p:tgtEl>
                                        <p:attrNameLst>
                                          <p:attrName>style.visibility</p:attrName>
                                        </p:attrNameLst>
                                      </p:cBhvr>
                                      <p:to>
                                        <p:strVal val="visible"/>
                                      </p:to>
                                    </p:set>
                                    <p:animEffect transition="in" filter="wipe(down)">
                                      <p:cBhvr>
                                        <p:cTn id="53" dur="1000"/>
                                        <p:tgtEl>
                                          <p:spTgt spid="26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down)">
                                      <p:cBhvr>
                                        <p:cTn id="56" dur="1000"/>
                                        <p:tgtEl>
                                          <p:spTgt spid="10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2"/>
                                        </p:tgtEl>
                                        <p:attrNameLst>
                                          <p:attrName>style.visibility</p:attrName>
                                        </p:attrNameLst>
                                      </p:cBhvr>
                                      <p:to>
                                        <p:strVal val="visible"/>
                                      </p:to>
                                    </p:set>
                                    <p:animEffect transition="in" filter="wipe(down)">
                                      <p:cBhvr>
                                        <p:cTn id="59" dur="1000"/>
                                        <p:tgtEl>
                                          <p:spTgt spid="28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down)">
                                      <p:cBhvr>
                                        <p:cTn id="62" dur="1000"/>
                                        <p:tgtEl>
                                          <p:spTgt spid="84"/>
                                        </p:tgtEl>
                                      </p:cBhvr>
                                    </p:animEffect>
                                  </p:childTnLst>
                                </p:cTn>
                              </p:par>
                            </p:childTnLst>
                          </p:cTn>
                        </p:par>
                        <p:par>
                          <p:cTn id="63" fill="hold">
                            <p:stCondLst>
                              <p:cond delay="2500"/>
                            </p:stCondLst>
                            <p:childTnLst>
                              <p:par>
                                <p:cTn id="64" presetID="22" presetClass="exit" presetSubtype="1" fill="hold" grpId="1" nodeType="afterEffect">
                                  <p:stCondLst>
                                    <p:cond delay="0"/>
                                  </p:stCondLst>
                                  <p:childTnLst>
                                    <p:animEffect transition="out" filter="wipe(up)">
                                      <p:cBhvr>
                                        <p:cTn id="65" dur="1000"/>
                                        <p:tgtEl>
                                          <p:spTgt spid="197"/>
                                        </p:tgtEl>
                                      </p:cBhvr>
                                    </p:animEffect>
                                    <p:set>
                                      <p:cBhvr>
                                        <p:cTn id="66" dur="1" fill="hold">
                                          <p:stCondLst>
                                            <p:cond delay="999"/>
                                          </p:stCondLst>
                                        </p:cTn>
                                        <p:tgtEl>
                                          <p:spTgt spid="197"/>
                                        </p:tgtEl>
                                        <p:attrNameLst>
                                          <p:attrName>style.visibility</p:attrName>
                                        </p:attrNameLst>
                                      </p:cBhvr>
                                      <p:to>
                                        <p:strVal val="hidden"/>
                                      </p:to>
                                    </p:set>
                                  </p:childTnLst>
                                </p:cTn>
                              </p:par>
                              <p:par>
                                <p:cTn id="67" presetID="22" presetClass="exit" presetSubtype="1" fill="hold" grpId="1" nodeType="withEffect">
                                  <p:stCondLst>
                                    <p:cond delay="0"/>
                                  </p:stCondLst>
                                  <p:childTnLst>
                                    <p:animEffect transition="out" filter="wipe(up)">
                                      <p:cBhvr>
                                        <p:cTn id="68" dur="1000"/>
                                        <p:tgtEl>
                                          <p:spTgt spid="228"/>
                                        </p:tgtEl>
                                      </p:cBhvr>
                                    </p:animEffect>
                                    <p:set>
                                      <p:cBhvr>
                                        <p:cTn id="69" dur="1" fill="hold">
                                          <p:stCondLst>
                                            <p:cond delay="999"/>
                                          </p:stCondLst>
                                        </p:cTn>
                                        <p:tgtEl>
                                          <p:spTgt spid="228"/>
                                        </p:tgtEl>
                                        <p:attrNameLst>
                                          <p:attrName>style.visibility</p:attrName>
                                        </p:attrNameLst>
                                      </p:cBhvr>
                                      <p:to>
                                        <p:strVal val="hidden"/>
                                      </p:to>
                                    </p:set>
                                  </p:childTnLst>
                                </p:cTn>
                              </p:par>
                              <p:par>
                                <p:cTn id="70" presetID="22" presetClass="exit" presetSubtype="1" fill="hold" grpId="1" nodeType="withEffect">
                                  <p:stCondLst>
                                    <p:cond delay="0"/>
                                  </p:stCondLst>
                                  <p:childTnLst>
                                    <p:animEffect transition="out" filter="wipe(up)">
                                      <p:cBhvr>
                                        <p:cTn id="71" dur="1000"/>
                                        <p:tgtEl>
                                          <p:spTgt spid="282"/>
                                        </p:tgtEl>
                                      </p:cBhvr>
                                    </p:animEffect>
                                    <p:set>
                                      <p:cBhvr>
                                        <p:cTn id="72" dur="1" fill="hold">
                                          <p:stCondLst>
                                            <p:cond delay="999"/>
                                          </p:stCondLst>
                                        </p:cTn>
                                        <p:tgtEl>
                                          <p:spTgt spid="282"/>
                                        </p:tgtEl>
                                        <p:attrNameLst>
                                          <p:attrName>style.visibility</p:attrName>
                                        </p:attrNameLst>
                                      </p:cBhvr>
                                      <p:to>
                                        <p:strVal val="hidden"/>
                                      </p:to>
                                    </p:set>
                                  </p:childTnLst>
                                </p:cTn>
                              </p:par>
                              <p:par>
                                <p:cTn id="73" presetID="22" presetClass="exit" presetSubtype="1" fill="hold" grpId="1" nodeType="withEffect">
                                  <p:stCondLst>
                                    <p:cond delay="0"/>
                                  </p:stCondLst>
                                  <p:childTnLst>
                                    <p:animEffect transition="out" filter="wipe(up)">
                                      <p:cBhvr>
                                        <p:cTn id="74" dur="1000"/>
                                        <p:tgtEl>
                                          <p:spTgt spid="264"/>
                                        </p:tgtEl>
                                      </p:cBhvr>
                                    </p:animEffect>
                                    <p:set>
                                      <p:cBhvr>
                                        <p:cTn id="75" dur="1" fill="hold">
                                          <p:stCondLst>
                                            <p:cond delay="999"/>
                                          </p:stCondLst>
                                        </p:cTn>
                                        <p:tgtEl>
                                          <p:spTgt spid="264"/>
                                        </p:tgtEl>
                                        <p:attrNameLst>
                                          <p:attrName>style.visibility</p:attrName>
                                        </p:attrNameLst>
                                      </p:cBhvr>
                                      <p:to>
                                        <p:strVal val="hidden"/>
                                      </p:to>
                                    </p:set>
                                  </p:childTnLst>
                                </p:cTn>
                              </p:par>
                              <p:par>
                                <p:cTn id="76" presetID="22" presetClass="exit" presetSubtype="1" fill="hold" grpId="1" nodeType="withEffect">
                                  <p:stCondLst>
                                    <p:cond delay="0"/>
                                  </p:stCondLst>
                                  <p:childTnLst>
                                    <p:animEffect transition="out" filter="wipe(up)">
                                      <p:cBhvr>
                                        <p:cTn id="77" dur="1000"/>
                                        <p:tgtEl>
                                          <p:spTgt spid="117"/>
                                        </p:tgtEl>
                                      </p:cBhvr>
                                    </p:animEffect>
                                    <p:set>
                                      <p:cBhvr>
                                        <p:cTn id="78" dur="1" fill="hold">
                                          <p:stCondLst>
                                            <p:cond delay="999"/>
                                          </p:stCondLst>
                                        </p:cTn>
                                        <p:tgtEl>
                                          <p:spTgt spid="117"/>
                                        </p:tgtEl>
                                        <p:attrNameLst>
                                          <p:attrName>style.visibility</p:attrName>
                                        </p:attrNameLst>
                                      </p:cBhvr>
                                      <p:to>
                                        <p:strVal val="hidden"/>
                                      </p:to>
                                    </p:set>
                                  </p:childTnLst>
                                </p:cTn>
                              </p:par>
                              <p:par>
                                <p:cTn id="79" presetID="22" presetClass="exit" presetSubtype="1" fill="hold" grpId="1" nodeType="withEffect">
                                  <p:stCondLst>
                                    <p:cond delay="0"/>
                                  </p:stCondLst>
                                  <p:childTnLst>
                                    <p:animEffect transition="out" filter="wipe(up)">
                                      <p:cBhvr>
                                        <p:cTn id="80" dur="1000"/>
                                        <p:tgtEl>
                                          <p:spTgt spid="246"/>
                                        </p:tgtEl>
                                      </p:cBhvr>
                                    </p:animEffect>
                                    <p:set>
                                      <p:cBhvr>
                                        <p:cTn id="81" dur="1" fill="hold">
                                          <p:stCondLst>
                                            <p:cond delay="999"/>
                                          </p:stCondLst>
                                        </p:cTn>
                                        <p:tgtEl>
                                          <p:spTgt spid="246"/>
                                        </p:tgtEl>
                                        <p:attrNameLst>
                                          <p:attrName>style.visibility</p:attrName>
                                        </p:attrNameLst>
                                      </p:cBhvr>
                                      <p:to>
                                        <p:strVal val="hidden"/>
                                      </p:to>
                                    </p:set>
                                  </p:childTnLst>
                                </p:cTn>
                              </p:par>
                              <p:par>
                                <p:cTn id="82" presetID="22" presetClass="exit" presetSubtype="1" fill="hold" grpId="1" nodeType="withEffect">
                                  <p:stCondLst>
                                    <p:cond delay="0"/>
                                  </p:stCondLst>
                                  <p:childTnLst>
                                    <p:animEffect transition="out" filter="wipe(up)">
                                      <p:cBhvr>
                                        <p:cTn id="83" dur="1000"/>
                                        <p:tgtEl>
                                          <p:spTgt spid="101"/>
                                        </p:tgtEl>
                                      </p:cBhvr>
                                    </p:animEffect>
                                    <p:set>
                                      <p:cBhvr>
                                        <p:cTn id="84" dur="1" fill="hold">
                                          <p:stCondLst>
                                            <p:cond delay="999"/>
                                          </p:stCondLst>
                                        </p:cTn>
                                        <p:tgtEl>
                                          <p:spTgt spid="101"/>
                                        </p:tgtEl>
                                        <p:attrNameLst>
                                          <p:attrName>style.visibility</p:attrName>
                                        </p:attrNameLst>
                                      </p:cBhvr>
                                      <p:to>
                                        <p:strVal val="hidden"/>
                                      </p:to>
                                    </p:set>
                                  </p:childTnLst>
                                </p:cTn>
                              </p:par>
                              <p:par>
                                <p:cTn id="85" presetID="22" presetClass="exit" presetSubtype="1" fill="hold" grpId="1" nodeType="withEffect">
                                  <p:stCondLst>
                                    <p:cond delay="0"/>
                                  </p:stCondLst>
                                  <p:childTnLst>
                                    <p:animEffect transition="out" filter="wipe(up)">
                                      <p:cBhvr>
                                        <p:cTn id="86" dur="1000"/>
                                        <p:tgtEl>
                                          <p:spTgt spid="84"/>
                                        </p:tgtEl>
                                      </p:cBhvr>
                                    </p:animEffect>
                                    <p:set>
                                      <p:cBhvr>
                                        <p:cTn id="87" dur="1" fill="hold">
                                          <p:stCondLst>
                                            <p:cond delay="999"/>
                                          </p:stCondLst>
                                        </p:cTn>
                                        <p:tgtEl>
                                          <p:spTgt spid="84"/>
                                        </p:tgtEl>
                                        <p:attrNameLst>
                                          <p:attrName>style.visibility</p:attrName>
                                        </p:attrNameLst>
                                      </p:cBhvr>
                                      <p:to>
                                        <p:strVal val="hidden"/>
                                      </p:to>
                                    </p:set>
                                  </p:childTnLst>
                                </p:cTn>
                              </p:par>
                            </p:childTnLst>
                          </p:cTn>
                        </p:par>
                        <p:par>
                          <p:cTn id="88" fill="hold">
                            <p:stCondLst>
                              <p:cond delay="3500"/>
                            </p:stCondLst>
                            <p:childTnLst>
                              <p:par>
                                <p:cTn id="89" presetID="2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down)">
                                      <p:cBhvr>
                                        <p:cTn id="91" dur="1000"/>
                                        <p:tgtEl>
                                          <p:spTgt spid="8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wipe(down)">
                                      <p:cBhvr>
                                        <p:cTn id="94" dur="1000"/>
                                        <p:tgtEl>
                                          <p:spTgt spid="10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down)">
                                      <p:cBhvr>
                                        <p:cTn id="97" dur="1000"/>
                                        <p:tgtEl>
                                          <p:spTgt spid="11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96"/>
                                        </p:tgtEl>
                                        <p:attrNameLst>
                                          <p:attrName>style.visibility</p:attrName>
                                        </p:attrNameLst>
                                      </p:cBhvr>
                                      <p:to>
                                        <p:strVal val="visible"/>
                                      </p:to>
                                    </p:set>
                                    <p:animEffect transition="in" filter="wipe(down)">
                                      <p:cBhvr>
                                        <p:cTn id="100" dur="1000"/>
                                        <p:tgtEl>
                                          <p:spTgt spid="19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27"/>
                                        </p:tgtEl>
                                        <p:attrNameLst>
                                          <p:attrName>style.visibility</p:attrName>
                                        </p:attrNameLst>
                                      </p:cBhvr>
                                      <p:to>
                                        <p:strVal val="visible"/>
                                      </p:to>
                                    </p:set>
                                    <p:animEffect transition="in" filter="wipe(down)">
                                      <p:cBhvr>
                                        <p:cTn id="103" dur="1000"/>
                                        <p:tgtEl>
                                          <p:spTgt spid="22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45"/>
                                        </p:tgtEl>
                                        <p:attrNameLst>
                                          <p:attrName>style.visibility</p:attrName>
                                        </p:attrNameLst>
                                      </p:cBhvr>
                                      <p:to>
                                        <p:strVal val="visible"/>
                                      </p:to>
                                    </p:set>
                                    <p:animEffect transition="in" filter="wipe(down)">
                                      <p:cBhvr>
                                        <p:cTn id="106" dur="1000"/>
                                        <p:tgtEl>
                                          <p:spTgt spid="24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63"/>
                                        </p:tgtEl>
                                        <p:attrNameLst>
                                          <p:attrName>style.visibility</p:attrName>
                                        </p:attrNameLst>
                                      </p:cBhvr>
                                      <p:to>
                                        <p:strVal val="visible"/>
                                      </p:to>
                                    </p:set>
                                    <p:animEffect transition="in" filter="wipe(down)">
                                      <p:cBhvr>
                                        <p:cTn id="109" dur="1000"/>
                                        <p:tgtEl>
                                          <p:spTgt spid="263"/>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81"/>
                                        </p:tgtEl>
                                        <p:attrNameLst>
                                          <p:attrName>style.visibility</p:attrName>
                                        </p:attrNameLst>
                                      </p:cBhvr>
                                      <p:to>
                                        <p:strVal val="visible"/>
                                      </p:to>
                                    </p:set>
                                    <p:animEffect transition="in" filter="wipe(down)">
                                      <p:cBhvr>
                                        <p:cTn id="112" dur="1000"/>
                                        <p:tgtEl>
                                          <p:spTgt spid="281"/>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3" grpId="0" animBg="1"/>
      <p:bldP spid="84" grpId="0" animBg="1"/>
      <p:bldP spid="84" grpId="1" animBg="1"/>
      <p:bldP spid="86" grpId="0" animBg="1"/>
      <p:bldP spid="100" grpId="0" animBg="1"/>
      <p:bldP spid="101" grpId="0" animBg="1"/>
      <p:bldP spid="101" grpId="1" animBg="1"/>
      <p:bldP spid="102" grpId="0" animBg="1"/>
      <p:bldP spid="116" grpId="0" animBg="1"/>
      <p:bldP spid="117" grpId="0" animBg="1"/>
      <p:bldP spid="117" grpId="1" animBg="1"/>
      <p:bldP spid="118" grpId="0" animBg="1"/>
      <p:bldP spid="196" grpId="0" animBg="1"/>
      <p:bldP spid="197" grpId="0" animBg="1"/>
      <p:bldP spid="197" grpId="1" animBg="1"/>
      <p:bldP spid="198" grpId="0" animBg="1"/>
      <p:bldP spid="209" grpId="0"/>
      <p:bldP spid="227" grpId="0" animBg="1"/>
      <p:bldP spid="228" grpId="0" animBg="1"/>
      <p:bldP spid="228" grpId="1" animBg="1"/>
      <p:bldP spid="229" grpId="0" animBg="1"/>
      <p:bldP spid="245" grpId="0" animBg="1"/>
      <p:bldP spid="246" grpId="0" animBg="1"/>
      <p:bldP spid="246" grpId="1" animBg="1"/>
      <p:bldP spid="247" grpId="0" animBg="1"/>
      <p:bldP spid="263" grpId="0" animBg="1"/>
      <p:bldP spid="264" grpId="0" animBg="1"/>
      <p:bldP spid="264" grpId="1" animBg="1"/>
      <p:bldP spid="265" grpId="0" animBg="1"/>
      <p:bldP spid="281" grpId="0" animBg="1"/>
      <p:bldP spid="282" grpId="0" animBg="1"/>
      <p:bldP spid="282" grpId="1" animBg="1"/>
      <p:bldP spid="28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4" name="Picture 2" descr="http://icons.iconseeker.com/png/fullsize/servers-icons/black-server.png"/>
          <p:cNvPicPr>
            <a:picLocks noChangeAspect="1" noChangeArrowheads="1"/>
          </p:cNvPicPr>
          <p:nvPr/>
        </p:nvPicPr>
        <p:blipFill>
          <a:blip r:embed="rId4" cstate="print"/>
          <a:srcRect/>
          <a:stretch>
            <a:fillRect/>
          </a:stretch>
        </p:blipFill>
        <p:spPr bwMode="auto">
          <a:xfrm>
            <a:off x="1676400" y="5483915"/>
            <a:ext cx="572811" cy="819727"/>
          </a:xfrm>
          <a:prstGeom prst="rect">
            <a:avLst/>
          </a:prstGeom>
          <a:noFill/>
        </p:spPr>
      </p:pic>
      <p:pic>
        <p:nvPicPr>
          <p:cNvPr id="18" name="Picture 2" descr="http://icons.iconseeker.com/png/fullsize/servers-icons/black-server.png"/>
          <p:cNvPicPr>
            <a:picLocks noChangeAspect="1" noChangeArrowheads="1"/>
          </p:cNvPicPr>
          <p:nvPr/>
        </p:nvPicPr>
        <p:blipFill>
          <a:blip r:embed="rId4" cstate="print"/>
          <a:srcRect/>
          <a:stretch>
            <a:fillRect/>
          </a:stretch>
        </p:blipFill>
        <p:spPr bwMode="auto">
          <a:xfrm>
            <a:off x="2703789" y="5483915"/>
            <a:ext cx="572811" cy="819727"/>
          </a:xfrm>
          <a:prstGeom prst="rect">
            <a:avLst/>
          </a:prstGeom>
          <a:noFill/>
        </p:spPr>
      </p:pic>
      <p:pic>
        <p:nvPicPr>
          <p:cNvPr id="20" name="Picture 2" descr="http://icons.iconseeker.com/png/fullsize/servers-icons/black-server.png"/>
          <p:cNvPicPr>
            <a:picLocks noChangeAspect="1" noChangeArrowheads="1"/>
          </p:cNvPicPr>
          <p:nvPr/>
        </p:nvPicPr>
        <p:blipFill>
          <a:blip r:embed="rId4" cstate="print"/>
          <a:srcRect/>
          <a:stretch>
            <a:fillRect/>
          </a:stretch>
        </p:blipFill>
        <p:spPr bwMode="auto">
          <a:xfrm>
            <a:off x="4761189" y="5502388"/>
            <a:ext cx="572811" cy="819727"/>
          </a:xfrm>
          <a:prstGeom prst="rect">
            <a:avLst/>
          </a:prstGeom>
          <a:noFill/>
        </p:spPr>
      </p:pic>
      <p:pic>
        <p:nvPicPr>
          <p:cNvPr id="21" name="Picture 2" descr="http://icons.iconseeker.com/png/fullsize/servers-icons/black-server.png"/>
          <p:cNvPicPr>
            <a:picLocks noChangeAspect="1" noChangeArrowheads="1"/>
          </p:cNvPicPr>
          <p:nvPr/>
        </p:nvPicPr>
        <p:blipFill>
          <a:blip r:embed="rId4" cstate="print"/>
          <a:srcRect/>
          <a:stretch>
            <a:fillRect/>
          </a:stretch>
        </p:blipFill>
        <p:spPr bwMode="auto">
          <a:xfrm>
            <a:off x="5751789" y="5483915"/>
            <a:ext cx="572811" cy="819727"/>
          </a:xfrm>
          <a:prstGeom prst="rect">
            <a:avLst/>
          </a:prstGeom>
          <a:noFill/>
        </p:spPr>
      </p:pic>
      <p:pic>
        <p:nvPicPr>
          <p:cNvPr id="22" name="Picture 2" descr="http://icons.iconseeker.com/png/fullsize/servers-icons/black-server.png"/>
          <p:cNvPicPr>
            <a:picLocks noChangeAspect="1" noChangeArrowheads="1"/>
          </p:cNvPicPr>
          <p:nvPr/>
        </p:nvPicPr>
        <p:blipFill>
          <a:blip r:embed="rId4" cstate="print"/>
          <a:srcRect/>
          <a:stretch>
            <a:fillRect/>
          </a:stretch>
        </p:blipFill>
        <p:spPr bwMode="auto">
          <a:xfrm>
            <a:off x="6742389" y="5502388"/>
            <a:ext cx="572811" cy="819727"/>
          </a:xfrm>
          <a:prstGeom prst="rect">
            <a:avLst/>
          </a:prstGeom>
          <a:noFill/>
        </p:spPr>
      </p:pic>
      <p:pic>
        <p:nvPicPr>
          <p:cNvPr id="26" name="Picture 2" descr="http://icons.iconseeker.com/png/fullsize/servers-icons/black-server.png"/>
          <p:cNvPicPr>
            <a:picLocks noChangeAspect="1" noChangeArrowheads="1"/>
          </p:cNvPicPr>
          <p:nvPr/>
        </p:nvPicPr>
        <p:blipFill>
          <a:blip r:embed="rId4" cstate="print"/>
          <a:srcRect/>
          <a:stretch>
            <a:fillRect/>
          </a:stretch>
        </p:blipFill>
        <p:spPr bwMode="auto">
          <a:xfrm>
            <a:off x="7772400" y="5483915"/>
            <a:ext cx="572811" cy="819727"/>
          </a:xfrm>
          <a:prstGeom prst="rect">
            <a:avLst/>
          </a:prstGeom>
          <a:noFill/>
        </p:spPr>
      </p:pic>
      <p:pic>
        <p:nvPicPr>
          <p:cNvPr id="30" name="Picture 2" descr="http://icons.iconseeker.com/png/fullsize/servers-icons/black-server.png"/>
          <p:cNvPicPr>
            <a:picLocks noChangeAspect="1" noChangeArrowheads="1"/>
          </p:cNvPicPr>
          <p:nvPr/>
        </p:nvPicPr>
        <p:blipFill>
          <a:blip r:embed="rId4" cstate="print"/>
          <a:srcRect/>
          <a:stretch>
            <a:fillRect/>
          </a:stretch>
        </p:blipFill>
        <p:spPr bwMode="auto">
          <a:xfrm>
            <a:off x="3733800" y="5483915"/>
            <a:ext cx="572811" cy="819727"/>
          </a:xfrm>
          <a:prstGeom prst="rect">
            <a:avLst/>
          </a:prstGeom>
          <a:noFill/>
        </p:spPr>
      </p:pic>
      <p:pic>
        <p:nvPicPr>
          <p:cNvPr id="36" name="Picture 2" descr="http://icons.iconseeker.com/png/fullsize/servers-icons/black-server.png"/>
          <p:cNvPicPr>
            <a:picLocks noChangeAspect="1" noChangeArrowheads="1"/>
          </p:cNvPicPr>
          <p:nvPr/>
        </p:nvPicPr>
        <p:blipFill>
          <a:blip r:embed="rId4" cstate="print"/>
          <a:srcRect/>
          <a:stretch>
            <a:fillRect/>
          </a:stretch>
        </p:blipFill>
        <p:spPr bwMode="auto">
          <a:xfrm>
            <a:off x="685800" y="5483915"/>
            <a:ext cx="572811" cy="819727"/>
          </a:xfrm>
          <a:prstGeom prst="rect">
            <a:avLst/>
          </a:prstGeom>
          <a:noFill/>
        </p:spPr>
      </p:pic>
      <p:grpSp>
        <p:nvGrpSpPr>
          <p:cNvPr id="49" name="Group 48"/>
          <p:cNvGrpSpPr/>
          <p:nvPr/>
        </p:nvGrpSpPr>
        <p:grpSpPr>
          <a:xfrm>
            <a:off x="7620000" y="4739882"/>
            <a:ext cx="770624" cy="591633"/>
            <a:chOff x="3926320" y="4343400"/>
            <a:chExt cx="950480" cy="762000"/>
          </a:xfrm>
        </p:grpSpPr>
        <p:sp>
          <p:nvSpPr>
            <p:cNvPr id="45" name="Freeform 4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4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47" name="Straight Arrow Connector 4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629400" y="4739882"/>
            <a:ext cx="770624" cy="591633"/>
            <a:chOff x="3926320" y="4343400"/>
            <a:chExt cx="950480" cy="762000"/>
          </a:xfrm>
        </p:grpSpPr>
        <p:sp>
          <p:nvSpPr>
            <p:cNvPr id="51" name="Freeform 50"/>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52"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53" name="Straight Arrow Connector 52"/>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638800" y="4739882"/>
            <a:ext cx="770624" cy="591633"/>
            <a:chOff x="3926320" y="4343400"/>
            <a:chExt cx="950480" cy="762000"/>
          </a:xfrm>
        </p:grpSpPr>
        <p:sp>
          <p:nvSpPr>
            <p:cNvPr id="55" name="Freeform 5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5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57" name="Straight Arrow Connector 5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48200" y="4721915"/>
            <a:ext cx="770624" cy="591633"/>
            <a:chOff x="3926320" y="4343400"/>
            <a:chExt cx="950480" cy="762000"/>
          </a:xfrm>
        </p:grpSpPr>
        <p:sp>
          <p:nvSpPr>
            <p:cNvPr id="59" name="Freeform 58"/>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0"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1" name="Straight Arrow Connector 60"/>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725176" y="4739882"/>
            <a:ext cx="770624" cy="591633"/>
            <a:chOff x="3926320" y="4343400"/>
            <a:chExt cx="950480" cy="762000"/>
          </a:xfrm>
        </p:grpSpPr>
        <p:sp>
          <p:nvSpPr>
            <p:cNvPr id="63" name="Freeform 62"/>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4"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5" name="Straight Arrow Connector 64"/>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734576" y="4739882"/>
            <a:ext cx="770624" cy="591633"/>
            <a:chOff x="3926320" y="4343400"/>
            <a:chExt cx="950480" cy="762000"/>
          </a:xfrm>
        </p:grpSpPr>
        <p:sp>
          <p:nvSpPr>
            <p:cNvPr id="67" name="Freeform 66"/>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8"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9" name="Straight Arrow Connector 68"/>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743976" y="4739882"/>
            <a:ext cx="770624" cy="591633"/>
            <a:chOff x="3926320" y="4343400"/>
            <a:chExt cx="950480" cy="762000"/>
          </a:xfrm>
        </p:grpSpPr>
        <p:sp>
          <p:nvSpPr>
            <p:cNvPr id="71" name="Freeform 70"/>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72"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73" name="Straight Arrow Connector 72"/>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53376" y="4721915"/>
            <a:ext cx="770624" cy="591633"/>
            <a:chOff x="3926320" y="4343400"/>
            <a:chExt cx="950480" cy="762000"/>
          </a:xfrm>
        </p:grpSpPr>
        <p:sp>
          <p:nvSpPr>
            <p:cNvPr id="75" name="Freeform 7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7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77" name="Straight Arrow Connector 7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4819115" y="4264715"/>
            <a:ext cx="514885" cy="769441"/>
          </a:xfrm>
          <a:prstGeom prst="rect">
            <a:avLst/>
          </a:prstGeom>
          <a:noFill/>
        </p:spPr>
        <p:txBody>
          <a:bodyPr wrap="none" rtlCol="0">
            <a:spAutoFit/>
          </a:bodyPr>
          <a:lstStyle/>
          <a:p>
            <a:r>
              <a:rPr lang="en-US" sz="4400" b="1" dirty="0" smtClean="0">
                <a:solidFill>
                  <a:schemeClr val="tx1"/>
                </a:solidFill>
              </a:rPr>
              <a:t>+</a:t>
            </a:r>
            <a:endParaRPr lang="en-US" sz="4400" b="1" dirty="0">
              <a:solidFill>
                <a:schemeClr val="tx1"/>
              </a:solidFill>
            </a:endParaRPr>
          </a:p>
        </p:txBody>
      </p:sp>
      <p:sp>
        <p:nvSpPr>
          <p:cNvPr id="80" name="TextBox 79"/>
          <p:cNvSpPr txBox="1"/>
          <p:nvPr/>
        </p:nvSpPr>
        <p:spPr>
          <a:xfrm>
            <a:off x="5791200" y="4264715"/>
            <a:ext cx="514885" cy="769441"/>
          </a:xfrm>
          <a:prstGeom prst="rect">
            <a:avLst/>
          </a:prstGeom>
          <a:noFill/>
        </p:spPr>
        <p:txBody>
          <a:bodyPr wrap="none" rtlCol="0">
            <a:spAutoFit/>
          </a:bodyPr>
          <a:lstStyle/>
          <a:p>
            <a:r>
              <a:rPr lang="en-US" sz="4400" b="1" dirty="0" smtClean="0">
                <a:solidFill>
                  <a:schemeClr val="tx1"/>
                </a:solidFill>
              </a:rPr>
              <a:t>+</a:t>
            </a:r>
            <a:endParaRPr lang="en-US" sz="4400" b="1" dirty="0">
              <a:solidFill>
                <a:schemeClr val="tx1"/>
              </a:solidFill>
            </a:endParaRPr>
          </a:p>
        </p:txBody>
      </p:sp>
      <p:sp>
        <p:nvSpPr>
          <p:cNvPr id="82" name="Explosion 1 81"/>
          <p:cNvSpPr/>
          <p:nvPr/>
        </p:nvSpPr>
        <p:spPr>
          <a:xfrm>
            <a:off x="6263602" y="3807515"/>
            <a:ext cx="2880398" cy="14478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Load</a:t>
            </a:r>
          </a:p>
          <a:p>
            <a:pPr algn="ctr"/>
            <a:r>
              <a:rPr lang="en-US" sz="2400" b="1" dirty="0" smtClean="0"/>
              <a:t>migration</a:t>
            </a:r>
            <a:endParaRPr lang="en-US" sz="2400" b="1" dirty="0"/>
          </a:p>
        </p:txBody>
      </p:sp>
      <p:sp>
        <p:nvSpPr>
          <p:cNvPr id="83" name="Explosion 1 82"/>
          <p:cNvSpPr/>
          <p:nvPr/>
        </p:nvSpPr>
        <p:spPr>
          <a:xfrm>
            <a:off x="6324600" y="5026715"/>
            <a:ext cx="2667000" cy="14478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Server</a:t>
            </a:r>
          </a:p>
          <a:p>
            <a:pPr algn="ctr"/>
            <a:r>
              <a:rPr lang="en-US" sz="2400" b="1" dirty="0" smtClean="0"/>
              <a:t>Shutdown</a:t>
            </a:r>
            <a:endParaRPr lang="en-US" sz="2400" b="1" dirty="0"/>
          </a:p>
        </p:txBody>
      </p:sp>
      <p:sp>
        <p:nvSpPr>
          <p:cNvPr id="81" name="Text Box 5"/>
          <p:cNvSpPr txBox="1">
            <a:spLocks noChangeArrowheads="1"/>
          </p:cNvSpPr>
          <p:nvPr/>
        </p:nvSpPr>
        <p:spPr bwMode="auto">
          <a:xfrm rot="16200000">
            <a:off x="-941874" y="2084875"/>
            <a:ext cx="3026751" cy="533401"/>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Calibri" pitchFamily="84" charset="0"/>
                <a:ea typeface="DejaVu LGC Sans" charset="0"/>
                <a:cs typeface="DejaVu LGC Sans" charset="0"/>
              </a:rPr>
              <a:t>Power </a:t>
            </a:r>
            <a:r>
              <a:rPr lang="en-GB" sz="2800" b="1" dirty="0" smtClean="0">
                <a:solidFill>
                  <a:srgbClr val="000000"/>
                </a:solidFill>
                <a:latin typeface="Calibri" pitchFamily="84" charset="0"/>
                <a:ea typeface="DejaVu LGC Sans" charset="0"/>
                <a:cs typeface="DejaVu LGC Sans" charset="0"/>
              </a:rPr>
              <a:t>(W</a:t>
            </a:r>
            <a:r>
              <a:rPr lang="en-GB" sz="2800" b="1" dirty="0">
                <a:solidFill>
                  <a:srgbClr val="000000"/>
                </a:solidFill>
                <a:latin typeface="Calibri" pitchFamily="84" charset="0"/>
                <a:ea typeface="DejaVu LGC Sans" charset="0"/>
                <a:cs typeface="DejaVu LGC Sans" charset="0"/>
              </a:rPr>
              <a:t>)</a:t>
            </a:r>
          </a:p>
        </p:txBody>
      </p:sp>
      <p:sp>
        <p:nvSpPr>
          <p:cNvPr id="84" name="Line 3"/>
          <p:cNvSpPr>
            <a:spLocks noChangeShapeType="1"/>
          </p:cNvSpPr>
          <p:nvPr/>
        </p:nvSpPr>
        <p:spPr bwMode="auto">
          <a:xfrm>
            <a:off x="857304" y="3505200"/>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sp>
        <p:nvSpPr>
          <p:cNvPr id="86" name="Text Box 6"/>
          <p:cNvSpPr txBox="1">
            <a:spLocks noChangeArrowheads="1"/>
          </p:cNvSpPr>
          <p:nvPr/>
        </p:nvSpPr>
        <p:spPr bwMode="auto">
          <a:xfrm>
            <a:off x="1498980" y="3507685"/>
            <a:ext cx="2158621" cy="607114"/>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smtClean="0">
                <a:solidFill>
                  <a:srgbClr val="000000"/>
                </a:solidFill>
                <a:latin typeface="Calibri" pitchFamily="84" charset="0"/>
                <a:ea typeface="DejaVu LGC Sans" charset="0"/>
                <a:cs typeface="DejaVu LGC Sans" charset="0"/>
              </a:rPr>
              <a:t>Time</a:t>
            </a:r>
            <a:endParaRPr lang="en-GB" b="1" dirty="0">
              <a:solidFill>
                <a:srgbClr val="000000"/>
              </a:solidFill>
              <a:latin typeface="Calibri" pitchFamily="84" charset="0"/>
              <a:ea typeface="DejaVu LGC Sans" charset="0"/>
              <a:cs typeface="DejaVu LGC Sans" charset="0"/>
            </a:endParaRPr>
          </a:p>
        </p:txBody>
      </p:sp>
      <p:sp>
        <p:nvSpPr>
          <p:cNvPr id="87" name="Freeform 86"/>
          <p:cNvSpPr/>
          <p:nvPr/>
        </p:nvSpPr>
        <p:spPr>
          <a:xfrm>
            <a:off x="914400"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cxnSp>
        <p:nvCxnSpPr>
          <p:cNvPr id="88" name="Straight Connector 87"/>
          <p:cNvCxnSpPr/>
          <p:nvPr/>
        </p:nvCxnSpPr>
        <p:spPr>
          <a:xfrm>
            <a:off x="914400" y="1907485"/>
            <a:ext cx="375219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914400" y="1905000"/>
            <a:ext cx="587828" cy="1515292"/>
          </a:xfrm>
          <a:custGeom>
            <a:avLst/>
            <a:gdLst>
              <a:gd name="connsiteX0" fmla="*/ 0 w 587828"/>
              <a:gd name="connsiteY0" fmla="*/ 1515292 h 1515292"/>
              <a:gd name="connsiteX1" fmla="*/ 169817 w 587828"/>
              <a:gd name="connsiteY1" fmla="*/ 1306286 h 1515292"/>
              <a:gd name="connsiteX2" fmla="*/ 287383 w 587828"/>
              <a:gd name="connsiteY2" fmla="*/ 1149532 h 1515292"/>
              <a:gd name="connsiteX3" fmla="*/ 339634 w 587828"/>
              <a:gd name="connsiteY3" fmla="*/ 1058092 h 1515292"/>
              <a:gd name="connsiteX4" fmla="*/ 404948 w 587828"/>
              <a:gd name="connsiteY4" fmla="*/ 901337 h 1515292"/>
              <a:gd name="connsiteX5" fmla="*/ 470263 w 587828"/>
              <a:gd name="connsiteY5" fmla="*/ 809897 h 1515292"/>
              <a:gd name="connsiteX6" fmla="*/ 470263 w 587828"/>
              <a:gd name="connsiteY6" fmla="*/ 535577 h 1515292"/>
              <a:gd name="connsiteX7" fmla="*/ 509451 w 587828"/>
              <a:gd name="connsiteY7" fmla="*/ 352697 h 1515292"/>
              <a:gd name="connsiteX8" fmla="*/ 548640 w 587828"/>
              <a:gd name="connsiteY8" fmla="*/ 156754 h 1515292"/>
              <a:gd name="connsiteX9" fmla="*/ 587828 w 587828"/>
              <a:gd name="connsiteY9" fmla="*/ 0 h 15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828" h="1515292">
                <a:moveTo>
                  <a:pt x="0" y="1515292"/>
                </a:moveTo>
                <a:lnTo>
                  <a:pt x="169817" y="1306286"/>
                </a:lnTo>
                <a:lnTo>
                  <a:pt x="287383" y="1149532"/>
                </a:lnTo>
                <a:lnTo>
                  <a:pt x="339634" y="1058092"/>
                </a:lnTo>
                <a:lnTo>
                  <a:pt x="404948" y="901337"/>
                </a:lnTo>
                <a:lnTo>
                  <a:pt x="470263" y="809897"/>
                </a:lnTo>
                <a:lnTo>
                  <a:pt x="470263" y="535577"/>
                </a:lnTo>
                <a:lnTo>
                  <a:pt x="509451" y="352697"/>
                </a:lnTo>
                <a:lnTo>
                  <a:pt x="548640" y="156754"/>
                </a:lnTo>
                <a:lnTo>
                  <a:pt x="587828" y="0"/>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flipV="1">
            <a:off x="914400"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1524000" y="1933303"/>
            <a:ext cx="2821578" cy="966651"/>
          </a:xfrm>
          <a:custGeom>
            <a:avLst/>
            <a:gdLst>
              <a:gd name="connsiteX0" fmla="*/ 0 w 2821578"/>
              <a:gd name="connsiteY0" fmla="*/ 0 h 966651"/>
              <a:gd name="connsiteX1" fmla="*/ 300446 w 2821578"/>
              <a:gd name="connsiteY1" fmla="*/ 0 h 966651"/>
              <a:gd name="connsiteX2" fmla="*/ 627018 w 2821578"/>
              <a:gd name="connsiteY2" fmla="*/ 52251 h 966651"/>
              <a:gd name="connsiteX3" fmla="*/ 901338 w 2821578"/>
              <a:gd name="connsiteY3" fmla="*/ 78377 h 966651"/>
              <a:gd name="connsiteX4" fmla="*/ 1097280 w 2821578"/>
              <a:gd name="connsiteY4" fmla="*/ 156754 h 966651"/>
              <a:gd name="connsiteX5" fmla="*/ 1240972 w 2821578"/>
              <a:gd name="connsiteY5" fmla="*/ 209006 h 966651"/>
              <a:gd name="connsiteX6" fmla="*/ 1358538 w 2821578"/>
              <a:gd name="connsiteY6" fmla="*/ 248194 h 966651"/>
              <a:gd name="connsiteX7" fmla="*/ 1476103 w 2821578"/>
              <a:gd name="connsiteY7" fmla="*/ 313508 h 966651"/>
              <a:gd name="connsiteX8" fmla="*/ 1685109 w 2821578"/>
              <a:gd name="connsiteY8" fmla="*/ 496388 h 966651"/>
              <a:gd name="connsiteX9" fmla="*/ 1776549 w 2821578"/>
              <a:gd name="connsiteY9" fmla="*/ 718457 h 966651"/>
              <a:gd name="connsiteX10" fmla="*/ 1920240 w 2821578"/>
              <a:gd name="connsiteY10" fmla="*/ 914400 h 966651"/>
              <a:gd name="connsiteX11" fmla="*/ 2011680 w 2821578"/>
              <a:gd name="connsiteY11" fmla="*/ 966651 h 966651"/>
              <a:gd name="connsiteX12" fmla="*/ 2155372 w 2821578"/>
              <a:gd name="connsiteY12" fmla="*/ 796834 h 966651"/>
              <a:gd name="connsiteX13" fmla="*/ 2233749 w 2821578"/>
              <a:gd name="connsiteY13" fmla="*/ 535577 h 966651"/>
              <a:gd name="connsiteX14" fmla="*/ 2299063 w 2821578"/>
              <a:gd name="connsiteY14" fmla="*/ 431074 h 966651"/>
              <a:gd name="connsiteX15" fmla="*/ 2351315 w 2821578"/>
              <a:gd name="connsiteY15" fmla="*/ 287383 h 966651"/>
              <a:gd name="connsiteX16" fmla="*/ 2403566 w 2821578"/>
              <a:gd name="connsiteY16" fmla="*/ 209006 h 966651"/>
              <a:gd name="connsiteX17" fmla="*/ 2573383 w 2821578"/>
              <a:gd name="connsiteY17" fmla="*/ 143691 h 966651"/>
              <a:gd name="connsiteX18" fmla="*/ 2717075 w 2821578"/>
              <a:gd name="connsiteY18" fmla="*/ 156754 h 966651"/>
              <a:gd name="connsiteX19" fmla="*/ 2795452 w 2821578"/>
              <a:gd name="connsiteY19" fmla="*/ 365760 h 966651"/>
              <a:gd name="connsiteX20" fmla="*/ 2821578 w 2821578"/>
              <a:gd name="connsiteY20" fmla="*/ 431074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578" h="966651">
                <a:moveTo>
                  <a:pt x="0" y="0"/>
                </a:moveTo>
                <a:lnTo>
                  <a:pt x="300446" y="0"/>
                </a:lnTo>
                <a:lnTo>
                  <a:pt x="627018" y="52251"/>
                </a:lnTo>
                <a:lnTo>
                  <a:pt x="901338" y="78377"/>
                </a:lnTo>
                <a:lnTo>
                  <a:pt x="1097280" y="156754"/>
                </a:lnTo>
                <a:lnTo>
                  <a:pt x="1240972" y="209006"/>
                </a:lnTo>
                <a:lnTo>
                  <a:pt x="1358538" y="248194"/>
                </a:lnTo>
                <a:lnTo>
                  <a:pt x="1476103" y="313508"/>
                </a:lnTo>
                <a:lnTo>
                  <a:pt x="1685109" y="496388"/>
                </a:lnTo>
                <a:lnTo>
                  <a:pt x="1776549" y="718457"/>
                </a:lnTo>
                <a:lnTo>
                  <a:pt x="1920240" y="914400"/>
                </a:lnTo>
                <a:lnTo>
                  <a:pt x="2011680" y="966651"/>
                </a:lnTo>
                <a:lnTo>
                  <a:pt x="2155372" y="796834"/>
                </a:lnTo>
                <a:lnTo>
                  <a:pt x="2233749" y="535577"/>
                </a:lnTo>
                <a:lnTo>
                  <a:pt x="2299063" y="431074"/>
                </a:lnTo>
                <a:lnTo>
                  <a:pt x="2351315" y="287383"/>
                </a:lnTo>
                <a:lnTo>
                  <a:pt x="2403566" y="209006"/>
                </a:lnTo>
                <a:lnTo>
                  <a:pt x="2573383" y="143691"/>
                </a:lnTo>
                <a:lnTo>
                  <a:pt x="2717075" y="156754"/>
                </a:lnTo>
                <a:lnTo>
                  <a:pt x="2795452" y="365760"/>
                </a:lnTo>
                <a:lnTo>
                  <a:pt x="2821578" y="431074"/>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175514" y="1374085"/>
            <a:ext cx="1548886" cy="461665"/>
          </a:xfrm>
          <a:prstGeom prst="rect">
            <a:avLst/>
          </a:prstGeom>
          <a:noFill/>
        </p:spPr>
        <p:txBody>
          <a:bodyPr wrap="none" rtlCol="0">
            <a:spAutoFit/>
          </a:bodyPr>
          <a:lstStyle/>
          <a:p>
            <a:r>
              <a:rPr lang="en-US" sz="2400" b="1" dirty="0" smtClean="0"/>
              <a:t>Power Cap</a:t>
            </a:r>
            <a:endParaRPr lang="en-US" sz="2400" b="1" dirty="0"/>
          </a:p>
        </p:txBody>
      </p:sp>
      <p:sp>
        <p:nvSpPr>
          <p:cNvPr id="89" name="TextBox 88"/>
          <p:cNvSpPr txBox="1"/>
          <p:nvPr/>
        </p:nvSpPr>
        <p:spPr>
          <a:xfrm>
            <a:off x="5638801" y="838200"/>
            <a:ext cx="2819400" cy="892552"/>
          </a:xfrm>
          <a:prstGeom prst="rect">
            <a:avLst/>
          </a:prstGeom>
          <a:solidFill>
            <a:srgbClr val="FF0000"/>
          </a:solidFill>
        </p:spPr>
        <p:txBody>
          <a:bodyPr wrap="square" rtlCol="0">
            <a:spAutoFit/>
          </a:bodyPr>
          <a:lstStyle/>
          <a:p>
            <a:pPr algn="ctr"/>
            <a:r>
              <a:rPr lang="en-US" sz="2800" b="1" dirty="0">
                <a:solidFill>
                  <a:schemeClr val="bg1"/>
                </a:solidFill>
              </a:rPr>
              <a:t>2</a:t>
            </a:r>
            <a:r>
              <a:rPr lang="en-US" sz="2800" b="1" dirty="0" smtClean="0">
                <a:solidFill>
                  <a:schemeClr val="bg1"/>
                </a:solidFill>
              </a:rPr>
              <a:t>. Local migration</a:t>
            </a:r>
          </a:p>
          <a:p>
            <a:pPr algn="ctr"/>
            <a:r>
              <a:rPr lang="en-US" sz="2400" b="1" dirty="0" smtClean="0">
                <a:solidFill>
                  <a:schemeClr val="bg1"/>
                </a:solidFill>
              </a:rPr>
              <a:t>(load concentration)</a:t>
            </a:r>
          </a:p>
        </p:txBody>
      </p:sp>
      <p:sp>
        <p:nvSpPr>
          <p:cNvPr id="94" name="TextBox 93"/>
          <p:cNvSpPr txBox="1"/>
          <p:nvPr/>
        </p:nvSpPr>
        <p:spPr>
          <a:xfrm>
            <a:off x="5782576" y="2667000"/>
            <a:ext cx="2904224" cy="1200329"/>
          </a:xfrm>
          <a:prstGeom prst="rect">
            <a:avLst/>
          </a:prstGeom>
          <a:noFill/>
        </p:spPr>
        <p:txBody>
          <a:bodyPr wrap="square" rtlCol="0">
            <a:spAutoFit/>
          </a:bodyPr>
          <a:lstStyle/>
          <a:p>
            <a:r>
              <a:rPr lang="en-US" i="1" dirty="0" smtClean="0"/>
              <a:t>Chase </a:t>
            </a:r>
            <a:r>
              <a:rPr lang="en-US" i="1" dirty="0"/>
              <a:t>et al., [2001</a:t>
            </a:r>
            <a:r>
              <a:rPr lang="en-US" i="1" dirty="0" smtClean="0"/>
              <a:t>], </a:t>
            </a:r>
          </a:p>
          <a:p>
            <a:r>
              <a:rPr lang="en-US" i="1" dirty="0" err="1" smtClean="0"/>
              <a:t>Pinheiro</a:t>
            </a:r>
            <a:r>
              <a:rPr lang="en-US" i="1" dirty="0" smtClean="0"/>
              <a:t> </a:t>
            </a:r>
            <a:r>
              <a:rPr lang="en-US" i="1" dirty="0"/>
              <a:t>et al., [2001</a:t>
            </a:r>
            <a:r>
              <a:rPr lang="en-US" i="1" dirty="0" smtClean="0"/>
              <a:t>], </a:t>
            </a:r>
          </a:p>
          <a:p>
            <a:r>
              <a:rPr lang="en-US" i="1" dirty="0" smtClean="0"/>
              <a:t>Lim et al., [2011],</a:t>
            </a:r>
          </a:p>
          <a:p>
            <a:r>
              <a:rPr lang="en-US" i="1" dirty="0" err="1" smtClean="0"/>
              <a:t>Verma</a:t>
            </a:r>
            <a:r>
              <a:rPr lang="en-US" i="1" dirty="0" smtClean="0"/>
              <a:t> et al., [2010]</a:t>
            </a:r>
            <a:endParaRPr lang="en-US" i="1" dirty="0"/>
          </a:p>
        </p:txBody>
      </p:sp>
      <p:sp>
        <p:nvSpPr>
          <p:cNvPr id="96" name="Rectangle 2"/>
          <p:cNvSpPr txBox="1">
            <a:spLocks/>
          </p:cNvSpPr>
          <p:nvPr/>
        </p:nvSpPr>
        <p:spPr>
          <a:xfrm>
            <a:off x="0" y="76200"/>
            <a:ext cx="9144000" cy="838200"/>
          </a:xfrm>
          <a:prstGeom prst="rect">
            <a:avLst/>
          </a:prstGeom>
        </p:spPr>
        <p:txBody>
          <a:bodyPr/>
          <a:lstStyle/>
          <a:p>
            <a:pPr algn="ctr">
              <a:defRPr/>
            </a:pPr>
            <a:r>
              <a:rPr lang="en-US" sz="4000" b="1" dirty="0" smtClean="0">
                <a:solidFill>
                  <a:schemeClr val="accent3">
                    <a:lumMod val="50000"/>
                  </a:schemeClr>
                </a:solidFill>
              </a:rPr>
              <a:t>Emergency</a:t>
            </a:r>
            <a:r>
              <a:rPr lang="en-US" sz="4000" b="1" dirty="0" smtClean="0">
                <a:solidFill>
                  <a:schemeClr val="accent3">
                    <a:lumMod val="50000"/>
                  </a:schemeClr>
                </a:solidFill>
                <a:latin typeface="+mj-lt"/>
              </a:rPr>
              <a:t> Handling </a:t>
            </a:r>
            <a:r>
              <a:rPr lang="en-US" sz="4000" b="1" dirty="0">
                <a:solidFill>
                  <a:schemeClr val="accent3">
                    <a:lumMod val="50000"/>
                  </a:schemeClr>
                </a:solidFill>
                <a:latin typeface="+mj-lt"/>
              </a:rPr>
              <a:t>K</a:t>
            </a:r>
            <a:r>
              <a:rPr lang="en-US" sz="4000" b="1" dirty="0" smtClean="0">
                <a:solidFill>
                  <a:schemeClr val="accent3">
                    <a:lumMod val="50000"/>
                  </a:schemeClr>
                </a:solidFill>
                <a:latin typeface="+mj-lt"/>
              </a:rPr>
              <a:t>nobs</a:t>
            </a:r>
            <a:endParaRPr lang="en-US" sz="4000" b="1" dirty="0">
              <a:solidFill>
                <a:schemeClr val="accent3">
                  <a:lumMod val="50000"/>
                </a:schemeClr>
              </a:solidFill>
              <a:latin typeface="+mj-lt"/>
            </a:endParaRPr>
          </a:p>
        </p:txBody>
      </p:sp>
      <p:sp>
        <p:nvSpPr>
          <p:cNvPr id="97" name="TextBox 96"/>
          <p:cNvSpPr txBox="1"/>
          <p:nvPr/>
        </p:nvSpPr>
        <p:spPr>
          <a:xfrm>
            <a:off x="90224" y="4191000"/>
            <a:ext cx="2224712" cy="523220"/>
          </a:xfrm>
          <a:prstGeom prst="rect">
            <a:avLst/>
          </a:prstGeom>
          <a:noFill/>
        </p:spPr>
        <p:txBody>
          <a:bodyPr wrap="none" rtlCol="0">
            <a:spAutoFit/>
          </a:bodyPr>
          <a:lstStyle/>
          <a:p>
            <a:r>
              <a:rPr lang="en-US" sz="2800" b="1" dirty="0" smtClean="0"/>
              <a:t>Server cluster</a:t>
            </a:r>
            <a:endParaRPr lang="en-US" sz="2800" b="1" dirty="0"/>
          </a:p>
        </p:txBody>
      </p:sp>
    </p:spTree>
    <p:extLst>
      <p:ext uri="{BB962C8B-B14F-4D97-AF65-F5344CB8AC3E}">
        <p14:creationId xmlns:p14="http://schemas.microsoft.com/office/powerpoint/2010/main" val="1619542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87"/>
                                        </p:tgtEl>
                                        <p:attrNameLst>
                                          <p:attrName>style.opacity</p:attrName>
                                        </p:attrNameLst>
                                      </p:cBhvr>
                                      <p:to>
                                        <p:strVal val="0.25"/>
                                      </p:to>
                                    </p:set>
                                    <p:animEffect filter="image" prLst="opacity: 0.25">
                                      <p:cBhvr rctx="IE">
                                        <p:cTn id="7" dur="indefinite"/>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77778E-6 4.81481E-6 L -0.21702 -0.12338 " pathEditMode="relative" rAng="0" ptsTypes="AA">
                                      <p:cBhvr>
                                        <p:cTn id="13" dur="2000" fill="hold"/>
                                        <p:tgtEl>
                                          <p:spTgt spid="50"/>
                                        </p:tgtEl>
                                        <p:attrNameLst>
                                          <p:attrName>ppt_x</p:attrName>
                                          <p:attrName>ppt_y</p:attrName>
                                        </p:attrNameLst>
                                      </p:cBhvr>
                                      <p:rCtr x="-10851" y="-6181"/>
                                    </p:animMotion>
                                  </p:childTnLst>
                                </p:cTn>
                              </p:par>
                              <p:par>
                                <p:cTn id="14" presetID="42" presetClass="path" presetSubtype="0" accel="50000" decel="50000" fill="hold" nodeType="withEffect">
                                  <p:stCondLst>
                                    <p:cond delay="0"/>
                                  </p:stCondLst>
                                  <p:childTnLst>
                                    <p:animMotion origin="layout" path="M -5.55556E-7 4.81481E-6 L -0.21701 -0.12338 " pathEditMode="relative" rAng="0" ptsTypes="AA">
                                      <p:cBhvr>
                                        <p:cTn id="15" dur="2000" fill="hold"/>
                                        <p:tgtEl>
                                          <p:spTgt spid="49"/>
                                        </p:tgtEl>
                                        <p:attrNameLst>
                                          <p:attrName>ppt_x</p:attrName>
                                          <p:attrName>ppt_y</p:attrName>
                                        </p:attrNameLst>
                                      </p:cBhvr>
                                      <p:rCtr x="-10851" y="-6181"/>
                                    </p:animMotion>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barn(inVertical)">
                                      <p:cBhvr>
                                        <p:cTn id="30" dur="500"/>
                                        <p:tgtEl>
                                          <p:spTgt spid="82"/>
                                        </p:tgtEl>
                                      </p:cBhvr>
                                    </p:animEffect>
                                  </p:childTnLst>
                                </p:cTn>
                              </p:par>
                            </p:childTnLst>
                          </p:cTn>
                        </p:par>
                        <p:par>
                          <p:cTn id="31" fill="hold">
                            <p:stCondLst>
                              <p:cond delay="3500"/>
                            </p:stCondLst>
                            <p:childTnLst>
                              <p:par>
                                <p:cTn id="32" presetID="42" presetClass="exit" presetSubtype="0" fill="hold" nodeType="afterEffect">
                                  <p:stCondLst>
                                    <p:cond delay="0"/>
                                  </p:stCondLst>
                                  <p:childTnLst>
                                    <p:animEffect transition="out" filter="fade">
                                      <p:cBhvr>
                                        <p:cTn id="33" dur="1000"/>
                                        <p:tgtEl>
                                          <p:spTgt spid="26"/>
                                        </p:tgtEl>
                                      </p:cBhvr>
                                    </p:animEffect>
                                    <p:anim calcmode="lin" valueType="num">
                                      <p:cBhvr>
                                        <p:cTn id="34" dur="1000"/>
                                        <p:tgtEl>
                                          <p:spTgt spid="26"/>
                                        </p:tgtEl>
                                        <p:attrNameLst>
                                          <p:attrName>ppt_x</p:attrName>
                                        </p:attrNameLst>
                                      </p:cBhvr>
                                      <p:tavLst>
                                        <p:tav tm="0">
                                          <p:val>
                                            <p:strVal val="ppt_x"/>
                                          </p:val>
                                        </p:tav>
                                        <p:tav tm="100000">
                                          <p:val>
                                            <p:strVal val="ppt_x"/>
                                          </p:val>
                                        </p:tav>
                                      </p:tavLst>
                                    </p:anim>
                                    <p:anim calcmode="lin" valueType="num">
                                      <p:cBhvr>
                                        <p:cTn id="35" dur="1000"/>
                                        <p:tgtEl>
                                          <p:spTgt spid="26"/>
                                        </p:tgtEl>
                                        <p:attrNameLst>
                                          <p:attrName>ppt_y</p:attrName>
                                        </p:attrNameLst>
                                      </p:cBhvr>
                                      <p:tavLst>
                                        <p:tav tm="0">
                                          <p:val>
                                            <p:strVal val="ppt_y"/>
                                          </p:val>
                                        </p:tav>
                                        <p:tav tm="100000">
                                          <p:val>
                                            <p:strVal val="ppt_y+.1"/>
                                          </p:val>
                                        </p:tav>
                                      </p:tavLst>
                                    </p:anim>
                                    <p:set>
                                      <p:cBhvr>
                                        <p:cTn id="36" dur="1" fill="hold">
                                          <p:stCondLst>
                                            <p:cond delay="999"/>
                                          </p:stCondLst>
                                        </p:cTn>
                                        <p:tgtEl>
                                          <p:spTgt spid="26"/>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22"/>
                                        </p:tgtEl>
                                      </p:cBhvr>
                                    </p:animEffect>
                                    <p:anim calcmode="lin" valueType="num">
                                      <p:cBhvr>
                                        <p:cTn id="39" dur="1000"/>
                                        <p:tgtEl>
                                          <p:spTgt spid="22"/>
                                        </p:tgtEl>
                                        <p:attrNameLst>
                                          <p:attrName>ppt_x</p:attrName>
                                        </p:attrNameLst>
                                      </p:cBhvr>
                                      <p:tavLst>
                                        <p:tav tm="0">
                                          <p:val>
                                            <p:strVal val="ppt_x"/>
                                          </p:val>
                                        </p:tav>
                                        <p:tav tm="100000">
                                          <p:val>
                                            <p:strVal val="ppt_x"/>
                                          </p:val>
                                        </p:tav>
                                      </p:tavLst>
                                    </p:anim>
                                    <p:anim calcmode="lin" valueType="num">
                                      <p:cBhvr>
                                        <p:cTn id="40" dur="1000"/>
                                        <p:tgtEl>
                                          <p:spTgt spid="22"/>
                                        </p:tgtEl>
                                        <p:attrNameLst>
                                          <p:attrName>ppt_y</p:attrName>
                                        </p:attrNameLst>
                                      </p:cBhvr>
                                      <p:tavLst>
                                        <p:tav tm="0">
                                          <p:val>
                                            <p:strVal val="ppt_y"/>
                                          </p:val>
                                        </p:tav>
                                        <p:tav tm="100000">
                                          <p:val>
                                            <p:strVal val="ppt_y+.1"/>
                                          </p:val>
                                        </p:tav>
                                      </p:tavLst>
                                    </p:anim>
                                    <p:set>
                                      <p:cBhvr>
                                        <p:cTn id="41" dur="1" fill="hold">
                                          <p:stCondLst>
                                            <p:cond delay="999"/>
                                          </p:stCondLst>
                                        </p:cTn>
                                        <p:tgtEl>
                                          <p:spTgt spid="22"/>
                                        </p:tgtEl>
                                        <p:attrNameLst>
                                          <p:attrName>style.visibility</p:attrName>
                                        </p:attrNameLst>
                                      </p:cBhvr>
                                      <p:to>
                                        <p:strVal val="hidden"/>
                                      </p:to>
                                    </p:set>
                                  </p:childTnLst>
                                </p:cTn>
                              </p:par>
                            </p:childTnLst>
                          </p:cTn>
                        </p:par>
                        <p:par>
                          <p:cTn id="42" fill="hold">
                            <p:stCondLst>
                              <p:cond delay="4500"/>
                            </p:stCondLst>
                            <p:childTnLst>
                              <p:par>
                                <p:cTn id="43" presetID="16" presetClass="entr" presetSubtype="21"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arn(inVertical)">
                                      <p:cBhvr>
                                        <p:cTn id="45" dur="500"/>
                                        <p:tgtEl>
                                          <p:spTgt spid="83"/>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2" grpId="0" animBg="1"/>
      <p:bldP spid="83" grpId="0" animBg="1"/>
      <p:bldP spid="87" grpId="0" animBg="1"/>
      <p:bldP spid="89" grpId="0" animBg="1"/>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4" name="Picture 2" descr="http://icons.iconseeker.com/png/fullsize/servers-icons/black-server.png"/>
          <p:cNvPicPr>
            <a:picLocks noChangeAspect="1" noChangeArrowheads="1"/>
          </p:cNvPicPr>
          <p:nvPr/>
        </p:nvPicPr>
        <p:blipFill>
          <a:blip r:embed="rId4" cstate="print"/>
          <a:srcRect/>
          <a:stretch>
            <a:fillRect/>
          </a:stretch>
        </p:blipFill>
        <p:spPr bwMode="auto">
          <a:xfrm>
            <a:off x="1676400" y="5486400"/>
            <a:ext cx="572811" cy="819727"/>
          </a:xfrm>
          <a:prstGeom prst="rect">
            <a:avLst/>
          </a:prstGeom>
          <a:noFill/>
        </p:spPr>
      </p:pic>
      <p:pic>
        <p:nvPicPr>
          <p:cNvPr id="18" name="Picture 2" descr="http://icons.iconseeker.com/png/fullsize/servers-icons/black-server.png"/>
          <p:cNvPicPr>
            <a:picLocks noChangeAspect="1" noChangeArrowheads="1"/>
          </p:cNvPicPr>
          <p:nvPr/>
        </p:nvPicPr>
        <p:blipFill>
          <a:blip r:embed="rId4" cstate="print"/>
          <a:srcRect/>
          <a:stretch>
            <a:fillRect/>
          </a:stretch>
        </p:blipFill>
        <p:spPr bwMode="auto">
          <a:xfrm>
            <a:off x="2703789" y="5486400"/>
            <a:ext cx="572811" cy="819727"/>
          </a:xfrm>
          <a:prstGeom prst="rect">
            <a:avLst/>
          </a:prstGeom>
          <a:noFill/>
        </p:spPr>
      </p:pic>
      <p:pic>
        <p:nvPicPr>
          <p:cNvPr id="20" name="Picture 2" descr="http://icons.iconseeker.com/png/fullsize/servers-icons/black-server.png"/>
          <p:cNvPicPr>
            <a:picLocks noChangeAspect="1" noChangeArrowheads="1"/>
          </p:cNvPicPr>
          <p:nvPr/>
        </p:nvPicPr>
        <p:blipFill>
          <a:blip r:embed="rId4" cstate="print"/>
          <a:srcRect/>
          <a:stretch>
            <a:fillRect/>
          </a:stretch>
        </p:blipFill>
        <p:spPr bwMode="auto">
          <a:xfrm>
            <a:off x="4761189" y="5504873"/>
            <a:ext cx="572811" cy="819727"/>
          </a:xfrm>
          <a:prstGeom prst="rect">
            <a:avLst/>
          </a:prstGeom>
          <a:noFill/>
        </p:spPr>
      </p:pic>
      <p:pic>
        <p:nvPicPr>
          <p:cNvPr id="21" name="Picture 2" descr="http://icons.iconseeker.com/png/fullsize/servers-icons/black-server.png"/>
          <p:cNvPicPr>
            <a:picLocks noChangeAspect="1" noChangeArrowheads="1"/>
          </p:cNvPicPr>
          <p:nvPr/>
        </p:nvPicPr>
        <p:blipFill>
          <a:blip r:embed="rId4" cstate="print"/>
          <a:srcRect/>
          <a:stretch>
            <a:fillRect/>
          </a:stretch>
        </p:blipFill>
        <p:spPr bwMode="auto">
          <a:xfrm>
            <a:off x="5751789" y="5486400"/>
            <a:ext cx="572811" cy="819727"/>
          </a:xfrm>
          <a:prstGeom prst="rect">
            <a:avLst/>
          </a:prstGeom>
          <a:noFill/>
        </p:spPr>
      </p:pic>
      <p:pic>
        <p:nvPicPr>
          <p:cNvPr id="22" name="Picture 2" descr="http://icons.iconseeker.com/png/fullsize/servers-icons/black-server.png"/>
          <p:cNvPicPr>
            <a:picLocks noChangeAspect="1" noChangeArrowheads="1"/>
          </p:cNvPicPr>
          <p:nvPr/>
        </p:nvPicPr>
        <p:blipFill>
          <a:blip r:embed="rId4" cstate="print"/>
          <a:srcRect/>
          <a:stretch>
            <a:fillRect/>
          </a:stretch>
        </p:blipFill>
        <p:spPr bwMode="auto">
          <a:xfrm>
            <a:off x="6742389" y="5504873"/>
            <a:ext cx="572811" cy="819727"/>
          </a:xfrm>
          <a:prstGeom prst="rect">
            <a:avLst/>
          </a:prstGeom>
          <a:noFill/>
        </p:spPr>
      </p:pic>
      <p:pic>
        <p:nvPicPr>
          <p:cNvPr id="26" name="Picture 2" descr="http://icons.iconseeker.com/png/fullsize/servers-icons/black-server.png"/>
          <p:cNvPicPr>
            <a:picLocks noChangeAspect="1" noChangeArrowheads="1"/>
          </p:cNvPicPr>
          <p:nvPr/>
        </p:nvPicPr>
        <p:blipFill>
          <a:blip r:embed="rId4" cstate="print"/>
          <a:srcRect/>
          <a:stretch>
            <a:fillRect/>
          </a:stretch>
        </p:blipFill>
        <p:spPr bwMode="auto">
          <a:xfrm>
            <a:off x="7772400" y="5486400"/>
            <a:ext cx="572811" cy="819727"/>
          </a:xfrm>
          <a:prstGeom prst="rect">
            <a:avLst/>
          </a:prstGeom>
          <a:noFill/>
        </p:spPr>
      </p:pic>
      <p:pic>
        <p:nvPicPr>
          <p:cNvPr id="30" name="Picture 2" descr="http://icons.iconseeker.com/png/fullsize/servers-icons/black-server.png"/>
          <p:cNvPicPr>
            <a:picLocks noChangeAspect="1" noChangeArrowheads="1"/>
          </p:cNvPicPr>
          <p:nvPr/>
        </p:nvPicPr>
        <p:blipFill>
          <a:blip r:embed="rId4" cstate="print"/>
          <a:srcRect/>
          <a:stretch>
            <a:fillRect/>
          </a:stretch>
        </p:blipFill>
        <p:spPr bwMode="auto">
          <a:xfrm>
            <a:off x="3733800" y="5486400"/>
            <a:ext cx="572811" cy="819727"/>
          </a:xfrm>
          <a:prstGeom prst="rect">
            <a:avLst/>
          </a:prstGeom>
          <a:noFill/>
        </p:spPr>
      </p:pic>
      <p:pic>
        <p:nvPicPr>
          <p:cNvPr id="36" name="Picture 2" descr="http://icons.iconseeker.com/png/fullsize/servers-icons/black-server.png"/>
          <p:cNvPicPr>
            <a:picLocks noChangeAspect="1" noChangeArrowheads="1"/>
          </p:cNvPicPr>
          <p:nvPr/>
        </p:nvPicPr>
        <p:blipFill>
          <a:blip r:embed="rId4" cstate="print"/>
          <a:srcRect/>
          <a:stretch>
            <a:fillRect/>
          </a:stretch>
        </p:blipFill>
        <p:spPr bwMode="auto">
          <a:xfrm>
            <a:off x="685800" y="5486400"/>
            <a:ext cx="572811" cy="819727"/>
          </a:xfrm>
          <a:prstGeom prst="rect">
            <a:avLst/>
          </a:prstGeom>
          <a:noFill/>
        </p:spPr>
      </p:pic>
      <p:grpSp>
        <p:nvGrpSpPr>
          <p:cNvPr id="49" name="Group 48"/>
          <p:cNvGrpSpPr/>
          <p:nvPr/>
        </p:nvGrpSpPr>
        <p:grpSpPr>
          <a:xfrm>
            <a:off x="7620000" y="4742367"/>
            <a:ext cx="770624" cy="591633"/>
            <a:chOff x="3926320" y="4343400"/>
            <a:chExt cx="950480" cy="762000"/>
          </a:xfrm>
        </p:grpSpPr>
        <p:sp>
          <p:nvSpPr>
            <p:cNvPr id="45" name="Freeform 4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4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47" name="Straight Arrow Connector 4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629400" y="4742367"/>
            <a:ext cx="770624" cy="591633"/>
            <a:chOff x="3926320" y="4343400"/>
            <a:chExt cx="950480" cy="762000"/>
          </a:xfrm>
        </p:grpSpPr>
        <p:sp>
          <p:nvSpPr>
            <p:cNvPr id="51" name="Freeform 50"/>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52"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53" name="Straight Arrow Connector 52"/>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638800" y="4742367"/>
            <a:ext cx="770624" cy="591633"/>
            <a:chOff x="3926320" y="4343400"/>
            <a:chExt cx="950480" cy="762000"/>
          </a:xfrm>
        </p:grpSpPr>
        <p:sp>
          <p:nvSpPr>
            <p:cNvPr id="55" name="Freeform 5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5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57" name="Straight Arrow Connector 5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48200" y="4724400"/>
            <a:ext cx="770624" cy="591633"/>
            <a:chOff x="3926320" y="4343400"/>
            <a:chExt cx="950480" cy="762000"/>
          </a:xfrm>
        </p:grpSpPr>
        <p:sp>
          <p:nvSpPr>
            <p:cNvPr id="59" name="Freeform 58"/>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0"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1" name="Straight Arrow Connector 60"/>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725176" y="4742367"/>
            <a:ext cx="770624" cy="591633"/>
            <a:chOff x="3926320" y="4343400"/>
            <a:chExt cx="950480" cy="762000"/>
          </a:xfrm>
        </p:grpSpPr>
        <p:sp>
          <p:nvSpPr>
            <p:cNvPr id="63" name="Freeform 62"/>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4"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5" name="Straight Arrow Connector 64"/>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734576" y="4742367"/>
            <a:ext cx="770624" cy="591633"/>
            <a:chOff x="3926320" y="4343400"/>
            <a:chExt cx="950480" cy="762000"/>
          </a:xfrm>
        </p:grpSpPr>
        <p:sp>
          <p:nvSpPr>
            <p:cNvPr id="67" name="Freeform 66"/>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68"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69" name="Straight Arrow Connector 68"/>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743976" y="4742367"/>
            <a:ext cx="770624" cy="591633"/>
            <a:chOff x="3926320" y="4343400"/>
            <a:chExt cx="950480" cy="762000"/>
          </a:xfrm>
        </p:grpSpPr>
        <p:sp>
          <p:nvSpPr>
            <p:cNvPr id="71" name="Freeform 70"/>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72"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73" name="Straight Arrow Connector 72"/>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53376" y="4724400"/>
            <a:ext cx="770624" cy="591633"/>
            <a:chOff x="3926320" y="4343400"/>
            <a:chExt cx="950480" cy="762000"/>
          </a:xfrm>
        </p:grpSpPr>
        <p:sp>
          <p:nvSpPr>
            <p:cNvPr id="75" name="Freeform 74"/>
            <p:cNvSpPr/>
            <p:nvPr/>
          </p:nvSpPr>
          <p:spPr>
            <a:xfrm>
              <a:off x="4038600" y="4513767"/>
              <a:ext cx="658344" cy="515433"/>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76" name="Line 3"/>
            <p:cNvSpPr>
              <a:spLocks noChangeShapeType="1"/>
            </p:cNvSpPr>
            <p:nvPr/>
          </p:nvSpPr>
          <p:spPr bwMode="auto">
            <a:xfrm>
              <a:off x="3926320" y="5026714"/>
              <a:ext cx="950480" cy="0"/>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cxnSp>
          <p:nvCxnSpPr>
            <p:cNvPr id="77" name="Straight Arrow Connector 76"/>
            <p:cNvCxnSpPr/>
            <p:nvPr/>
          </p:nvCxnSpPr>
          <p:spPr>
            <a:xfrm flipV="1">
              <a:off x="4020205" y="4343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1" name="Explosion 1 80"/>
          <p:cNvSpPr/>
          <p:nvPr/>
        </p:nvSpPr>
        <p:spPr>
          <a:xfrm>
            <a:off x="6328912" y="3810000"/>
            <a:ext cx="2738888" cy="259079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Migrate to a remote cluster</a:t>
            </a:r>
            <a:endParaRPr lang="en-US" sz="2400" b="1" dirty="0"/>
          </a:p>
        </p:txBody>
      </p:sp>
      <p:sp>
        <p:nvSpPr>
          <p:cNvPr id="88" name="Text Box 5"/>
          <p:cNvSpPr txBox="1">
            <a:spLocks noChangeArrowheads="1"/>
          </p:cNvSpPr>
          <p:nvPr/>
        </p:nvSpPr>
        <p:spPr bwMode="auto">
          <a:xfrm rot="16200000">
            <a:off x="-941874" y="2084875"/>
            <a:ext cx="3026751" cy="533401"/>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Calibri" pitchFamily="84" charset="0"/>
                <a:ea typeface="DejaVu LGC Sans" charset="0"/>
                <a:cs typeface="DejaVu LGC Sans" charset="0"/>
              </a:rPr>
              <a:t>Power </a:t>
            </a:r>
            <a:r>
              <a:rPr lang="en-GB" sz="2800" b="1" dirty="0" smtClean="0">
                <a:solidFill>
                  <a:srgbClr val="000000"/>
                </a:solidFill>
                <a:latin typeface="Calibri" pitchFamily="84" charset="0"/>
                <a:ea typeface="DejaVu LGC Sans" charset="0"/>
                <a:cs typeface="DejaVu LGC Sans" charset="0"/>
              </a:rPr>
              <a:t>(W</a:t>
            </a:r>
            <a:r>
              <a:rPr lang="en-GB" sz="2800" b="1" dirty="0">
                <a:solidFill>
                  <a:srgbClr val="000000"/>
                </a:solidFill>
                <a:latin typeface="Calibri" pitchFamily="84" charset="0"/>
                <a:ea typeface="DejaVu LGC Sans" charset="0"/>
                <a:cs typeface="DejaVu LGC Sans" charset="0"/>
              </a:rPr>
              <a:t>)</a:t>
            </a:r>
          </a:p>
        </p:txBody>
      </p:sp>
      <p:sp>
        <p:nvSpPr>
          <p:cNvPr id="89" name="Line 3"/>
          <p:cNvSpPr>
            <a:spLocks noChangeShapeType="1"/>
          </p:cNvSpPr>
          <p:nvPr/>
        </p:nvSpPr>
        <p:spPr bwMode="auto">
          <a:xfrm>
            <a:off x="781104"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800">
              <a:solidFill>
                <a:prstClr val="black"/>
              </a:solidFill>
              <a:latin typeface="Calibri"/>
              <a:ea typeface="+mn-ea"/>
              <a:cs typeface="+mn-cs"/>
            </a:endParaRPr>
          </a:p>
        </p:txBody>
      </p:sp>
      <p:sp>
        <p:nvSpPr>
          <p:cNvPr id="90" name="Text Box 6"/>
          <p:cNvSpPr txBox="1">
            <a:spLocks noChangeArrowheads="1"/>
          </p:cNvSpPr>
          <p:nvPr/>
        </p:nvSpPr>
        <p:spPr bwMode="auto">
          <a:xfrm>
            <a:off x="1498980" y="3507685"/>
            <a:ext cx="2158621" cy="607114"/>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smtClean="0">
                <a:solidFill>
                  <a:srgbClr val="000000"/>
                </a:solidFill>
                <a:latin typeface="Calibri" pitchFamily="84" charset="0"/>
                <a:ea typeface="DejaVu LGC Sans" charset="0"/>
                <a:cs typeface="DejaVu LGC Sans" charset="0"/>
              </a:rPr>
              <a:t>Time</a:t>
            </a:r>
            <a:endParaRPr lang="en-GB" b="1" dirty="0">
              <a:solidFill>
                <a:srgbClr val="000000"/>
              </a:solidFill>
              <a:latin typeface="Calibri" pitchFamily="84" charset="0"/>
              <a:ea typeface="DejaVu LGC Sans" charset="0"/>
              <a:cs typeface="DejaVu LGC Sans" charset="0"/>
            </a:endParaRPr>
          </a:p>
        </p:txBody>
      </p:sp>
      <p:sp>
        <p:nvSpPr>
          <p:cNvPr id="91" name="Freeform 90"/>
          <p:cNvSpPr/>
          <p:nvPr/>
        </p:nvSpPr>
        <p:spPr>
          <a:xfrm>
            <a:off x="914400"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cxnSp>
        <p:nvCxnSpPr>
          <p:cNvPr id="92" name="Straight Connector 91"/>
          <p:cNvCxnSpPr/>
          <p:nvPr/>
        </p:nvCxnSpPr>
        <p:spPr>
          <a:xfrm>
            <a:off x="914400" y="1907485"/>
            <a:ext cx="375219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Freeform 93"/>
          <p:cNvSpPr/>
          <p:nvPr/>
        </p:nvSpPr>
        <p:spPr>
          <a:xfrm>
            <a:off x="914400" y="1905000"/>
            <a:ext cx="587828" cy="1515292"/>
          </a:xfrm>
          <a:custGeom>
            <a:avLst/>
            <a:gdLst>
              <a:gd name="connsiteX0" fmla="*/ 0 w 587828"/>
              <a:gd name="connsiteY0" fmla="*/ 1515292 h 1515292"/>
              <a:gd name="connsiteX1" fmla="*/ 169817 w 587828"/>
              <a:gd name="connsiteY1" fmla="*/ 1306286 h 1515292"/>
              <a:gd name="connsiteX2" fmla="*/ 287383 w 587828"/>
              <a:gd name="connsiteY2" fmla="*/ 1149532 h 1515292"/>
              <a:gd name="connsiteX3" fmla="*/ 339634 w 587828"/>
              <a:gd name="connsiteY3" fmla="*/ 1058092 h 1515292"/>
              <a:gd name="connsiteX4" fmla="*/ 404948 w 587828"/>
              <a:gd name="connsiteY4" fmla="*/ 901337 h 1515292"/>
              <a:gd name="connsiteX5" fmla="*/ 470263 w 587828"/>
              <a:gd name="connsiteY5" fmla="*/ 809897 h 1515292"/>
              <a:gd name="connsiteX6" fmla="*/ 470263 w 587828"/>
              <a:gd name="connsiteY6" fmla="*/ 535577 h 1515292"/>
              <a:gd name="connsiteX7" fmla="*/ 509451 w 587828"/>
              <a:gd name="connsiteY7" fmla="*/ 352697 h 1515292"/>
              <a:gd name="connsiteX8" fmla="*/ 548640 w 587828"/>
              <a:gd name="connsiteY8" fmla="*/ 156754 h 1515292"/>
              <a:gd name="connsiteX9" fmla="*/ 587828 w 587828"/>
              <a:gd name="connsiteY9" fmla="*/ 0 h 15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828" h="1515292">
                <a:moveTo>
                  <a:pt x="0" y="1515292"/>
                </a:moveTo>
                <a:lnTo>
                  <a:pt x="169817" y="1306286"/>
                </a:lnTo>
                <a:lnTo>
                  <a:pt x="287383" y="1149532"/>
                </a:lnTo>
                <a:lnTo>
                  <a:pt x="339634" y="1058092"/>
                </a:lnTo>
                <a:lnTo>
                  <a:pt x="404948" y="901337"/>
                </a:lnTo>
                <a:lnTo>
                  <a:pt x="470263" y="809897"/>
                </a:lnTo>
                <a:lnTo>
                  <a:pt x="470263" y="535577"/>
                </a:lnTo>
                <a:lnTo>
                  <a:pt x="509451" y="352697"/>
                </a:lnTo>
                <a:lnTo>
                  <a:pt x="548640" y="156754"/>
                </a:lnTo>
                <a:lnTo>
                  <a:pt x="587828" y="0"/>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V="1">
            <a:off x="914400"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a:off x="1524000" y="1933303"/>
            <a:ext cx="2821578" cy="966651"/>
          </a:xfrm>
          <a:custGeom>
            <a:avLst/>
            <a:gdLst>
              <a:gd name="connsiteX0" fmla="*/ 0 w 2821578"/>
              <a:gd name="connsiteY0" fmla="*/ 0 h 966651"/>
              <a:gd name="connsiteX1" fmla="*/ 300446 w 2821578"/>
              <a:gd name="connsiteY1" fmla="*/ 0 h 966651"/>
              <a:gd name="connsiteX2" fmla="*/ 627018 w 2821578"/>
              <a:gd name="connsiteY2" fmla="*/ 52251 h 966651"/>
              <a:gd name="connsiteX3" fmla="*/ 901338 w 2821578"/>
              <a:gd name="connsiteY3" fmla="*/ 78377 h 966651"/>
              <a:gd name="connsiteX4" fmla="*/ 1097280 w 2821578"/>
              <a:gd name="connsiteY4" fmla="*/ 156754 h 966651"/>
              <a:gd name="connsiteX5" fmla="*/ 1240972 w 2821578"/>
              <a:gd name="connsiteY5" fmla="*/ 209006 h 966651"/>
              <a:gd name="connsiteX6" fmla="*/ 1358538 w 2821578"/>
              <a:gd name="connsiteY6" fmla="*/ 248194 h 966651"/>
              <a:gd name="connsiteX7" fmla="*/ 1476103 w 2821578"/>
              <a:gd name="connsiteY7" fmla="*/ 313508 h 966651"/>
              <a:gd name="connsiteX8" fmla="*/ 1685109 w 2821578"/>
              <a:gd name="connsiteY8" fmla="*/ 496388 h 966651"/>
              <a:gd name="connsiteX9" fmla="*/ 1776549 w 2821578"/>
              <a:gd name="connsiteY9" fmla="*/ 718457 h 966651"/>
              <a:gd name="connsiteX10" fmla="*/ 1920240 w 2821578"/>
              <a:gd name="connsiteY10" fmla="*/ 914400 h 966651"/>
              <a:gd name="connsiteX11" fmla="*/ 2011680 w 2821578"/>
              <a:gd name="connsiteY11" fmla="*/ 966651 h 966651"/>
              <a:gd name="connsiteX12" fmla="*/ 2155372 w 2821578"/>
              <a:gd name="connsiteY12" fmla="*/ 796834 h 966651"/>
              <a:gd name="connsiteX13" fmla="*/ 2233749 w 2821578"/>
              <a:gd name="connsiteY13" fmla="*/ 535577 h 966651"/>
              <a:gd name="connsiteX14" fmla="*/ 2299063 w 2821578"/>
              <a:gd name="connsiteY14" fmla="*/ 431074 h 966651"/>
              <a:gd name="connsiteX15" fmla="*/ 2351315 w 2821578"/>
              <a:gd name="connsiteY15" fmla="*/ 287383 h 966651"/>
              <a:gd name="connsiteX16" fmla="*/ 2403566 w 2821578"/>
              <a:gd name="connsiteY16" fmla="*/ 209006 h 966651"/>
              <a:gd name="connsiteX17" fmla="*/ 2573383 w 2821578"/>
              <a:gd name="connsiteY17" fmla="*/ 143691 h 966651"/>
              <a:gd name="connsiteX18" fmla="*/ 2717075 w 2821578"/>
              <a:gd name="connsiteY18" fmla="*/ 156754 h 966651"/>
              <a:gd name="connsiteX19" fmla="*/ 2795452 w 2821578"/>
              <a:gd name="connsiteY19" fmla="*/ 365760 h 966651"/>
              <a:gd name="connsiteX20" fmla="*/ 2821578 w 2821578"/>
              <a:gd name="connsiteY20" fmla="*/ 431074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578" h="966651">
                <a:moveTo>
                  <a:pt x="0" y="0"/>
                </a:moveTo>
                <a:lnTo>
                  <a:pt x="300446" y="0"/>
                </a:lnTo>
                <a:lnTo>
                  <a:pt x="627018" y="52251"/>
                </a:lnTo>
                <a:lnTo>
                  <a:pt x="901338" y="78377"/>
                </a:lnTo>
                <a:lnTo>
                  <a:pt x="1097280" y="156754"/>
                </a:lnTo>
                <a:lnTo>
                  <a:pt x="1240972" y="209006"/>
                </a:lnTo>
                <a:lnTo>
                  <a:pt x="1358538" y="248194"/>
                </a:lnTo>
                <a:lnTo>
                  <a:pt x="1476103" y="313508"/>
                </a:lnTo>
                <a:lnTo>
                  <a:pt x="1685109" y="496388"/>
                </a:lnTo>
                <a:lnTo>
                  <a:pt x="1776549" y="718457"/>
                </a:lnTo>
                <a:lnTo>
                  <a:pt x="1920240" y="914400"/>
                </a:lnTo>
                <a:lnTo>
                  <a:pt x="2011680" y="966651"/>
                </a:lnTo>
                <a:lnTo>
                  <a:pt x="2155372" y="796834"/>
                </a:lnTo>
                <a:lnTo>
                  <a:pt x="2233749" y="535577"/>
                </a:lnTo>
                <a:lnTo>
                  <a:pt x="2299063" y="431074"/>
                </a:lnTo>
                <a:lnTo>
                  <a:pt x="2351315" y="287383"/>
                </a:lnTo>
                <a:lnTo>
                  <a:pt x="2403566" y="209006"/>
                </a:lnTo>
                <a:lnTo>
                  <a:pt x="2573383" y="143691"/>
                </a:lnTo>
                <a:lnTo>
                  <a:pt x="2717075" y="156754"/>
                </a:lnTo>
                <a:lnTo>
                  <a:pt x="2795452" y="365760"/>
                </a:lnTo>
                <a:lnTo>
                  <a:pt x="2821578" y="431074"/>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175514" y="1374085"/>
            <a:ext cx="1548886" cy="461665"/>
          </a:xfrm>
          <a:prstGeom prst="rect">
            <a:avLst/>
          </a:prstGeom>
          <a:noFill/>
        </p:spPr>
        <p:txBody>
          <a:bodyPr wrap="none" rtlCol="0">
            <a:spAutoFit/>
          </a:bodyPr>
          <a:lstStyle/>
          <a:p>
            <a:r>
              <a:rPr lang="en-US" sz="2400" b="1" dirty="0" smtClean="0"/>
              <a:t>Power Cap</a:t>
            </a:r>
            <a:endParaRPr lang="en-US" sz="2400" b="1" dirty="0"/>
          </a:p>
        </p:txBody>
      </p:sp>
      <p:sp>
        <p:nvSpPr>
          <p:cNvPr id="82" name="TextBox 81"/>
          <p:cNvSpPr txBox="1"/>
          <p:nvPr/>
        </p:nvSpPr>
        <p:spPr>
          <a:xfrm>
            <a:off x="4876800" y="2962870"/>
            <a:ext cx="4267200" cy="923330"/>
          </a:xfrm>
          <a:prstGeom prst="rect">
            <a:avLst/>
          </a:prstGeom>
          <a:noFill/>
        </p:spPr>
        <p:txBody>
          <a:bodyPr wrap="square" rtlCol="0">
            <a:spAutoFit/>
          </a:bodyPr>
          <a:lstStyle/>
          <a:p>
            <a:r>
              <a:rPr lang="en-US" i="1" dirty="0" smtClean="0"/>
              <a:t>Moore et al., [2005</a:t>
            </a:r>
            <a:r>
              <a:rPr lang="en-US" i="1" dirty="0"/>
              <a:t>], Chase et al</a:t>
            </a:r>
            <a:r>
              <a:rPr lang="en-US" i="1" dirty="0" smtClean="0"/>
              <a:t>., [</a:t>
            </a:r>
            <a:r>
              <a:rPr lang="en-US" i="1" dirty="0"/>
              <a:t>2001], </a:t>
            </a:r>
          </a:p>
          <a:p>
            <a:r>
              <a:rPr lang="en-US" i="1" dirty="0" err="1"/>
              <a:t>Pinheiro</a:t>
            </a:r>
            <a:r>
              <a:rPr lang="en-US" i="1" dirty="0"/>
              <a:t> et al., [2001], </a:t>
            </a:r>
            <a:r>
              <a:rPr lang="en-US" i="1" dirty="0" err="1" smtClean="0"/>
              <a:t>Verma</a:t>
            </a:r>
            <a:r>
              <a:rPr lang="en-US" i="1" dirty="0" smtClean="0"/>
              <a:t> </a:t>
            </a:r>
            <a:r>
              <a:rPr lang="en-US" i="1" dirty="0"/>
              <a:t>et al., [2010</a:t>
            </a:r>
            <a:r>
              <a:rPr lang="en-US" i="1" dirty="0" smtClean="0"/>
              <a:t>]</a:t>
            </a:r>
          </a:p>
          <a:p>
            <a:r>
              <a:rPr lang="en-US" i="1" dirty="0" smtClean="0"/>
              <a:t>Ganesh </a:t>
            </a:r>
            <a:r>
              <a:rPr lang="en-US" i="1" dirty="0"/>
              <a:t>et al., [</a:t>
            </a:r>
            <a:r>
              <a:rPr lang="en-US" i="1" dirty="0" smtClean="0"/>
              <a:t>2009], Lin </a:t>
            </a:r>
            <a:r>
              <a:rPr lang="en-US" i="1" dirty="0"/>
              <a:t>et al., [</a:t>
            </a:r>
            <a:r>
              <a:rPr lang="en-US" i="1" dirty="0" smtClean="0"/>
              <a:t>2011]</a:t>
            </a:r>
          </a:p>
        </p:txBody>
      </p:sp>
      <p:sp>
        <p:nvSpPr>
          <p:cNvPr id="83" name="TextBox 82"/>
          <p:cNvSpPr txBox="1"/>
          <p:nvPr/>
        </p:nvSpPr>
        <p:spPr>
          <a:xfrm>
            <a:off x="5181600" y="762000"/>
            <a:ext cx="3276600" cy="954107"/>
          </a:xfrm>
          <a:prstGeom prst="rect">
            <a:avLst/>
          </a:prstGeom>
          <a:solidFill>
            <a:srgbClr val="FF0000"/>
          </a:solidFill>
        </p:spPr>
        <p:txBody>
          <a:bodyPr wrap="square" rtlCol="0">
            <a:spAutoFit/>
          </a:bodyPr>
          <a:lstStyle/>
          <a:p>
            <a:pPr algn="ctr"/>
            <a:r>
              <a:rPr lang="en-US" sz="2800" b="1" dirty="0" smtClean="0">
                <a:solidFill>
                  <a:schemeClr val="bg1"/>
                </a:solidFill>
              </a:rPr>
              <a:t>3. Remote migration</a:t>
            </a:r>
          </a:p>
          <a:p>
            <a:pPr algn="ctr"/>
            <a:r>
              <a:rPr lang="en-US" sz="2800" b="1" dirty="0" smtClean="0">
                <a:solidFill>
                  <a:schemeClr val="bg1"/>
                </a:solidFill>
              </a:rPr>
              <a:t> (spatial peak shift)</a:t>
            </a:r>
          </a:p>
        </p:txBody>
      </p:sp>
      <p:sp>
        <p:nvSpPr>
          <p:cNvPr id="84" name="Rectangle 2"/>
          <p:cNvSpPr txBox="1">
            <a:spLocks/>
          </p:cNvSpPr>
          <p:nvPr/>
        </p:nvSpPr>
        <p:spPr>
          <a:xfrm>
            <a:off x="0" y="76200"/>
            <a:ext cx="9144000" cy="838200"/>
          </a:xfrm>
          <a:prstGeom prst="rect">
            <a:avLst/>
          </a:prstGeom>
        </p:spPr>
        <p:txBody>
          <a:bodyPr/>
          <a:lstStyle/>
          <a:p>
            <a:pPr algn="ctr">
              <a:defRPr/>
            </a:pPr>
            <a:r>
              <a:rPr lang="en-US" sz="4000" b="1" dirty="0" smtClean="0">
                <a:solidFill>
                  <a:schemeClr val="accent3">
                    <a:lumMod val="50000"/>
                  </a:schemeClr>
                </a:solidFill>
              </a:rPr>
              <a:t>Emergency</a:t>
            </a:r>
            <a:r>
              <a:rPr lang="en-US" sz="4000" b="1" dirty="0" smtClean="0">
                <a:solidFill>
                  <a:schemeClr val="accent3">
                    <a:lumMod val="50000"/>
                  </a:schemeClr>
                </a:solidFill>
                <a:latin typeface="+mj-lt"/>
              </a:rPr>
              <a:t> Handling </a:t>
            </a:r>
            <a:r>
              <a:rPr lang="en-US" sz="4000" b="1" dirty="0">
                <a:solidFill>
                  <a:schemeClr val="accent3">
                    <a:lumMod val="50000"/>
                  </a:schemeClr>
                </a:solidFill>
                <a:latin typeface="+mj-lt"/>
              </a:rPr>
              <a:t>K</a:t>
            </a:r>
            <a:r>
              <a:rPr lang="en-US" sz="4000" b="1" dirty="0" smtClean="0">
                <a:solidFill>
                  <a:schemeClr val="accent3">
                    <a:lumMod val="50000"/>
                  </a:schemeClr>
                </a:solidFill>
                <a:latin typeface="+mj-lt"/>
              </a:rPr>
              <a:t>nobs</a:t>
            </a:r>
            <a:endParaRPr lang="en-US" sz="4000" b="1" dirty="0">
              <a:solidFill>
                <a:schemeClr val="accent3">
                  <a:lumMod val="50000"/>
                </a:schemeClr>
              </a:solidFill>
              <a:latin typeface="+mj-lt"/>
            </a:endParaRPr>
          </a:p>
        </p:txBody>
      </p:sp>
      <p:sp>
        <p:nvSpPr>
          <p:cNvPr id="85" name="TextBox 84"/>
          <p:cNvSpPr txBox="1"/>
          <p:nvPr/>
        </p:nvSpPr>
        <p:spPr>
          <a:xfrm>
            <a:off x="90224" y="4191000"/>
            <a:ext cx="2224712" cy="523220"/>
          </a:xfrm>
          <a:prstGeom prst="rect">
            <a:avLst/>
          </a:prstGeom>
          <a:noFill/>
        </p:spPr>
        <p:txBody>
          <a:bodyPr wrap="none" rtlCol="0">
            <a:spAutoFit/>
          </a:bodyPr>
          <a:lstStyle/>
          <a:p>
            <a:r>
              <a:rPr lang="en-US" sz="2800" b="1" dirty="0" smtClean="0"/>
              <a:t>Server cluster</a:t>
            </a:r>
            <a:endParaRPr lang="en-US" sz="2800" b="1" dirty="0"/>
          </a:p>
        </p:txBody>
      </p:sp>
      <p:sp>
        <p:nvSpPr>
          <p:cNvPr id="78" name="Rounded Rectangle 77"/>
          <p:cNvSpPr/>
          <p:nvPr/>
        </p:nvSpPr>
        <p:spPr>
          <a:xfrm>
            <a:off x="609600" y="2209800"/>
            <a:ext cx="8229600" cy="12192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All these knobs may degrade performance</a:t>
            </a:r>
            <a:endParaRPr lang="en-US" sz="4000" b="1" dirty="0"/>
          </a:p>
        </p:txBody>
      </p:sp>
    </p:spTree>
    <p:extLst>
      <p:ext uri="{BB962C8B-B14F-4D97-AF65-F5344CB8AC3E}">
        <p14:creationId xmlns:p14="http://schemas.microsoft.com/office/powerpoint/2010/main" val="3721342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1"/>
                                        </p:tgtEl>
                                        <p:attrNameLst>
                                          <p:attrName>style.opacity</p:attrName>
                                        </p:attrNameLst>
                                      </p:cBhvr>
                                      <p:to>
                                        <p:strVal val="0.25"/>
                                      </p:to>
                                    </p:set>
                                    <p:animEffect filter="image" prLst="opacity: 0.25">
                                      <p:cBhvr rctx="IE">
                                        <p:cTn id="7" dur="indefinite"/>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par>
                          <p:cTn id="13" fill="hold">
                            <p:stCondLst>
                              <p:cond delay="500"/>
                            </p:stCondLst>
                            <p:childTnLst>
                              <p:par>
                                <p:cTn id="14" presetID="42" presetClass="exit" presetSubtype="0" fill="hold" nodeType="afterEffect">
                                  <p:stCondLst>
                                    <p:cond delay="0"/>
                                  </p:stCondLst>
                                  <p:childTnLst>
                                    <p:animEffect transition="out" filter="fade">
                                      <p:cBhvr>
                                        <p:cTn id="15" dur="1000"/>
                                        <p:tgtEl>
                                          <p:spTgt spid="22"/>
                                        </p:tgtEl>
                                      </p:cBhvr>
                                    </p:animEffect>
                                    <p:anim calcmode="lin" valueType="num">
                                      <p:cBhvr>
                                        <p:cTn id="16" dur="1000"/>
                                        <p:tgtEl>
                                          <p:spTgt spid="22"/>
                                        </p:tgtEl>
                                        <p:attrNameLst>
                                          <p:attrName>ppt_x</p:attrName>
                                        </p:attrNameLst>
                                      </p:cBhvr>
                                      <p:tavLst>
                                        <p:tav tm="0">
                                          <p:val>
                                            <p:strVal val="ppt_x"/>
                                          </p:val>
                                        </p:tav>
                                        <p:tav tm="100000">
                                          <p:val>
                                            <p:strVal val="ppt_x"/>
                                          </p:val>
                                        </p:tav>
                                      </p:tavLst>
                                    </p:anim>
                                    <p:anim calcmode="lin" valueType="num">
                                      <p:cBhvr>
                                        <p:cTn id="17" dur="1000"/>
                                        <p:tgtEl>
                                          <p:spTgt spid="22"/>
                                        </p:tgtEl>
                                        <p:attrNameLst>
                                          <p:attrName>ppt_y</p:attrName>
                                        </p:attrNameLst>
                                      </p:cBhvr>
                                      <p:tavLst>
                                        <p:tav tm="0">
                                          <p:val>
                                            <p:strVal val="ppt_y"/>
                                          </p:val>
                                        </p:tav>
                                        <p:tav tm="100000">
                                          <p:val>
                                            <p:strVal val="ppt_y+.1"/>
                                          </p:val>
                                        </p:tav>
                                      </p:tavLst>
                                    </p:anim>
                                    <p:set>
                                      <p:cBhvr>
                                        <p:cTn id="18" dur="1" fill="hold">
                                          <p:stCondLst>
                                            <p:cond delay="999"/>
                                          </p:stCondLst>
                                        </p:cTn>
                                        <p:tgtEl>
                                          <p:spTgt spid="22"/>
                                        </p:tgtEl>
                                        <p:attrNameLst>
                                          <p:attrName>style.visibility</p:attrName>
                                        </p:attrNameLst>
                                      </p:cBhvr>
                                      <p:to>
                                        <p:strVal val="hidden"/>
                                      </p:to>
                                    </p:set>
                                  </p:childTnLst>
                                </p:cTn>
                              </p:par>
                              <p:par>
                                <p:cTn id="19" presetID="42" presetClass="exit" presetSubtype="0" fill="hold" nodeType="withEffect">
                                  <p:stCondLst>
                                    <p:cond delay="0"/>
                                  </p:stCondLst>
                                  <p:childTnLst>
                                    <p:animEffect transition="out" filter="fade">
                                      <p:cBhvr>
                                        <p:cTn id="20" dur="1000"/>
                                        <p:tgtEl>
                                          <p:spTgt spid="26"/>
                                        </p:tgtEl>
                                      </p:cBhvr>
                                    </p:animEffect>
                                    <p:anim calcmode="lin" valueType="num">
                                      <p:cBhvr>
                                        <p:cTn id="21" dur="1000"/>
                                        <p:tgtEl>
                                          <p:spTgt spid="26"/>
                                        </p:tgtEl>
                                        <p:attrNameLst>
                                          <p:attrName>ppt_x</p:attrName>
                                        </p:attrNameLst>
                                      </p:cBhvr>
                                      <p:tavLst>
                                        <p:tav tm="0">
                                          <p:val>
                                            <p:strVal val="ppt_x"/>
                                          </p:val>
                                        </p:tav>
                                        <p:tav tm="100000">
                                          <p:val>
                                            <p:strVal val="ppt_x"/>
                                          </p:val>
                                        </p:tav>
                                      </p:tavLst>
                                    </p:anim>
                                    <p:anim calcmode="lin" valueType="num">
                                      <p:cBhvr>
                                        <p:cTn id="22" dur="1000"/>
                                        <p:tgtEl>
                                          <p:spTgt spid="26"/>
                                        </p:tgtEl>
                                        <p:attrNameLst>
                                          <p:attrName>ppt_y</p:attrName>
                                        </p:attrNameLst>
                                      </p:cBhvr>
                                      <p:tavLst>
                                        <p:tav tm="0">
                                          <p:val>
                                            <p:strVal val="ppt_y"/>
                                          </p:val>
                                        </p:tav>
                                        <p:tav tm="100000">
                                          <p:val>
                                            <p:strVal val="ppt_y+.1"/>
                                          </p:val>
                                        </p:tav>
                                      </p:tavLst>
                                    </p:anim>
                                    <p:set>
                                      <p:cBhvr>
                                        <p:cTn id="23" dur="1" fill="hold">
                                          <p:stCondLst>
                                            <p:cond delay="999"/>
                                          </p:stCondLst>
                                        </p:cTn>
                                        <p:tgtEl>
                                          <p:spTgt spid="26"/>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49"/>
                                        </p:tgtEl>
                                      </p:cBhvr>
                                    </p:animEffect>
                                    <p:anim calcmode="lin" valueType="num">
                                      <p:cBhvr>
                                        <p:cTn id="26" dur="1000"/>
                                        <p:tgtEl>
                                          <p:spTgt spid="49"/>
                                        </p:tgtEl>
                                        <p:attrNameLst>
                                          <p:attrName>ppt_x</p:attrName>
                                        </p:attrNameLst>
                                      </p:cBhvr>
                                      <p:tavLst>
                                        <p:tav tm="0">
                                          <p:val>
                                            <p:strVal val="ppt_x"/>
                                          </p:val>
                                        </p:tav>
                                        <p:tav tm="100000">
                                          <p:val>
                                            <p:strVal val="ppt_x"/>
                                          </p:val>
                                        </p:tav>
                                      </p:tavLst>
                                    </p:anim>
                                    <p:anim calcmode="lin" valueType="num">
                                      <p:cBhvr>
                                        <p:cTn id="27" dur="1000"/>
                                        <p:tgtEl>
                                          <p:spTgt spid="49"/>
                                        </p:tgtEl>
                                        <p:attrNameLst>
                                          <p:attrName>ppt_y</p:attrName>
                                        </p:attrNameLst>
                                      </p:cBhvr>
                                      <p:tavLst>
                                        <p:tav tm="0">
                                          <p:val>
                                            <p:strVal val="ppt_y"/>
                                          </p:val>
                                        </p:tav>
                                        <p:tav tm="100000">
                                          <p:val>
                                            <p:strVal val="ppt_y+.1"/>
                                          </p:val>
                                        </p:tav>
                                      </p:tavLst>
                                    </p:anim>
                                    <p:set>
                                      <p:cBhvr>
                                        <p:cTn id="28" dur="1" fill="hold">
                                          <p:stCondLst>
                                            <p:cond delay="999"/>
                                          </p:stCondLst>
                                        </p:cTn>
                                        <p:tgtEl>
                                          <p:spTgt spid="49"/>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50"/>
                                        </p:tgtEl>
                                      </p:cBhvr>
                                    </p:animEffect>
                                    <p:anim calcmode="lin" valueType="num">
                                      <p:cBhvr>
                                        <p:cTn id="31" dur="1000"/>
                                        <p:tgtEl>
                                          <p:spTgt spid="50"/>
                                        </p:tgtEl>
                                        <p:attrNameLst>
                                          <p:attrName>ppt_x</p:attrName>
                                        </p:attrNameLst>
                                      </p:cBhvr>
                                      <p:tavLst>
                                        <p:tav tm="0">
                                          <p:val>
                                            <p:strVal val="ppt_x"/>
                                          </p:val>
                                        </p:tav>
                                        <p:tav tm="100000">
                                          <p:val>
                                            <p:strVal val="ppt_x"/>
                                          </p:val>
                                        </p:tav>
                                      </p:tavLst>
                                    </p:anim>
                                    <p:anim calcmode="lin" valueType="num">
                                      <p:cBhvr>
                                        <p:cTn id="32" dur="1000"/>
                                        <p:tgtEl>
                                          <p:spTgt spid="50"/>
                                        </p:tgtEl>
                                        <p:attrNameLst>
                                          <p:attrName>ppt_y</p:attrName>
                                        </p:attrNameLst>
                                      </p:cBhvr>
                                      <p:tavLst>
                                        <p:tav tm="0">
                                          <p:val>
                                            <p:strVal val="ppt_y"/>
                                          </p:val>
                                        </p:tav>
                                        <p:tav tm="100000">
                                          <p:val>
                                            <p:strVal val="ppt_y+.1"/>
                                          </p:val>
                                        </p:tav>
                                      </p:tavLst>
                                    </p:anim>
                                    <p:set>
                                      <p:cBhvr>
                                        <p:cTn id="33" dur="1" fill="hold">
                                          <p:stCondLst>
                                            <p:cond delay="999"/>
                                          </p:stCondLst>
                                        </p:cTn>
                                        <p:tgtEl>
                                          <p:spTgt spid="50"/>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Effect transition="in" filter="fade">
                                      <p:cBhvr>
                                        <p:cTn id="4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1" grpId="0" animBg="1"/>
      <p:bldP spid="82" grpId="0"/>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3" name="Can 22"/>
          <p:cNvSpPr/>
          <p:nvPr/>
        </p:nvSpPr>
        <p:spPr>
          <a:xfrm rot="5400000">
            <a:off x="7353300" y="3383697"/>
            <a:ext cx="990600" cy="1371600"/>
          </a:xfrm>
          <a:prstGeom prst="can">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387605" y="2581069"/>
            <a:ext cx="715430" cy="1676730"/>
          </a:xfrm>
          <a:custGeom>
            <a:avLst/>
            <a:gdLst>
              <a:gd name="connsiteX0" fmla="*/ 0 w 1887794"/>
              <a:gd name="connsiteY0" fmla="*/ 14748 h 973393"/>
              <a:gd name="connsiteX1" fmla="*/ 0 w 1887794"/>
              <a:gd name="connsiteY1" fmla="*/ 14748 h 973393"/>
              <a:gd name="connsiteX2" fmla="*/ 29497 w 1887794"/>
              <a:gd name="connsiteY2" fmla="*/ 147483 h 973393"/>
              <a:gd name="connsiteX3" fmla="*/ 58994 w 1887794"/>
              <a:gd name="connsiteY3" fmla="*/ 235974 h 973393"/>
              <a:gd name="connsiteX4" fmla="*/ 73742 w 1887794"/>
              <a:gd name="connsiteY4" fmla="*/ 280219 h 973393"/>
              <a:gd name="connsiteX5" fmla="*/ 88491 w 1887794"/>
              <a:gd name="connsiteY5" fmla="*/ 383458 h 973393"/>
              <a:gd name="connsiteX6" fmla="*/ 132736 w 1887794"/>
              <a:gd name="connsiteY6" fmla="*/ 530941 h 973393"/>
              <a:gd name="connsiteX7" fmla="*/ 132736 w 1887794"/>
              <a:gd name="connsiteY7" fmla="*/ 604683 h 973393"/>
              <a:gd name="connsiteX8" fmla="*/ 176981 w 1887794"/>
              <a:gd name="connsiteY8" fmla="*/ 796412 h 973393"/>
              <a:gd name="connsiteX9" fmla="*/ 294968 w 1887794"/>
              <a:gd name="connsiteY9" fmla="*/ 929148 h 973393"/>
              <a:gd name="connsiteX10" fmla="*/ 427704 w 1887794"/>
              <a:gd name="connsiteY10" fmla="*/ 973393 h 973393"/>
              <a:gd name="connsiteX11" fmla="*/ 545691 w 1887794"/>
              <a:gd name="connsiteY11" fmla="*/ 973393 h 973393"/>
              <a:gd name="connsiteX12" fmla="*/ 678426 w 1887794"/>
              <a:gd name="connsiteY12" fmla="*/ 929148 h 973393"/>
              <a:gd name="connsiteX13" fmla="*/ 796413 w 1887794"/>
              <a:gd name="connsiteY13" fmla="*/ 855406 h 973393"/>
              <a:gd name="connsiteX14" fmla="*/ 899652 w 1887794"/>
              <a:gd name="connsiteY14" fmla="*/ 752167 h 973393"/>
              <a:gd name="connsiteX15" fmla="*/ 943897 w 1887794"/>
              <a:gd name="connsiteY15" fmla="*/ 589935 h 973393"/>
              <a:gd name="connsiteX16" fmla="*/ 973394 w 1887794"/>
              <a:gd name="connsiteY16" fmla="*/ 442451 h 973393"/>
              <a:gd name="connsiteX17" fmla="*/ 988142 w 1887794"/>
              <a:gd name="connsiteY17" fmla="*/ 221225 h 973393"/>
              <a:gd name="connsiteX18" fmla="*/ 1047136 w 1887794"/>
              <a:gd name="connsiteY18" fmla="*/ 103238 h 973393"/>
              <a:gd name="connsiteX19" fmla="*/ 1165123 w 1887794"/>
              <a:gd name="connsiteY19" fmla="*/ 29496 h 973393"/>
              <a:gd name="connsiteX20" fmla="*/ 1342104 w 1887794"/>
              <a:gd name="connsiteY20" fmla="*/ 29496 h 973393"/>
              <a:gd name="connsiteX21" fmla="*/ 1474839 w 1887794"/>
              <a:gd name="connsiteY21" fmla="*/ 44245 h 973393"/>
              <a:gd name="connsiteX22" fmla="*/ 1592826 w 1887794"/>
              <a:gd name="connsiteY22" fmla="*/ 147483 h 973393"/>
              <a:gd name="connsiteX23" fmla="*/ 1710813 w 1887794"/>
              <a:gd name="connsiteY23" fmla="*/ 265471 h 973393"/>
              <a:gd name="connsiteX24" fmla="*/ 1784555 w 1887794"/>
              <a:gd name="connsiteY24" fmla="*/ 486696 h 973393"/>
              <a:gd name="connsiteX25" fmla="*/ 1873046 w 1887794"/>
              <a:gd name="connsiteY25" fmla="*/ 634180 h 973393"/>
              <a:gd name="connsiteX26" fmla="*/ 1887794 w 1887794"/>
              <a:gd name="connsiteY26" fmla="*/ 280219 h 973393"/>
              <a:gd name="connsiteX27" fmla="*/ 1887794 w 1887794"/>
              <a:gd name="connsiteY27" fmla="*/ 176980 h 973393"/>
              <a:gd name="connsiteX28" fmla="*/ 1887794 w 1887794"/>
              <a:gd name="connsiteY28" fmla="*/ 44245 h 973393"/>
              <a:gd name="connsiteX29" fmla="*/ 1858297 w 1887794"/>
              <a:gd name="connsiteY29" fmla="*/ 14748 h 973393"/>
              <a:gd name="connsiteX30" fmla="*/ 1578078 w 1887794"/>
              <a:gd name="connsiteY30" fmla="*/ 0 h 973393"/>
              <a:gd name="connsiteX31" fmla="*/ 73742 w 1887794"/>
              <a:gd name="connsiteY31" fmla="*/ 14748 h 973393"/>
              <a:gd name="connsiteX0" fmla="*/ 65755 w 1953549"/>
              <a:gd name="connsiteY0" fmla="*/ 14748 h 973393"/>
              <a:gd name="connsiteX1" fmla="*/ 65755 w 1953549"/>
              <a:gd name="connsiteY1" fmla="*/ 14748 h 973393"/>
              <a:gd name="connsiteX2" fmla="*/ 11678 w 1953549"/>
              <a:gd name="connsiteY2" fmla="*/ 93406 h 973393"/>
              <a:gd name="connsiteX3" fmla="*/ 124749 w 1953549"/>
              <a:gd name="connsiteY3" fmla="*/ 235974 h 973393"/>
              <a:gd name="connsiteX4" fmla="*/ 139497 w 1953549"/>
              <a:gd name="connsiteY4" fmla="*/ 280219 h 973393"/>
              <a:gd name="connsiteX5" fmla="*/ 154246 w 1953549"/>
              <a:gd name="connsiteY5" fmla="*/ 383458 h 973393"/>
              <a:gd name="connsiteX6" fmla="*/ 198491 w 1953549"/>
              <a:gd name="connsiteY6" fmla="*/ 530941 h 973393"/>
              <a:gd name="connsiteX7" fmla="*/ 198491 w 1953549"/>
              <a:gd name="connsiteY7" fmla="*/ 604683 h 973393"/>
              <a:gd name="connsiteX8" fmla="*/ 242736 w 1953549"/>
              <a:gd name="connsiteY8" fmla="*/ 796412 h 973393"/>
              <a:gd name="connsiteX9" fmla="*/ 360723 w 1953549"/>
              <a:gd name="connsiteY9" fmla="*/ 929148 h 973393"/>
              <a:gd name="connsiteX10" fmla="*/ 493459 w 1953549"/>
              <a:gd name="connsiteY10" fmla="*/ 973393 h 973393"/>
              <a:gd name="connsiteX11" fmla="*/ 611446 w 1953549"/>
              <a:gd name="connsiteY11" fmla="*/ 973393 h 973393"/>
              <a:gd name="connsiteX12" fmla="*/ 744181 w 1953549"/>
              <a:gd name="connsiteY12" fmla="*/ 929148 h 973393"/>
              <a:gd name="connsiteX13" fmla="*/ 862168 w 1953549"/>
              <a:gd name="connsiteY13" fmla="*/ 855406 h 973393"/>
              <a:gd name="connsiteX14" fmla="*/ 965407 w 1953549"/>
              <a:gd name="connsiteY14" fmla="*/ 752167 h 973393"/>
              <a:gd name="connsiteX15" fmla="*/ 1009652 w 1953549"/>
              <a:gd name="connsiteY15" fmla="*/ 589935 h 973393"/>
              <a:gd name="connsiteX16" fmla="*/ 1039149 w 1953549"/>
              <a:gd name="connsiteY16" fmla="*/ 442451 h 973393"/>
              <a:gd name="connsiteX17" fmla="*/ 1053897 w 1953549"/>
              <a:gd name="connsiteY17" fmla="*/ 221225 h 973393"/>
              <a:gd name="connsiteX18" fmla="*/ 1112891 w 1953549"/>
              <a:gd name="connsiteY18" fmla="*/ 103238 h 973393"/>
              <a:gd name="connsiteX19" fmla="*/ 1230878 w 1953549"/>
              <a:gd name="connsiteY19" fmla="*/ 29496 h 973393"/>
              <a:gd name="connsiteX20" fmla="*/ 1407859 w 1953549"/>
              <a:gd name="connsiteY20" fmla="*/ 29496 h 973393"/>
              <a:gd name="connsiteX21" fmla="*/ 1540594 w 1953549"/>
              <a:gd name="connsiteY21" fmla="*/ 44245 h 973393"/>
              <a:gd name="connsiteX22" fmla="*/ 1658581 w 1953549"/>
              <a:gd name="connsiteY22" fmla="*/ 147483 h 973393"/>
              <a:gd name="connsiteX23" fmla="*/ 1776568 w 1953549"/>
              <a:gd name="connsiteY23" fmla="*/ 265471 h 973393"/>
              <a:gd name="connsiteX24" fmla="*/ 1850310 w 1953549"/>
              <a:gd name="connsiteY24" fmla="*/ 486696 h 973393"/>
              <a:gd name="connsiteX25" fmla="*/ 1938801 w 1953549"/>
              <a:gd name="connsiteY25" fmla="*/ 634180 h 973393"/>
              <a:gd name="connsiteX26" fmla="*/ 1953549 w 1953549"/>
              <a:gd name="connsiteY26" fmla="*/ 280219 h 973393"/>
              <a:gd name="connsiteX27" fmla="*/ 1953549 w 1953549"/>
              <a:gd name="connsiteY27" fmla="*/ 176980 h 973393"/>
              <a:gd name="connsiteX28" fmla="*/ 1953549 w 1953549"/>
              <a:gd name="connsiteY28" fmla="*/ 44245 h 973393"/>
              <a:gd name="connsiteX29" fmla="*/ 1924052 w 1953549"/>
              <a:gd name="connsiteY29" fmla="*/ 14748 h 973393"/>
              <a:gd name="connsiteX30" fmla="*/ 1643833 w 1953549"/>
              <a:gd name="connsiteY30" fmla="*/ 0 h 973393"/>
              <a:gd name="connsiteX31" fmla="*/ 139497 w 1953549"/>
              <a:gd name="connsiteY31" fmla="*/ 14748 h 973393"/>
              <a:gd name="connsiteX0" fmla="*/ 65755 w 1953549"/>
              <a:gd name="connsiteY0" fmla="*/ 14748 h 973393"/>
              <a:gd name="connsiteX1" fmla="*/ 65755 w 1953549"/>
              <a:gd name="connsiteY1" fmla="*/ 14748 h 973393"/>
              <a:gd name="connsiteX2" fmla="*/ 11678 w 1953549"/>
              <a:gd name="connsiteY2" fmla="*/ 93406 h 973393"/>
              <a:gd name="connsiteX3" fmla="*/ 124749 w 1953549"/>
              <a:gd name="connsiteY3" fmla="*/ 235974 h 973393"/>
              <a:gd name="connsiteX4" fmla="*/ 139497 w 1953549"/>
              <a:gd name="connsiteY4" fmla="*/ 280219 h 973393"/>
              <a:gd name="connsiteX5" fmla="*/ 154246 w 1953549"/>
              <a:gd name="connsiteY5" fmla="*/ 383458 h 973393"/>
              <a:gd name="connsiteX6" fmla="*/ 198491 w 1953549"/>
              <a:gd name="connsiteY6" fmla="*/ 530941 h 973393"/>
              <a:gd name="connsiteX7" fmla="*/ 198491 w 1953549"/>
              <a:gd name="connsiteY7" fmla="*/ 604683 h 973393"/>
              <a:gd name="connsiteX8" fmla="*/ 242736 w 1953549"/>
              <a:gd name="connsiteY8" fmla="*/ 796412 h 973393"/>
              <a:gd name="connsiteX9" fmla="*/ 360723 w 1953549"/>
              <a:gd name="connsiteY9" fmla="*/ 929148 h 973393"/>
              <a:gd name="connsiteX10" fmla="*/ 493459 w 1953549"/>
              <a:gd name="connsiteY10" fmla="*/ 973393 h 973393"/>
              <a:gd name="connsiteX11" fmla="*/ 611446 w 1953549"/>
              <a:gd name="connsiteY11" fmla="*/ 973393 h 973393"/>
              <a:gd name="connsiteX12" fmla="*/ 744181 w 1953549"/>
              <a:gd name="connsiteY12" fmla="*/ 929148 h 973393"/>
              <a:gd name="connsiteX13" fmla="*/ 862168 w 1953549"/>
              <a:gd name="connsiteY13" fmla="*/ 855406 h 973393"/>
              <a:gd name="connsiteX14" fmla="*/ 965407 w 1953549"/>
              <a:gd name="connsiteY14" fmla="*/ 752167 h 973393"/>
              <a:gd name="connsiteX15" fmla="*/ 1009652 w 1953549"/>
              <a:gd name="connsiteY15" fmla="*/ 589935 h 973393"/>
              <a:gd name="connsiteX16" fmla="*/ 1039149 w 1953549"/>
              <a:gd name="connsiteY16" fmla="*/ 442451 h 973393"/>
              <a:gd name="connsiteX17" fmla="*/ 1053897 w 1953549"/>
              <a:gd name="connsiteY17" fmla="*/ 221225 h 973393"/>
              <a:gd name="connsiteX18" fmla="*/ 1112891 w 1953549"/>
              <a:gd name="connsiteY18" fmla="*/ 103238 h 973393"/>
              <a:gd name="connsiteX19" fmla="*/ 1230878 w 1953549"/>
              <a:gd name="connsiteY19" fmla="*/ 29496 h 973393"/>
              <a:gd name="connsiteX20" fmla="*/ 1407859 w 1953549"/>
              <a:gd name="connsiteY20" fmla="*/ 29496 h 973393"/>
              <a:gd name="connsiteX21" fmla="*/ 1540594 w 1953549"/>
              <a:gd name="connsiteY21" fmla="*/ 44245 h 973393"/>
              <a:gd name="connsiteX22" fmla="*/ 1658581 w 1953549"/>
              <a:gd name="connsiteY22" fmla="*/ 147483 h 973393"/>
              <a:gd name="connsiteX23" fmla="*/ 1732258 w 1953549"/>
              <a:gd name="connsiteY23" fmla="*/ 398206 h 973393"/>
              <a:gd name="connsiteX24" fmla="*/ 1850310 w 1953549"/>
              <a:gd name="connsiteY24" fmla="*/ 486696 h 973393"/>
              <a:gd name="connsiteX25" fmla="*/ 1938801 w 1953549"/>
              <a:gd name="connsiteY25" fmla="*/ 634180 h 973393"/>
              <a:gd name="connsiteX26" fmla="*/ 1953549 w 1953549"/>
              <a:gd name="connsiteY26" fmla="*/ 280219 h 973393"/>
              <a:gd name="connsiteX27" fmla="*/ 1953549 w 1953549"/>
              <a:gd name="connsiteY27" fmla="*/ 176980 h 973393"/>
              <a:gd name="connsiteX28" fmla="*/ 1953549 w 1953549"/>
              <a:gd name="connsiteY28" fmla="*/ 44245 h 973393"/>
              <a:gd name="connsiteX29" fmla="*/ 1924052 w 1953549"/>
              <a:gd name="connsiteY29" fmla="*/ 14748 h 973393"/>
              <a:gd name="connsiteX30" fmla="*/ 1643833 w 1953549"/>
              <a:gd name="connsiteY30" fmla="*/ 0 h 973393"/>
              <a:gd name="connsiteX31" fmla="*/ 139497 w 1953549"/>
              <a:gd name="connsiteY31" fmla="*/ 14748 h 973393"/>
              <a:gd name="connsiteX0" fmla="*/ 65755 w 1953549"/>
              <a:gd name="connsiteY0" fmla="*/ 14748 h 973393"/>
              <a:gd name="connsiteX1" fmla="*/ 65755 w 1953549"/>
              <a:gd name="connsiteY1" fmla="*/ 14748 h 973393"/>
              <a:gd name="connsiteX2" fmla="*/ 11678 w 1953549"/>
              <a:gd name="connsiteY2" fmla="*/ 93406 h 973393"/>
              <a:gd name="connsiteX3" fmla="*/ 124749 w 1953549"/>
              <a:gd name="connsiteY3" fmla="*/ 235974 h 973393"/>
              <a:gd name="connsiteX4" fmla="*/ 139497 w 1953549"/>
              <a:gd name="connsiteY4" fmla="*/ 280219 h 973393"/>
              <a:gd name="connsiteX5" fmla="*/ 154246 w 1953549"/>
              <a:gd name="connsiteY5" fmla="*/ 383458 h 973393"/>
              <a:gd name="connsiteX6" fmla="*/ 198491 w 1953549"/>
              <a:gd name="connsiteY6" fmla="*/ 530941 h 973393"/>
              <a:gd name="connsiteX7" fmla="*/ 198491 w 1953549"/>
              <a:gd name="connsiteY7" fmla="*/ 604683 h 973393"/>
              <a:gd name="connsiteX8" fmla="*/ 242736 w 1953549"/>
              <a:gd name="connsiteY8" fmla="*/ 796412 h 973393"/>
              <a:gd name="connsiteX9" fmla="*/ 360723 w 1953549"/>
              <a:gd name="connsiteY9" fmla="*/ 929148 h 973393"/>
              <a:gd name="connsiteX10" fmla="*/ 493459 w 1953549"/>
              <a:gd name="connsiteY10" fmla="*/ 973393 h 973393"/>
              <a:gd name="connsiteX11" fmla="*/ 611446 w 1953549"/>
              <a:gd name="connsiteY11" fmla="*/ 973393 h 973393"/>
              <a:gd name="connsiteX12" fmla="*/ 744181 w 1953549"/>
              <a:gd name="connsiteY12" fmla="*/ 929148 h 973393"/>
              <a:gd name="connsiteX13" fmla="*/ 862168 w 1953549"/>
              <a:gd name="connsiteY13" fmla="*/ 855406 h 973393"/>
              <a:gd name="connsiteX14" fmla="*/ 965407 w 1953549"/>
              <a:gd name="connsiteY14" fmla="*/ 752167 h 973393"/>
              <a:gd name="connsiteX15" fmla="*/ 1009652 w 1953549"/>
              <a:gd name="connsiteY15" fmla="*/ 589935 h 973393"/>
              <a:gd name="connsiteX16" fmla="*/ 1039149 w 1953549"/>
              <a:gd name="connsiteY16" fmla="*/ 442451 h 973393"/>
              <a:gd name="connsiteX17" fmla="*/ 1053897 w 1953549"/>
              <a:gd name="connsiteY17" fmla="*/ 221225 h 973393"/>
              <a:gd name="connsiteX18" fmla="*/ 1112891 w 1953549"/>
              <a:gd name="connsiteY18" fmla="*/ 103238 h 973393"/>
              <a:gd name="connsiteX19" fmla="*/ 1230878 w 1953549"/>
              <a:gd name="connsiteY19" fmla="*/ 29496 h 973393"/>
              <a:gd name="connsiteX20" fmla="*/ 1407859 w 1953549"/>
              <a:gd name="connsiteY20" fmla="*/ 29496 h 973393"/>
              <a:gd name="connsiteX21" fmla="*/ 1540594 w 1953549"/>
              <a:gd name="connsiteY21" fmla="*/ 44245 h 973393"/>
              <a:gd name="connsiteX22" fmla="*/ 1658581 w 1953549"/>
              <a:gd name="connsiteY22" fmla="*/ 147483 h 973393"/>
              <a:gd name="connsiteX23" fmla="*/ 1732258 w 1953549"/>
              <a:gd name="connsiteY23" fmla="*/ 398206 h 973393"/>
              <a:gd name="connsiteX24" fmla="*/ 1879785 w 1953549"/>
              <a:gd name="connsiteY24" fmla="*/ 550606 h 973393"/>
              <a:gd name="connsiteX25" fmla="*/ 1938801 w 1953549"/>
              <a:gd name="connsiteY25" fmla="*/ 634180 h 973393"/>
              <a:gd name="connsiteX26" fmla="*/ 1953549 w 1953549"/>
              <a:gd name="connsiteY26" fmla="*/ 280219 h 973393"/>
              <a:gd name="connsiteX27" fmla="*/ 1953549 w 1953549"/>
              <a:gd name="connsiteY27" fmla="*/ 176980 h 973393"/>
              <a:gd name="connsiteX28" fmla="*/ 1953549 w 1953549"/>
              <a:gd name="connsiteY28" fmla="*/ 44245 h 973393"/>
              <a:gd name="connsiteX29" fmla="*/ 1924052 w 1953549"/>
              <a:gd name="connsiteY29" fmla="*/ 14748 h 973393"/>
              <a:gd name="connsiteX30" fmla="*/ 1643833 w 1953549"/>
              <a:gd name="connsiteY30" fmla="*/ 0 h 973393"/>
              <a:gd name="connsiteX31" fmla="*/ 139497 w 1953549"/>
              <a:gd name="connsiteY31" fmla="*/ 14748 h 973393"/>
              <a:gd name="connsiteX0" fmla="*/ 65755 w 1953549"/>
              <a:gd name="connsiteY0" fmla="*/ 14748 h 973393"/>
              <a:gd name="connsiteX1" fmla="*/ 65755 w 1953549"/>
              <a:gd name="connsiteY1" fmla="*/ 14748 h 973393"/>
              <a:gd name="connsiteX2" fmla="*/ 11678 w 1953549"/>
              <a:gd name="connsiteY2" fmla="*/ 93406 h 973393"/>
              <a:gd name="connsiteX3" fmla="*/ 124749 w 1953549"/>
              <a:gd name="connsiteY3" fmla="*/ 235974 h 973393"/>
              <a:gd name="connsiteX4" fmla="*/ 139497 w 1953549"/>
              <a:gd name="connsiteY4" fmla="*/ 280219 h 973393"/>
              <a:gd name="connsiteX5" fmla="*/ 154246 w 1953549"/>
              <a:gd name="connsiteY5" fmla="*/ 383458 h 973393"/>
              <a:gd name="connsiteX6" fmla="*/ 198491 w 1953549"/>
              <a:gd name="connsiteY6" fmla="*/ 530941 h 973393"/>
              <a:gd name="connsiteX7" fmla="*/ 198491 w 1953549"/>
              <a:gd name="connsiteY7" fmla="*/ 604683 h 973393"/>
              <a:gd name="connsiteX8" fmla="*/ 242736 w 1953549"/>
              <a:gd name="connsiteY8" fmla="*/ 796412 h 973393"/>
              <a:gd name="connsiteX9" fmla="*/ 360723 w 1953549"/>
              <a:gd name="connsiteY9" fmla="*/ 929148 h 973393"/>
              <a:gd name="connsiteX10" fmla="*/ 493459 w 1953549"/>
              <a:gd name="connsiteY10" fmla="*/ 973393 h 973393"/>
              <a:gd name="connsiteX11" fmla="*/ 611446 w 1953549"/>
              <a:gd name="connsiteY11" fmla="*/ 973393 h 973393"/>
              <a:gd name="connsiteX12" fmla="*/ 744181 w 1953549"/>
              <a:gd name="connsiteY12" fmla="*/ 929148 h 973393"/>
              <a:gd name="connsiteX13" fmla="*/ 862168 w 1953549"/>
              <a:gd name="connsiteY13" fmla="*/ 855406 h 973393"/>
              <a:gd name="connsiteX14" fmla="*/ 965407 w 1953549"/>
              <a:gd name="connsiteY14" fmla="*/ 752167 h 973393"/>
              <a:gd name="connsiteX15" fmla="*/ 1009652 w 1953549"/>
              <a:gd name="connsiteY15" fmla="*/ 589935 h 973393"/>
              <a:gd name="connsiteX16" fmla="*/ 1039149 w 1953549"/>
              <a:gd name="connsiteY16" fmla="*/ 442451 h 973393"/>
              <a:gd name="connsiteX17" fmla="*/ 1053897 w 1953549"/>
              <a:gd name="connsiteY17" fmla="*/ 221225 h 973393"/>
              <a:gd name="connsiteX18" fmla="*/ 1112891 w 1953549"/>
              <a:gd name="connsiteY18" fmla="*/ 103238 h 973393"/>
              <a:gd name="connsiteX19" fmla="*/ 1230878 w 1953549"/>
              <a:gd name="connsiteY19" fmla="*/ 29496 h 973393"/>
              <a:gd name="connsiteX20" fmla="*/ 1407859 w 1953549"/>
              <a:gd name="connsiteY20" fmla="*/ 29496 h 973393"/>
              <a:gd name="connsiteX21" fmla="*/ 1540594 w 1953549"/>
              <a:gd name="connsiteY21" fmla="*/ 44245 h 973393"/>
              <a:gd name="connsiteX22" fmla="*/ 1658581 w 1953549"/>
              <a:gd name="connsiteY22" fmla="*/ 147483 h 973393"/>
              <a:gd name="connsiteX23" fmla="*/ 1732258 w 1953549"/>
              <a:gd name="connsiteY23" fmla="*/ 398206 h 973393"/>
              <a:gd name="connsiteX24" fmla="*/ 1879785 w 1953549"/>
              <a:gd name="connsiteY24" fmla="*/ 550606 h 973393"/>
              <a:gd name="connsiteX25" fmla="*/ 1879785 w 1953549"/>
              <a:gd name="connsiteY25" fmla="*/ 626806 h 973393"/>
              <a:gd name="connsiteX26" fmla="*/ 1953549 w 1953549"/>
              <a:gd name="connsiteY26" fmla="*/ 280219 h 973393"/>
              <a:gd name="connsiteX27" fmla="*/ 1953549 w 1953549"/>
              <a:gd name="connsiteY27" fmla="*/ 176980 h 973393"/>
              <a:gd name="connsiteX28" fmla="*/ 1953549 w 1953549"/>
              <a:gd name="connsiteY28" fmla="*/ 44245 h 973393"/>
              <a:gd name="connsiteX29" fmla="*/ 1924052 w 1953549"/>
              <a:gd name="connsiteY29" fmla="*/ 14748 h 973393"/>
              <a:gd name="connsiteX30" fmla="*/ 1643833 w 1953549"/>
              <a:gd name="connsiteY30" fmla="*/ 0 h 973393"/>
              <a:gd name="connsiteX31" fmla="*/ 139497 w 1953549"/>
              <a:gd name="connsiteY31" fmla="*/ 14748 h 973393"/>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12891 w 1953549"/>
              <a:gd name="connsiteY18" fmla="*/ 88490 h 958645"/>
              <a:gd name="connsiteX19" fmla="*/ 1230878 w 1953549"/>
              <a:gd name="connsiteY19" fmla="*/ 14748 h 958645"/>
              <a:gd name="connsiteX20" fmla="*/ 1407859 w 1953549"/>
              <a:gd name="connsiteY20" fmla="*/ 14748 h 958645"/>
              <a:gd name="connsiteX21" fmla="*/ 1540594 w 1953549"/>
              <a:gd name="connsiteY21" fmla="*/ 29497 h 958645"/>
              <a:gd name="connsiteX22" fmla="*/ 1658581 w 1953549"/>
              <a:gd name="connsiteY22" fmla="*/ 132735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12891 w 1953549"/>
              <a:gd name="connsiteY18" fmla="*/ 88490 h 958645"/>
              <a:gd name="connsiteX19" fmla="*/ 1289675 w 1953549"/>
              <a:gd name="connsiteY19" fmla="*/ 38802 h 958645"/>
              <a:gd name="connsiteX20" fmla="*/ 1407859 w 1953549"/>
              <a:gd name="connsiteY20" fmla="*/ 14748 h 958645"/>
              <a:gd name="connsiteX21" fmla="*/ 1540594 w 1953549"/>
              <a:gd name="connsiteY21" fmla="*/ 29497 h 958645"/>
              <a:gd name="connsiteX22" fmla="*/ 1658581 w 1953549"/>
              <a:gd name="connsiteY22" fmla="*/ 132735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42148 w 1953549"/>
              <a:gd name="connsiteY18" fmla="*/ 180316 h 958645"/>
              <a:gd name="connsiteX19" fmla="*/ 1289675 w 1953549"/>
              <a:gd name="connsiteY19" fmla="*/ 38802 h 958645"/>
              <a:gd name="connsiteX20" fmla="*/ 1407859 w 1953549"/>
              <a:gd name="connsiteY20" fmla="*/ 14748 h 958645"/>
              <a:gd name="connsiteX21" fmla="*/ 1540594 w 1953549"/>
              <a:gd name="connsiteY21" fmla="*/ 29497 h 958645"/>
              <a:gd name="connsiteX22" fmla="*/ 1658581 w 1953549"/>
              <a:gd name="connsiteY22" fmla="*/ 132735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42148 w 1953549"/>
              <a:gd name="connsiteY18" fmla="*/ 180316 h 958645"/>
              <a:gd name="connsiteX19" fmla="*/ 1289675 w 1953549"/>
              <a:gd name="connsiteY19" fmla="*/ 38802 h 958645"/>
              <a:gd name="connsiteX20" fmla="*/ 1437203 w 1953549"/>
              <a:gd name="connsiteY20" fmla="*/ 38802 h 958645"/>
              <a:gd name="connsiteX21" fmla="*/ 1540594 w 1953549"/>
              <a:gd name="connsiteY21" fmla="*/ 29497 h 958645"/>
              <a:gd name="connsiteX22" fmla="*/ 1658581 w 1953549"/>
              <a:gd name="connsiteY22" fmla="*/ 132735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42148 w 1953549"/>
              <a:gd name="connsiteY18" fmla="*/ 180316 h 958645"/>
              <a:gd name="connsiteX19" fmla="*/ 1289675 w 1953549"/>
              <a:gd name="connsiteY19" fmla="*/ 38802 h 958645"/>
              <a:gd name="connsiteX20" fmla="*/ 1437203 w 1953549"/>
              <a:gd name="connsiteY20" fmla="*/ 38802 h 958645"/>
              <a:gd name="connsiteX21" fmla="*/ 1510966 w 1953549"/>
              <a:gd name="connsiteY21" fmla="*/ 109559 h 958645"/>
              <a:gd name="connsiteX22" fmla="*/ 1658581 w 1953549"/>
              <a:gd name="connsiteY22" fmla="*/ 132735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65755 w 1953549"/>
              <a:gd name="connsiteY0" fmla="*/ 0 h 958645"/>
              <a:gd name="connsiteX1" fmla="*/ 65755 w 1953549"/>
              <a:gd name="connsiteY1" fmla="*/ 0 h 958645"/>
              <a:gd name="connsiteX2" fmla="*/ 11678 w 1953549"/>
              <a:gd name="connsiteY2" fmla="*/ 78658 h 958645"/>
              <a:gd name="connsiteX3" fmla="*/ 124749 w 1953549"/>
              <a:gd name="connsiteY3" fmla="*/ 221226 h 958645"/>
              <a:gd name="connsiteX4" fmla="*/ 139497 w 1953549"/>
              <a:gd name="connsiteY4" fmla="*/ 265471 h 958645"/>
              <a:gd name="connsiteX5" fmla="*/ 154246 w 1953549"/>
              <a:gd name="connsiteY5" fmla="*/ 368710 h 958645"/>
              <a:gd name="connsiteX6" fmla="*/ 198491 w 1953549"/>
              <a:gd name="connsiteY6" fmla="*/ 516193 h 958645"/>
              <a:gd name="connsiteX7" fmla="*/ 198491 w 1953549"/>
              <a:gd name="connsiteY7" fmla="*/ 589935 h 958645"/>
              <a:gd name="connsiteX8" fmla="*/ 242736 w 1953549"/>
              <a:gd name="connsiteY8" fmla="*/ 781664 h 958645"/>
              <a:gd name="connsiteX9" fmla="*/ 360723 w 1953549"/>
              <a:gd name="connsiteY9" fmla="*/ 914400 h 958645"/>
              <a:gd name="connsiteX10" fmla="*/ 493459 w 1953549"/>
              <a:gd name="connsiteY10" fmla="*/ 958645 h 958645"/>
              <a:gd name="connsiteX11" fmla="*/ 611446 w 1953549"/>
              <a:gd name="connsiteY11" fmla="*/ 958645 h 958645"/>
              <a:gd name="connsiteX12" fmla="*/ 744181 w 1953549"/>
              <a:gd name="connsiteY12" fmla="*/ 914400 h 958645"/>
              <a:gd name="connsiteX13" fmla="*/ 862168 w 1953549"/>
              <a:gd name="connsiteY13" fmla="*/ 840658 h 958645"/>
              <a:gd name="connsiteX14" fmla="*/ 965407 w 1953549"/>
              <a:gd name="connsiteY14" fmla="*/ 737419 h 958645"/>
              <a:gd name="connsiteX15" fmla="*/ 1009652 w 1953549"/>
              <a:gd name="connsiteY15" fmla="*/ 575187 h 958645"/>
              <a:gd name="connsiteX16" fmla="*/ 1039149 w 1953549"/>
              <a:gd name="connsiteY16" fmla="*/ 427703 h 958645"/>
              <a:gd name="connsiteX17" fmla="*/ 1053897 w 1953549"/>
              <a:gd name="connsiteY17" fmla="*/ 206477 h 958645"/>
              <a:gd name="connsiteX18" fmla="*/ 1142148 w 1953549"/>
              <a:gd name="connsiteY18" fmla="*/ 180316 h 958645"/>
              <a:gd name="connsiteX19" fmla="*/ 1289675 w 1953549"/>
              <a:gd name="connsiteY19" fmla="*/ 38802 h 958645"/>
              <a:gd name="connsiteX20" fmla="*/ 1437203 w 1953549"/>
              <a:gd name="connsiteY20" fmla="*/ 38802 h 958645"/>
              <a:gd name="connsiteX21" fmla="*/ 1510966 w 1953549"/>
              <a:gd name="connsiteY21" fmla="*/ 109559 h 958645"/>
              <a:gd name="connsiteX22" fmla="*/ 1658494 w 1953549"/>
              <a:gd name="connsiteY22" fmla="*/ 180316 h 958645"/>
              <a:gd name="connsiteX23" fmla="*/ 1732258 w 1953549"/>
              <a:gd name="connsiteY23" fmla="*/ 383458 h 958645"/>
              <a:gd name="connsiteX24" fmla="*/ 1879785 w 1953549"/>
              <a:gd name="connsiteY24" fmla="*/ 535858 h 958645"/>
              <a:gd name="connsiteX25" fmla="*/ 1879785 w 1953549"/>
              <a:gd name="connsiteY25" fmla="*/ 612058 h 958645"/>
              <a:gd name="connsiteX26" fmla="*/ 1953549 w 1953549"/>
              <a:gd name="connsiteY26" fmla="*/ 265471 h 958645"/>
              <a:gd name="connsiteX27" fmla="*/ 1953549 w 1953549"/>
              <a:gd name="connsiteY27" fmla="*/ 162232 h 958645"/>
              <a:gd name="connsiteX28" fmla="*/ 1953549 w 1953549"/>
              <a:gd name="connsiteY28" fmla="*/ 29497 h 958645"/>
              <a:gd name="connsiteX29" fmla="*/ 1924052 w 1953549"/>
              <a:gd name="connsiteY29" fmla="*/ 0 h 958645"/>
              <a:gd name="connsiteX30" fmla="*/ 1658494 w 1953549"/>
              <a:gd name="connsiteY30" fmla="*/ 2458 h 958645"/>
              <a:gd name="connsiteX31" fmla="*/ 139497 w 1953549"/>
              <a:gd name="connsiteY31" fmla="*/ 0 h 958645"/>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43794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782009 w 2003300"/>
              <a:gd name="connsiteY23" fmla="*/ 388450 h 963637"/>
              <a:gd name="connsiteX24" fmla="*/ 1929536 w 2003300"/>
              <a:gd name="connsiteY24" fmla="*/ 540850 h 963637"/>
              <a:gd name="connsiteX25" fmla="*/ 1929536 w 2003300"/>
              <a:gd name="connsiteY25" fmla="*/ 617050 h 963637"/>
              <a:gd name="connsiteX26" fmla="*/ 2003300 w 2003300"/>
              <a:gd name="connsiteY26" fmla="*/ 270463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782009 w 2003300"/>
              <a:gd name="connsiteY23" fmla="*/ 388450 h 963637"/>
              <a:gd name="connsiteX24" fmla="*/ 1929536 w 2003300"/>
              <a:gd name="connsiteY24" fmla="*/ 540850 h 963637"/>
              <a:gd name="connsiteX25" fmla="*/ 1929536 w 2003300"/>
              <a:gd name="connsiteY25" fmla="*/ 617050 h 963637"/>
              <a:gd name="connsiteX26" fmla="*/ 2003300 w 2003300"/>
              <a:gd name="connsiteY26" fmla="*/ 270463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929536 w 2003300"/>
              <a:gd name="connsiteY24" fmla="*/ 540850 h 963637"/>
              <a:gd name="connsiteX25" fmla="*/ 1929536 w 2003300"/>
              <a:gd name="connsiteY25" fmla="*/ 617050 h 963637"/>
              <a:gd name="connsiteX26" fmla="*/ 2003300 w 2003300"/>
              <a:gd name="connsiteY26" fmla="*/ 270463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929536 w 2003300"/>
              <a:gd name="connsiteY24" fmla="*/ 540850 h 963637"/>
              <a:gd name="connsiteX25" fmla="*/ 1929536 w 2003300"/>
              <a:gd name="connsiteY25" fmla="*/ 680608 h 963637"/>
              <a:gd name="connsiteX26" fmla="*/ 2003300 w 2003300"/>
              <a:gd name="connsiteY26" fmla="*/ 270463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855772 w 2003300"/>
              <a:gd name="connsiteY24" fmla="*/ 539094 h 963637"/>
              <a:gd name="connsiteX25" fmla="*/ 1929536 w 2003300"/>
              <a:gd name="connsiteY25" fmla="*/ 680608 h 963637"/>
              <a:gd name="connsiteX26" fmla="*/ 2003300 w 2003300"/>
              <a:gd name="connsiteY26" fmla="*/ 270463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43794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855772 w 2003300"/>
              <a:gd name="connsiteY24" fmla="*/ 539094 h 963637"/>
              <a:gd name="connsiteX25" fmla="*/ 1929536 w 2003300"/>
              <a:gd name="connsiteY25" fmla="*/ 680608 h 963637"/>
              <a:gd name="connsiteX26" fmla="*/ 2003300 w 2003300"/>
              <a:gd name="connsiteY26" fmla="*/ 680608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03648 w 2003300"/>
              <a:gd name="connsiteY17" fmla="*/ 211469 h 963637"/>
              <a:gd name="connsiteX18" fmla="*/ 1191899 w 2003300"/>
              <a:gd name="connsiteY18" fmla="*/ 185308 h 963637"/>
              <a:gd name="connsiteX19" fmla="*/ 1339426 w 2003300"/>
              <a:gd name="connsiteY19" fmla="*/ 114551 h 963637"/>
              <a:gd name="connsiteX20" fmla="*/ 1486954 w 2003300"/>
              <a:gd name="connsiteY20" fmla="*/ 114551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855772 w 2003300"/>
              <a:gd name="connsiteY24" fmla="*/ 539094 h 963637"/>
              <a:gd name="connsiteX25" fmla="*/ 1929536 w 2003300"/>
              <a:gd name="connsiteY25" fmla="*/ 680608 h 963637"/>
              <a:gd name="connsiteX26" fmla="*/ 2003300 w 2003300"/>
              <a:gd name="connsiteY26" fmla="*/ 680608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088900 w 2003300"/>
              <a:gd name="connsiteY16" fmla="*/ 432695 h 963637"/>
              <a:gd name="connsiteX17" fmla="*/ 1144743 w 2003300"/>
              <a:gd name="connsiteY17" fmla="*/ 326823 h 963637"/>
              <a:gd name="connsiteX18" fmla="*/ 1191899 w 2003300"/>
              <a:gd name="connsiteY18" fmla="*/ 185308 h 963637"/>
              <a:gd name="connsiteX19" fmla="*/ 1339426 w 2003300"/>
              <a:gd name="connsiteY19" fmla="*/ 114551 h 963637"/>
              <a:gd name="connsiteX20" fmla="*/ 1486954 w 2003300"/>
              <a:gd name="connsiteY20" fmla="*/ 114551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855772 w 2003300"/>
              <a:gd name="connsiteY24" fmla="*/ 539094 h 963637"/>
              <a:gd name="connsiteX25" fmla="*/ 1929536 w 2003300"/>
              <a:gd name="connsiteY25" fmla="*/ 680608 h 963637"/>
              <a:gd name="connsiteX26" fmla="*/ 2003300 w 2003300"/>
              <a:gd name="connsiteY26" fmla="*/ 680608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003300"/>
              <a:gd name="connsiteY0" fmla="*/ 4992 h 963637"/>
              <a:gd name="connsiteX1" fmla="*/ 115506 w 2003300"/>
              <a:gd name="connsiteY1" fmla="*/ 4992 h 963637"/>
              <a:gd name="connsiteX2" fmla="*/ 11678 w 2003300"/>
              <a:gd name="connsiteY2" fmla="*/ 43794 h 963637"/>
              <a:gd name="connsiteX3" fmla="*/ 174500 w 2003300"/>
              <a:gd name="connsiteY3" fmla="*/ 226218 h 963637"/>
              <a:gd name="connsiteX4" fmla="*/ 189248 w 2003300"/>
              <a:gd name="connsiteY4" fmla="*/ 270463 h 963637"/>
              <a:gd name="connsiteX5" fmla="*/ 203997 w 2003300"/>
              <a:gd name="connsiteY5" fmla="*/ 373702 h 963637"/>
              <a:gd name="connsiteX6" fmla="*/ 248242 w 2003300"/>
              <a:gd name="connsiteY6" fmla="*/ 521185 h 963637"/>
              <a:gd name="connsiteX7" fmla="*/ 248242 w 2003300"/>
              <a:gd name="connsiteY7" fmla="*/ 594927 h 963637"/>
              <a:gd name="connsiteX8" fmla="*/ 292487 w 2003300"/>
              <a:gd name="connsiteY8" fmla="*/ 786656 h 963637"/>
              <a:gd name="connsiteX9" fmla="*/ 410474 w 2003300"/>
              <a:gd name="connsiteY9" fmla="*/ 919392 h 963637"/>
              <a:gd name="connsiteX10" fmla="*/ 543210 w 2003300"/>
              <a:gd name="connsiteY10" fmla="*/ 963637 h 963637"/>
              <a:gd name="connsiteX11" fmla="*/ 661197 w 2003300"/>
              <a:gd name="connsiteY11" fmla="*/ 963637 h 963637"/>
              <a:gd name="connsiteX12" fmla="*/ 793932 w 2003300"/>
              <a:gd name="connsiteY12" fmla="*/ 919392 h 963637"/>
              <a:gd name="connsiteX13" fmla="*/ 911919 w 2003300"/>
              <a:gd name="connsiteY13" fmla="*/ 845650 h 963637"/>
              <a:gd name="connsiteX14" fmla="*/ 1015158 w 2003300"/>
              <a:gd name="connsiteY14" fmla="*/ 742411 h 963637"/>
              <a:gd name="connsiteX15" fmla="*/ 1059403 w 2003300"/>
              <a:gd name="connsiteY15" fmla="*/ 580179 h 963637"/>
              <a:gd name="connsiteX16" fmla="*/ 1144743 w 2003300"/>
              <a:gd name="connsiteY16" fmla="*/ 468337 h 963637"/>
              <a:gd name="connsiteX17" fmla="*/ 1144743 w 2003300"/>
              <a:gd name="connsiteY17" fmla="*/ 326823 h 963637"/>
              <a:gd name="connsiteX18" fmla="*/ 1191899 w 2003300"/>
              <a:gd name="connsiteY18" fmla="*/ 185308 h 963637"/>
              <a:gd name="connsiteX19" fmla="*/ 1339426 w 2003300"/>
              <a:gd name="connsiteY19" fmla="*/ 114551 h 963637"/>
              <a:gd name="connsiteX20" fmla="*/ 1486954 w 2003300"/>
              <a:gd name="connsiteY20" fmla="*/ 114551 h 963637"/>
              <a:gd name="connsiteX21" fmla="*/ 1560717 w 2003300"/>
              <a:gd name="connsiteY21" fmla="*/ 114551 h 963637"/>
              <a:gd name="connsiteX22" fmla="*/ 1708245 w 2003300"/>
              <a:gd name="connsiteY22" fmla="*/ 185308 h 963637"/>
              <a:gd name="connsiteX23" fmla="*/ 1855772 w 2003300"/>
              <a:gd name="connsiteY23" fmla="*/ 539094 h 963637"/>
              <a:gd name="connsiteX24" fmla="*/ 1855772 w 2003300"/>
              <a:gd name="connsiteY24" fmla="*/ 539094 h 963637"/>
              <a:gd name="connsiteX25" fmla="*/ 1929536 w 2003300"/>
              <a:gd name="connsiteY25" fmla="*/ 680608 h 963637"/>
              <a:gd name="connsiteX26" fmla="*/ 2003300 w 2003300"/>
              <a:gd name="connsiteY26" fmla="*/ 680608 h 963637"/>
              <a:gd name="connsiteX27" fmla="*/ 2003300 w 2003300"/>
              <a:gd name="connsiteY27" fmla="*/ 167224 h 963637"/>
              <a:gd name="connsiteX28" fmla="*/ 2003300 w 2003300"/>
              <a:gd name="connsiteY28" fmla="*/ 34489 h 963637"/>
              <a:gd name="connsiteX29" fmla="*/ 1973803 w 2003300"/>
              <a:gd name="connsiteY29" fmla="*/ 4992 h 963637"/>
              <a:gd name="connsiteX30" fmla="*/ 1708245 w 2003300"/>
              <a:gd name="connsiteY30" fmla="*/ 7450 h 963637"/>
              <a:gd name="connsiteX31" fmla="*/ 189248 w 2003300"/>
              <a:gd name="connsiteY31" fmla="*/ 4992 h 963637"/>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03300 w 2718764"/>
              <a:gd name="connsiteY26" fmla="*/ 711717 h 994746"/>
              <a:gd name="connsiteX27" fmla="*/ 2003300 w 2718764"/>
              <a:gd name="connsiteY27" fmla="*/ 198333 h 994746"/>
              <a:gd name="connsiteX28" fmla="*/ 2003300 w 2718764"/>
              <a:gd name="connsiteY28" fmla="*/ 65598 h 994746"/>
              <a:gd name="connsiteX29" fmla="*/ 2718764 w 2718764"/>
              <a:gd name="connsiteY29" fmla="*/ 0 h 994746"/>
              <a:gd name="connsiteX30" fmla="*/ 1708245 w 2718764"/>
              <a:gd name="connsiteY30" fmla="*/ 38559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03300 w 2718764"/>
              <a:gd name="connsiteY26" fmla="*/ 711717 h 994746"/>
              <a:gd name="connsiteX27" fmla="*/ 2003300 w 2718764"/>
              <a:gd name="connsiteY27" fmla="*/ 198333 h 994746"/>
              <a:gd name="connsiteX28" fmla="*/ 2647218 w 2718764"/>
              <a:gd name="connsiteY28" fmla="*/ 283029 h 994746"/>
              <a:gd name="connsiteX29" fmla="*/ 2718764 w 2718764"/>
              <a:gd name="connsiteY29" fmla="*/ 0 h 994746"/>
              <a:gd name="connsiteX30" fmla="*/ 1708245 w 2718764"/>
              <a:gd name="connsiteY30" fmla="*/ 38559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03300 w 2718764"/>
              <a:gd name="connsiteY26" fmla="*/ 711717 h 994746"/>
              <a:gd name="connsiteX27" fmla="*/ 2289485 w 2718764"/>
              <a:gd name="connsiteY27" fmla="*/ 990600 h 994746"/>
              <a:gd name="connsiteX28" fmla="*/ 2647218 w 2718764"/>
              <a:gd name="connsiteY28" fmla="*/ 283029 h 994746"/>
              <a:gd name="connsiteX29" fmla="*/ 2718764 w 2718764"/>
              <a:gd name="connsiteY29" fmla="*/ 0 h 994746"/>
              <a:gd name="connsiteX30" fmla="*/ 1708245 w 2718764"/>
              <a:gd name="connsiteY30" fmla="*/ 38559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283029 h 994746"/>
              <a:gd name="connsiteX29" fmla="*/ 2718764 w 2718764"/>
              <a:gd name="connsiteY29" fmla="*/ 0 h 994746"/>
              <a:gd name="connsiteX30" fmla="*/ 1708245 w 2718764"/>
              <a:gd name="connsiteY30" fmla="*/ 38559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08245 w 2718764"/>
              <a:gd name="connsiteY30" fmla="*/ 38559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189248 w 2718764"/>
              <a:gd name="connsiteY31" fmla="*/ 36101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543210 w 2718764"/>
              <a:gd name="connsiteY10" fmla="*/ 994746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410474 w 2718764"/>
              <a:gd name="connsiteY9" fmla="*/ 950501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292487 w 2718764"/>
              <a:gd name="connsiteY8" fmla="*/ 817765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1015158 w 2718764"/>
              <a:gd name="connsiteY14" fmla="*/ 773520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059403 w 2718764"/>
              <a:gd name="connsiteY15" fmla="*/ 611288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144743 w 2718764"/>
              <a:gd name="connsiteY16" fmla="*/ 499446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631258 w 2718764"/>
              <a:gd name="connsiteY16" fmla="*/ 990600 h 994746"/>
              <a:gd name="connsiteX17" fmla="*/ 1144743 w 2718764"/>
              <a:gd name="connsiteY17" fmla="*/ 357932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631258 w 2718764"/>
              <a:gd name="connsiteY16" fmla="*/ 990600 h 994746"/>
              <a:gd name="connsiteX17" fmla="*/ 1812509 w 2718764"/>
              <a:gd name="connsiteY17" fmla="*/ 849086 h 994746"/>
              <a:gd name="connsiteX18" fmla="*/ 1191899 w 2718764"/>
              <a:gd name="connsiteY18" fmla="*/ 216417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631258 w 2718764"/>
              <a:gd name="connsiteY16" fmla="*/ 990600 h 994746"/>
              <a:gd name="connsiteX17" fmla="*/ 1812509 w 2718764"/>
              <a:gd name="connsiteY17" fmla="*/ 849086 h 994746"/>
              <a:gd name="connsiteX18" fmla="*/ 1812509 w 2718764"/>
              <a:gd name="connsiteY18" fmla="*/ 778329 h 994746"/>
              <a:gd name="connsiteX19" fmla="*/ 1339426 w 2718764"/>
              <a:gd name="connsiteY19" fmla="*/ 145660 h 994746"/>
              <a:gd name="connsiteX20" fmla="*/ 1486954 w 2718764"/>
              <a:gd name="connsiteY20" fmla="*/ 145660 h 994746"/>
              <a:gd name="connsiteX21" fmla="*/ 1560717 w 2718764"/>
              <a:gd name="connsiteY21" fmla="*/ 145660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631258 w 2718764"/>
              <a:gd name="connsiteY16" fmla="*/ 990600 h 994746"/>
              <a:gd name="connsiteX17" fmla="*/ 1812509 w 2718764"/>
              <a:gd name="connsiteY17" fmla="*/ 849086 h 994746"/>
              <a:gd name="connsiteX18" fmla="*/ 1812509 w 2718764"/>
              <a:gd name="connsiteY18" fmla="*/ 778329 h 994746"/>
              <a:gd name="connsiteX19" fmla="*/ 1339426 w 2718764"/>
              <a:gd name="connsiteY19" fmla="*/ 145660 h 994746"/>
              <a:gd name="connsiteX20" fmla="*/ 1486954 w 2718764"/>
              <a:gd name="connsiteY20" fmla="*/ 145660 h 994746"/>
              <a:gd name="connsiteX21" fmla="*/ 2175011 w 2718764"/>
              <a:gd name="connsiteY21" fmla="*/ 919843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994746"/>
              <a:gd name="connsiteX1" fmla="*/ 115506 w 2718764"/>
              <a:gd name="connsiteY1" fmla="*/ 36101 h 994746"/>
              <a:gd name="connsiteX2" fmla="*/ 11678 w 2718764"/>
              <a:gd name="connsiteY2" fmla="*/ 74903 h 994746"/>
              <a:gd name="connsiteX3" fmla="*/ 174500 w 2718764"/>
              <a:gd name="connsiteY3" fmla="*/ 257327 h 994746"/>
              <a:gd name="connsiteX4" fmla="*/ 189248 w 2718764"/>
              <a:gd name="connsiteY4" fmla="*/ 301572 h 994746"/>
              <a:gd name="connsiteX5" fmla="*/ 203997 w 2718764"/>
              <a:gd name="connsiteY5" fmla="*/ 404811 h 994746"/>
              <a:gd name="connsiteX6" fmla="*/ 248242 w 2718764"/>
              <a:gd name="connsiteY6" fmla="*/ 552294 h 994746"/>
              <a:gd name="connsiteX7" fmla="*/ 248242 w 2718764"/>
              <a:gd name="connsiteY7" fmla="*/ 626036 h 994746"/>
              <a:gd name="connsiteX8" fmla="*/ 362502 w 2718764"/>
              <a:gd name="connsiteY8" fmla="*/ 778329 h 994746"/>
              <a:gd name="connsiteX9" fmla="*/ 725004 w 2718764"/>
              <a:gd name="connsiteY9" fmla="*/ 849086 h 994746"/>
              <a:gd name="connsiteX10" fmla="*/ 1087506 w 2718764"/>
              <a:gd name="connsiteY10" fmla="*/ 919843 h 994746"/>
              <a:gd name="connsiteX11" fmla="*/ 661197 w 2718764"/>
              <a:gd name="connsiteY11" fmla="*/ 994746 h 994746"/>
              <a:gd name="connsiteX12" fmla="*/ 793932 w 2718764"/>
              <a:gd name="connsiteY12" fmla="*/ 950501 h 994746"/>
              <a:gd name="connsiteX13" fmla="*/ 911919 w 2718764"/>
              <a:gd name="connsiteY13" fmla="*/ 876759 h 994746"/>
              <a:gd name="connsiteX14" fmla="*/ 906255 w 2718764"/>
              <a:gd name="connsiteY14" fmla="*/ 919843 h 994746"/>
              <a:gd name="connsiteX15" fmla="*/ 1268757 w 2718764"/>
              <a:gd name="connsiteY15" fmla="*/ 919843 h 994746"/>
              <a:gd name="connsiteX16" fmla="*/ 1631258 w 2718764"/>
              <a:gd name="connsiteY16" fmla="*/ 990600 h 994746"/>
              <a:gd name="connsiteX17" fmla="*/ 1812509 w 2718764"/>
              <a:gd name="connsiteY17" fmla="*/ 849086 h 994746"/>
              <a:gd name="connsiteX18" fmla="*/ 1812509 w 2718764"/>
              <a:gd name="connsiteY18" fmla="*/ 778329 h 994746"/>
              <a:gd name="connsiteX19" fmla="*/ 1339426 w 2718764"/>
              <a:gd name="connsiteY19" fmla="*/ 145660 h 994746"/>
              <a:gd name="connsiteX20" fmla="*/ 1993760 w 2718764"/>
              <a:gd name="connsiteY20" fmla="*/ 849086 h 994746"/>
              <a:gd name="connsiteX21" fmla="*/ 2175011 w 2718764"/>
              <a:gd name="connsiteY21" fmla="*/ 919843 h 994746"/>
              <a:gd name="connsiteX22" fmla="*/ 1708245 w 2718764"/>
              <a:gd name="connsiteY22" fmla="*/ 216417 h 994746"/>
              <a:gd name="connsiteX23" fmla="*/ 1855772 w 2718764"/>
              <a:gd name="connsiteY23" fmla="*/ 570203 h 994746"/>
              <a:gd name="connsiteX24" fmla="*/ 1855772 w 2718764"/>
              <a:gd name="connsiteY24" fmla="*/ 570203 h 994746"/>
              <a:gd name="connsiteX25" fmla="*/ 1929536 w 2718764"/>
              <a:gd name="connsiteY25" fmla="*/ 711717 h 994746"/>
              <a:gd name="connsiteX26" fmla="*/ 2074846 w 2718764"/>
              <a:gd name="connsiteY26" fmla="*/ 919843 h 994746"/>
              <a:gd name="connsiteX27" fmla="*/ 2289485 w 2718764"/>
              <a:gd name="connsiteY27" fmla="*/ 990600 h 994746"/>
              <a:gd name="connsiteX28" fmla="*/ 2647218 w 2718764"/>
              <a:gd name="connsiteY28" fmla="*/ 353786 h 994746"/>
              <a:gd name="connsiteX29" fmla="*/ 2718764 w 2718764"/>
              <a:gd name="connsiteY29" fmla="*/ 0 h 994746"/>
              <a:gd name="connsiteX30" fmla="*/ 1717114 w 2718764"/>
              <a:gd name="connsiteY30" fmla="*/ 0 h 994746"/>
              <a:gd name="connsiteX31" fmla="*/ 214639 w 2718764"/>
              <a:gd name="connsiteY31" fmla="*/ 0 h 994746"/>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708245 w 2718764"/>
              <a:gd name="connsiteY22" fmla="*/ 216417 h 1002393"/>
              <a:gd name="connsiteX23" fmla="*/ 1855772 w 2718764"/>
              <a:gd name="connsiteY23" fmla="*/ 570203 h 1002393"/>
              <a:gd name="connsiteX24" fmla="*/ 1855772 w 2718764"/>
              <a:gd name="connsiteY24" fmla="*/ 570203 h 1002393"/>
              <a:gd name="connsiteX25" fmla="*/ 1929536 w 2718764"/>
              <a:gd name="connsiteY25" fmla="*/ 711717 h 1002393"/>
              <a:gd name="connsiteX26" fmla="*/ 2074846 w 2718764"/>
              <a:gd name="connsiteY26" fmla="*/ 919843 h 1002393"/>
              <a:gd name="connsiteX27" fmla="*/ 2289485 w 2718764"/>
              <a:gd name="connsiteY27" fmla="*/ 990600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855772 w 2718764"/>
              <a:gd name="connsiteY23" fmla="*/ 570203 h 1002393"/>
              <a:gd name="connsiteX24" fmla="*/ 1855772 w 2718764"/>
              <a:gd name="connsiteY24" fmla="*/ 570203 h 1002393"/>
              <a:gd name="connsiteX25" fmla="*/ 1929536 w 2718764"/>
              <a:gd name="connsiteY25" fmla="*/ 711717 h 1002393"/>
              <a:gd name="connsiteX26" fmla="*/ 2074846 w 2718764"/>
              <a:gd name="connsiteY26" fmla="*/ 919843 h 1002393"/>
              <a:gd name="connsiteX27" fmla="*/ 2289485 w 2718764"/>
              <a:gd name="connsiteY27" fmla="*/ 990600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855772 w 2718764"/>
              <a:gd name="connsiteY23" fmla="*/ 570203 h 1002393"/>
              <a:gd name="connsiteX24" fmla="*/ 1631258 w 2718764"/>
              <a:gd name="connsiteY24" fmla="*/ 919842 h 1002393"/>
              <a:gd name="connsiteX25" fmla="*/ 1929536 w 2718764"/>
              <a:gd name="connsiteY25" fmla="*/ 711717 h 1002393"/>
              <a:gd name="connsiteX26" fmla="*/ 2074846 w 2718764"/>
              <a:gd name="connsiteY26" fmla="*/ 919843 h 1002393"/>
              <a:gd name="connsiteX27" fmla="*/ 2289485 w 2718764"/>
              <a:gd name="connsiteY27" fmla="*/ 990600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29536 w 2718764"/>
              <a:gd name="connsiteY25" fmla="*/ 711717 h 1002393"/>
              <a:gd name="connsiteX26" fmla="*/ 2074846 w 2718764"/>
              <a:gd name="connsiteY26" fmla="*/ 919843 h 1002393"/>
              <a:gd name="connsiteX27" fmla="*/ 2289485 w 2718764"/>
              <a:gd name="connsiteY27" fmla="*/ 990600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2289485 w 2718764"/>
              <a:gd name="connsiteY27" fmla="*/ 990600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11919 w 2718764"/>
              <a:gd name="connsiteY13" fmla="*/ 876759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812509 w 2718764"/>
              <a:gd name="connsiteY18" fmla="*/ 778329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812509 w 2718764"/>
              <a:gd name="connsiteY17" fmla="*/ 849086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647218 w 2718764"/>
              <a:gd name="connsiteY28" fmla="*/ 353786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725004 w 2718764"/>
              <a:gd name="connsiteY9" fmla="*/ 849086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543753 w 2718764"/>
              <a:gd name="connsiteY9" fmla="*/ 919842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19843 h 1002393"/>
              <a:gd name="connsiteX15" fmla="*/ 1268757 w 2718764"/>
              <a:gd name="connsiteY15" fmla="*/ 919843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543753 w 2718764"/>
              <a:gd name="connsiteY9" fmla="*/ 919842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90599 h 1002393"/>
              <a:gd name="connsiteX15" fmla="*/ 1268757 w 2718764"/>
              <a:gd name="connsiteY15" fmla="*/ 919843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543753 w 2718764"/>
              <a:gd name="connsiteY9" fmla="*/ 919842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90599 h 1002393"/>
              <a:gd name="connsiteX15" fmla="*/ 1268757 w 2718764"/>
              <a:gd name="connsiteY15" fmla="*/ 990599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115506 w 2718764"/>
              <a:gd name="connsiteY0" fmla="*/ 36101 h 1061356"/>
              <a:gd name="connsiteX1" fmla="*/ 115506 w 2718764"/>
              <a:gd name="connsiteY1" fmla="*/ 36101 h 1061356"/>
              <a:gd name="connsiteX2" fmla="*/ 11678 w 2718764"/>
              <a:gd name="connsiteY2" fmla="*/ 74903 h 1061356"/>
              <a:gd name="connsiteX3" fmla="*/ 174500 w 2718764"/>
              <a:gd name="connsiteY3" fmla="*/ 257327 h 1061356"/>
              <a:gd name="connsiteX4" fmla="*/ 189248 w 2718764"/>
              <a:gd name="connsiteY4" fmla="*/ 301572 h 1061356"/>
              <a:gd name="connsiteX5" fmla="*/ 203997 w 2718764"/>
              <a:gd name="connsiteY5" fmla="*/ 404811 h 1061356"/>
              <a:gd name="connsiteX6" fmla="*/ 248242 w 2718764"/>
              <a:gd name="connsiteY6" fmla="*/ 552294 h 1061356"/>
              <a:gd name="connsiteX7" fmla="*/ 248242 w 2718764"/>
              <a:gd name="connsiteY7" fmla="*/ 626036 h 1061356"/>
              <a:gd name="connsiteX8" fmla="*/ 362502 w 2718764"/>
              <a:gd name="connsiteY8" fmla="*/ 778329 h 1061356"/>
              <a:gd name="connsiteX9" fmla="*/ 543753 w 2718764"/>
              <a:gd name="connsiteY9" fmla="*/ 919842 h 1061356"/>
              <a:gd name="connsiteX10" fmla="*/ 1087506 w 2718764"/>
              <a:gd name="connsiteY10" fmla="*/ 919843 h 1061356"/>
              <a:gd name="connsiteX11" fmla="*/ 661197 w 2718764"/>
              <a:gd name="connsiteY11" fmla="*/ 994746 h 1061356"/>
              <a:gd name="connsiteX12" fmla="*/ 793932 w 2718764"/>
              <a:gd name="connsiteY12" fmla="*/ 950501 h 1061356"/>
              <a:gd name="connsiteX13" fmla="*/ 906255 w 2718764"/>
              <a:gd name="connsiteY13" fmla="*/ 919842 h 1061356"/>
              <a:gd name="connsiteX14" fmla="*/ 906255 w 2718764"/>
              <a:gd name="connsiteY14" fmla="*/ 1061356 h 1061356"/>
              <a:gd name="connsiteX15" fmla="*/ 1268757 w 2718764"/>
              <a:gd name="connsiteY15" fmla="*/ 990599 h 1061356"/>
              <a:gd name="connsiteX16" fmla="*/ 1631258 w 2718764"/>
              <a:gd name="connsiteY16" fmla="*/ 990600 h 1061356"/>
              <a:gd name="connsiteX17" fmla="*/ 1631258 w 2718764"/>
              <a:gd name="connsiteY17" fmla="*/ 919842 h 1061356"/>
              <a:gd name="connsiteX18" fmla="*/ 1631258 w 2718764"/>
              <a:gd name="connsiteY18" fmla="*/ 919842 h 1061356"/>
              <a:gd name="connsiteX19" fmla="*/ 1812509 w 2718764"/>
              <a:gd name="connsiteY19" fmla="*/ 990600 h 1061356"/>
              <a:gd name="connsiteX20" fmla="*/ 1993760 w 2718764"/>
              <a:gd name="connsiteY20" fmla="*/ 849086 h 1061356"/>
              <a:gd name="connsiteX21" fmla="*/ 2175011 w 2718764"/>
              <a:gd name="connsiteY21" fmla="*/ 919843 h 1061356"/>
              <a:gd name="connsiteX22" fmla="*/ 1993760 w 2718764"/>
              <a:gd name="connsiteY22" fmla="*/ 919842 h 1061356"/>
              <a:gd name="connsiteX23" fmla="*/ 1631258 w 2718764"/>
              <a:gd name="connsiteY23" fmla="*/ 919842 h 1061356"/>
              <a:gd name="connsiteX24" fmla="*/ 1631258 w 2718764"/>
              <a:gd name="connsiteY24" fmla="*/ 919842 h 1061356"/>
              <a:gd name="connsiteX25" fmla="*/ 1993760 w 2718764"/>
              <a:gd name="connsiteY25" fmla="*/ 919842 h 1061356"/>
              <a:gd name="connsiteX26" fmla="*/ 2074846 w 2718764"/>
              <a:gd name="connsiteY26" fmla="*/ 919843 h 1061356"/>
              <a:gd name="connsiteX27" fmla="*/ 1993760 w 2718764"/>
              <a:gd name="connsiteY27" fmla="*/ 849085 h 1061356"/>
              <a:gd name="connsiteX28" fmla="*/ 2718764 w 2718764"/>
              <a:gd name="connsiteY28" fmla="*/ 141513 h 1061356"/>
              <a:gd name="connsiteX29" fmla="*/ 2718764 w 2718764"/>
              <a:gd name="connsiteY29" fmla="*/ 0 h 1061356"/>
              <a:gd name="connsiteX30" fmla="*/ 1717114 w 2718764"/>
              <a:gd name="connsiteY30" fmla="*/ 0 h 1061356"/>
              <a:gd name="connsiteX31" fmla="*/ 214639 w 2718764"/>
              <a:gd name="connsiteY31" fmla="*/ 0 h 1061356"/>
              <a:gd name="connsiteX0" fmla="*/ 115506 w 2718764"/>
              <a:gd name="connsiteY0" fmla="*/ 36101 h 1002393"/>
              <a:gd name="connsiteX1" fmla="*/ 115506 w 2718764"/>
              <a:gd name="connsiteY1" fmla="*/ 36101 h 1002393"/>
              <a:gd name="connsiteX2" fmla="*/ 11678 w 2718764"/>
              <a:gd name="connsiteY2" fmla="*/ 74903 h 1002393"/>
              <a:gd name="connsiteX3" fmla="*/ 174500 w 2718764"/>
              <a:gd name="connsiteY3" fmla="*/ 257327 h 1002393"/>
              <a:gd name="connsiteX4" fmla="*/ 189248 w 2718764"/>
              <a:gd name="connsiteY4" fmla="*/ 301572 h 1002393"/>
              <a:gd name="connsiteX5" fmla="*/ 203997 w 2718764"/>
              <a:gd name="connsiteY5" fmla="*/ 404811 h 1002393"/>
              <a:gd name="connsiteX6" fmla="*/ 248242 w 2718764"/>
              <a:gd name="connsiteY6" fmla="*/ 552294 h 1002393"/>
              <a:gd name="connsiteX7" fmla="*/ 248242 w 2718764"/>
              <a:gd name="connsiteY7" fmla="*/ 626036 h 1002393"/>
              <a:gd name="connsiteX8" fmla="*/ 362502 w 2718764"/>
              <a:gd name="connsiteY8" fmla="*/ 778329 h 1002393"/>
              <a:gd name="connsiteX9" fmla="*/ 543753 w 2718764"/>
              <a:gd name="connsiteY9" fmla="*/ 919842 h 1002393"/>
              <a:gd name="connsiteX10" fmla="*/ 1087506 w 2718764"/>
              <a:gd name="connsiteY10" fmla="*/ 919843 h 1002393"/>
              <a:gd name="connsiteX11" fmla="*/ 661197 w 2718764"/>
              <a:gd name="connsiteY11" fmla="*/ 994746 h 1002393"/>
              <a:gd name="connsiteX12" fmla="*/ 793932 w 2718764"/>
              <a:gd name="connsiteY12" fmla="*/ 950501 h 1002393"/>
              <a:gd name="connsiteX13" fmla="*/ 906255 w 2718764"/>
              <a:gd name="connsiteY13" fmla="*/ 919842 h 1002393"/>
              <a:gd name="connsiteX14" fmla="*/ 906255 w 2718764"/>
              <a:gd name="connsiteY14" fmla="*/ 990599 h 1002393"/>
              <a:gd name="connsiteX15" fmla="*/ 1268757 w 2718764"/>
              <a:gd name="connsiteY15" fmla="*/ 990599 h 1002393"/>
              <a:gd name="connsiteX16" fmla="*/ 1631258 w 2718764"/>
              <a:gd name="connsiteY16" fmla="*/ 990600 h 1002393"/>
              <a:gd name="connsiteX17" fmla="*/ 1631258 w 2718764"/>
              <a:gd name="connsiteY17" fmla="*/ 919842 h 1002393"/>
              <a:gd name="connsiteX18" fmla="*/ 1631258 w 2718764"/>
              <a:gd name="connsiteY18" fmla="*/ 919842 h 1002393"/>
              <a:gd name="connsiteX19" fmla="*/ 1812509 w 2718764"/>
              <a:gd name="connsiteY19" fmla="*/ 990600 h 1002393"/>
              <a:gd name="connsiteX20" fmla="*/ 1993760 w 2718764"/>
              <a:gd name="connsiteY20" fmla="*/ 849086 h 1002393"/>
              <a:gd name="connsiteX21" fmla="*/ 2175011 w 2718764"/>
              <a:gd name="connsiteY21" fmla="*/ 919843 h 1002393"/>
              <a:gd name="connsiteX22" fmla="*/ 1993760 w 2718764"/>
              <a:gd name="connsiteY22" fmla="*/ 919842 h 1002393"/>
              <a:gd name="connsiteX23" fmla="*/ 1631258 w 2718764"/>
              <a:gd name="connsiteY23" fmla="*/ 919842 h 1002393"/>
              <a:gd name="connsiteX24" fmla="*/ 1631258 w 2718764"/>
              <a:gd name="connsiteY24" fmla="*/ 919842 h 1002393"/>
              <a:gd name="connsiteX25" fmla="*/ 1993760 w 2718764"/>
              <a:gd name="connsiteY25" fmla="*/ 919842 h 1002393"/>
              <a:gd name="connsiteX26" fmla="*/ 2074846 w 2718764"/>
              <a:gd name="connsiteY26" fmla="*/ 919843 h 1002393"/>
              <a:gd name="connsiteX27" fmla="*/ 1993760 w 2718764"/>
              <a:gd name="connsiteY27" fmla="*/ 849085 h 1002393"/>
              <a:gd name="connsiteX28" fmla="*/ 2718764 w 2718764"/>
              <a:gd name="connsiteY28" fmla="*/ 141513 h 1002393"/>
              <a:gd name="connsiteX29" fmla="*/ 2718764 w 2718764"/>
              <a:gd name="connsiteY29" fmla="*/ 0 h 1002393"/>
              <a:gd name="connsiteX30" fmla="*/ 1717114 w 2718764"/>
              <a:gd name="connsiteY30" fmla="*/ 0 h 1002393"/>
              <a:gd name="connsiteX31" fmla="*/ 214639 w 2718764"/>
              <a:gd name="connsiteY31" fmla="*/ 0 h 1002393"/>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963638 h 1046188"/>
              <a:gd name="connsiteX11" fmla="*/ 854127 w 2911694"/>
              <a:gd name="connsiteY11" fmla="*/ 1038541 h 1046188"/>
              <a:gd name="connsiteX12" fmla="*/ 986862 w 2911694"/>
              <a:gd name="connsiteY12" fmla="*/ 994296 h 1046188"/>
              <a:gd name="connsiteX13" fmla="*/ 1099185 w 2911694"/>
              <a:gd name="connsiteY13" fmla="*/ 963637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186690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407569 w 2911694"/>
              <a:gd name="connsiteY31" fmla="*/ 43795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963638 h 1046188"/>
              <a:gd name="connsiteX11" fmla="*/ 854127 w 2911694"/>
              <a:gd name="connsiteY11" fmla="*/ 1038541 h 1046188"/>
              <a:gd name="connsiteX12" fmla="*/ 986862 w 2911694"/>
              <a:gd name="connsiteY12" fmla="*/ 994296 h 1046188"/>
              <a:gd name="connsiteX13" fmla="*/ 1099185 w 2911694"/>
              <a:gd name="connsiteY13" fmla="*/ 963637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186690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374181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963638 h 1046188"/>
              <a:gd name="connsiteX11" fmla="*/ 854127 w 2911694"/>
              <a:gd name="connsiteY11" fmla="*/ 1038541 h 1046188"/>
              <a:gd name="connsiteX12" fmla="*/ 986862 w 2911694"/>
              <a:gd name="connsiteY12" fmla="*/ 994296 h 1046188"/>
              <a:gd name="connsiteX13" fmla="*/ 1099185 w 2911694"/>
              <a:gd name="connsiteY13" fmla="*/ 963637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186690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963638 h 1046188"/>
              <a:gd name="connsiteX11" fmla="*/ 854127 w 2911694"/>
              <a:gd name="connsiteY11" fmla="*/ 1038541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186690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854127 w 2911694"/>
              <a:gd name="connsiteY11" fmla="*/ 1038541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186690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854127 w 2911694"/>
              <a:gd name="connsiteY11" fmla="*/ 1038541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963637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854127 w 2911694"/>
              <a:gd name="connsiteY11" fmla="*/ 1038541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824188 w 2911694"/>
              <a:gd name="connsiteY23" fmla="*/ 963637 h 1046188"/>
              <a:gd name="connsiteX24" fmla="*/ 1824188 w 2911694"/>
              <a:gd name="connsiteY24" fmla="*/ 1034394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854127 w 2911694"/>
              <a:gd name="connsiteY11" fmla="*/ 1038541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642937 w 2911694"/>
              <a:gd name="connsiteY23" fmla="*/ 1034394 h 1046188"/>
              <a:gd name="connsiteX24" fmla="*/ 1824188 w 2911694"/>
              <a:gd name="connsiteY24" fmla="*/ 1034394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917934 w 2911694"/>
              <a:gd name="connsiteY11" fmla="*/ 963637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1824188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642937 w 2911694"/>
              <a:gd name="connsiteY23" fmla="*/ 1034394 h 1046188"/>
              <a:gd name="connsiteX24" fmla="*/ 1824188 w 2911694"/>
              <a:gd name="connsiteY24" fmla="*/ 1034394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08436 w 2911694"/>
              <a:gd name="connsiteY1" fmla="*/ 79896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917934 w 2911694"/>
              <a:gd name="connsiteY11" fmla="*/ 963637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2005439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642937 w 2911694"/>
              <a:gd name="connsiteY23" fmla="*/ 1034394 h 1046188"/>
              <a:gd name="connsiteX24" fmla="*/ 1824188 w 2911694"/>
              <a:gd name="connsiteY24" fmla="*/ 1034394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308436 w 2911694"/>
              <a:gd name="connsiteY0" fmla="*/ 79896 h 1046188"/>
              <a:gd name="connsiteX1" fmla="*/ 374181 w 2911694"/>
              <a:gd name="connsiteY1" fmla="*/ 43794 h 1046188"/>
              <a:gd name="connsiteX2" fmla="*/ 11679 w 2911694"/>
              <a:gd name="connsiteY2" fmla="*/ 43794 h 1046188"/>
              <a:gd name="connsiteX3" fmla="*/ 367430 w 2911694"/>
              <a:gd name="connsiteY3" fmla="*/ 301122 h 1046188"/>
              <a:gd name="connsiteX4" fmla="*/ 382178 w 2911694"/>
              <a:gd name="connsiteY4" fmla="*/ 345367 h 1046188"/>
              <a:gd name="connsiteX5" fmla="*/ 396927 w 2911694"/>
              <a:gd name="connsiteY5" fmla="*/ 448606 h 1046188"/>
              <a:gd name="connsiteX6" fmla="*/ 441172 w 2911694"/>
              <a:gd name="connsiteY6" fmla="*/ 596089 h 1046188"/>
              <a:gd name="connsiteX7" fmla="*/ 441172 w 2911694"/>
              <a:gd name="connsiteY7" fmla="*/ 669831 h 1046188"/>
              <a:gd name="connsiteX8" fmla="*/ 555432 w 2911694"/>
              <a:gd name="connsiteY8" fmla="*/ 822124 h 1046188"/>
              <a:gd name="connsiteX9" fmla="*/ 736683 w 2911694"/>
              <a:gd name="connsiteY9" fmla="*/ 963637 h 1046188"/>
              <a:gd name="connsiteX10" fmla="*/ 1280436 w 2911694"/>
              <a:gd name="connsiteY10" fmla="*/ 1034394 h 1046188"/>
              <a:gd name="connsiteX11" fmla="*/ 917934 w 2911694"/>
              <a:gd name="connsiteY11" fmla="*/ 963637 h 1046188"/>
              <a:gd name="connsiteX12" fmla="*/ 986862 w 2911694"/>
              <a:gd name="connsiteY12" fmla="*/ 994296 h 1046188"/>
              <a:gd name="connsiteX13" fmla="*/ 1280436 w 2911694"/>
              <a:gd name="connsiteY13" fmla="*/ 1034394 h 1046188"/>
              <a:gd name="connsiteX14" fmla="*/ 1099185 w 2911694"/>
              <a:gd name="connsiteY14" fmla="*/ 1034394 h 1046188"/>
              <a:gd name="connsiteX15" fmla="*/ 1461687 w 2911694"/>
              <a:gd name="connsiteY15" fmla="*/ 1034394 h 1046188"/>
              <a:gd name="connsiteX16" fmla="*/ 1824188 w 2911694"/>
              <a:gd name="connsiteY16" fmla="*/ 1034395 h 1046188"/>
              <a:gd name="connsiteX17" fmla="*/ 1824188 w 2911694"/>
              <a:gd name="connsiteY17" fmla="*/ 963637 h 1046188"/>
              <a:gd name="connsiteX18" fmla="*/ 2005439 w 2911694"/>
              <a:gd name="connsiteY18" fmla="*/ 963637 h 1046188"/>
              <a:gd name="connsiteX19" fmla="*/ 2005439 w 2911694"/>
              <a:gd name="connsiteY19" fmla="*/ 1034395 h 1046188"/>
              <a:gd name="connsiteX20" fmla="*/ 2186690 w 2911694"/>
              <a:gd name="connsiteY20" fmla="*/ 892881 h 1046188"/>
              <a:gd name="connsiteX21" fmla="*/ 2367941 w 2911694"/>
              <a:gd name="connsiteY21" fmla="*/ 963638 h 1046188"/>
              <a:gd name="connsiteX22" fmla="*/ 2186690 w 2911694"/>
              <a:gd name="connsiteY22" fmla="*/ 963637 h 1046188"/>
              <a:gd name="connsiteX23" fmla="*/ 1642937 w 2911694"/>
              <a:gd name="connsiteY23" fmla="*/ 1034394 h 1046188"/>
              <a:gd name="connsiteX24" fmla="*/ 1824188 w 2911694"/>
              <a:gd name="connsiteY24" fmla="*/ 1034394 h 1046188"/>
              <a:gd name="connsiteX25" fmla="*/ 2186690 w 2911694"/>
              <a:gd name="connsiteY25" fmla="*/ 963637 h 1046188"/>
              <a:gd name="connsiteX26" fmla="*/ 2267776 w 2911694"/>
              <a:gd name="connsiteY26" fmla="*/ 963638 h 1046188"/>
              <a:gd name="connsiteX27" fmla="*/ 2367941 w 2911694"/>
              <a:gd name="connsiteY27" fmla="*/ 892880 h 1046188"/>
              <a:gd name="connsiteX28" fmla="*/ 2911694 w 2911694"/>
              <a:gd name="connsiteY28" fmla="*/ 185308 h 1046188"/>
              <a:gd name="connsiteX29" fmla="*/ 2911694 w 2911694"/>
              <a:gd name="connsiteY29" fmla="*/ 43795 h 1046188"/>
              <a:gd name="connsiteX30" fmla="*/ 1910044 w 2911694"/>
              <a:gd name="connsiteY30" fmla="*/ 43795 h 1046188"/>
              <a:gd name="connsiteX31" fmla="*/ 11679 w 2911694"/>
              <a:gd name="connsiteY31" fmla="*/ 43794 h 1046188"/>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1812509 w 2900015"/>
              <a:gd name="connsiteY17" fmla="*/ 919843 h 1002394"/>
              <a:gd name="connsiteX18" fmla="*/ 1993760 w 2900015"/>
              <a:gd name="connsiteY18" fmla="*/ 919843 h 1002394"/>
              <a:gd name="connsiteX19" fmla="*/ 1993760 w 2900015"/>
              <a:gd name="connsiteY19" fmla="*/ 990601 h 1002394"/>
              <a:gd name="connsiteX20" fmla="*/ 2175011 w 2900015"/>
              <a:gd name="connsiteY20" fmla="*/ 849087 h 1002394"/>
              <a:gd name="connsiteX21" fmla="*/ 2356262 w 2900015"/>
              <a:gd name="connsiteY21" fmla="*/ 919844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900015 w 2900015"/>
              <a:gd name="connsiteY29" fmla="*/ 1 h 1002394"/>
              <a:gd name="connsiteX30" fmla="*/ 1898365 w 2900015"/>
              <a:gd name="connsiteY30" fmla="*/ 1 h 1002394"/>
              <a:gd name="connsiteX31" fmla="*/ 0 w 2900015"/>
              <a:gd name="connsiteY31" fmla="*/ 0 h 1002394"/>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1812509 w 2900015"/>
              <a:gd name="connsiteY17" fmla="*/ 919843 h 1002394"/>
              <a:gd name="connsiteX18" fmla="*/ 2356262 w 2900015"/>
              <a:gd name="connsiteY18" fmla="*/ 919843 h 1002394"/>
              <a:gd name="connsiteX19" fmla="*/ 1993760 w 2900015"/>
              <a:gd name="connsiteY19" fmla="*/ 990601 h 1002394"/>
              <a:gd name="connsiteX20" fmla="*/ 2175011 w 2900015"/>
              <a:gd name="connsiteY20" fmla="*/ 849087 h 1002394"/>
              <a:gd name="connsiteX21" fmla="*/ 2356262 w 2900015"/>
              <a:gd name="connsiteY21" fmla="*/ 919844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900015 w 2900015"/>
              <a:gd name="connsiteY29" fmla="*/ 1 h 1002394"/>
              <a:gd name="connsiteX30" fmla="*/ 1898365 w 2900015"/>
              <a:gd name="connsiteY30" fmla="*/ 1 h 1002394"/>
              <a:gd name="connsiteX31" fmla="*/ 0 w 2900015"/>
              <a:gd name="connsiteY31" fmla="*/ 0 h 1002394"/>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1812509 w 2900015"/>
              <a:gd name="connsiteY17" fmla="*/ 919843 h 1002394"/>
              <a:gd name="connsiteX18" fmla="*/ 2356262 w 2900015"/>
              <a:gd name="connsiteY18" fmla="*/ 919843 h 1002394"/>
              <a:gd name="connsiteX19" fmla="*/ 1993760 w 2900015"/>
              <a:gd name="connsiteY19" fmla="*/ 990601 h 1002394"/>
              <a:gd name="connsiteX20" fmla="*/ 2175011 w 2900015"/>
              <a:gd name="connsiteY20" fmla="*/ 849087 h 1002394"/>
              <a:gd name="connsiteX21" fmla="*/ 1812509 w 2900015"/>
              <a:gd name="connsiteY21" fmla="*/ 990600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900015 w 2900015"/>
              <a:gd name="connsiteY29" fmla="*/ 1 h 1002394"/>
              <a:gd name="connsiteX30" fmla="*/ 1898365 w 2900015"/>
              <a:gd name="connsiteY30" fmla="*/ 1 h 1002394"/>
              <a:gd name="connsiteX31" fmla="*/ 0 w 2900015"/>
              <a:gd name="connsiteY31" fmla="*/ 0 h 1002394"/>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1812509 w 2900015"/>
              <a:gd name="connsiteY17" fmla="*/ 919843 h 1002394"/>
              <a:gd name="connsiteX18" fmla="*/ 2356262 w 2900015"/>
              <a:gd name="connsiteY18" fmla="*/ 919843 h 1002394"/>
              <a:gd name="connsiteX19" fmla="*/ 1993760 w 2900015"/>
              <a:gd name="connsiteY19" fmla="*/ 990601 h 1002394"/>
              <a:gd name="connsiteX20" fmla="*/ 2175011 w 2900015"/>
              <a:gd name="connsiteY20" fmla="*/ 849087 h 1002394"/>
              <a:gd name="connsiteX21" fmla="*/ 1812509 w 2900015"/>
              <a:gd name="connsiteY21" fmla="*/ 990600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900015 w 2900015"/>
              <a:gd name="connsiteY29" fmla="*/ 1 h 1002394"/>
              <a:gd name="connsiteX30" fmla="*/ 1898365 w 2900015"/>
              <a:gd name="connsiteY30" fmla="*/ 1 h 1002394"/>
              <a:gd name="connsiteX31" fmla="*/ 0 w 2900015"/>
              <a:gd name="connsiteY31" fmla="*/ 0 h 1002394"/>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2175011 w 2900015"/>
              <a:gd name="connsiteY17" fmla="*/ 919843 h 1002394"/>
              <a:gd name="connsiteX18" fmla="*/ 2356262 w 2900015"/>
              <a:gd name="connsiteY18" fmla="*/ 919843 h 1002394"/>
              <a:gd name="connsiteX19" fmla="*/ 1993760 w 2900015"/>
              <a:gd name="connsiteY19" fmla="*/ 990601 h 1002394"/>
              <a:gd name="connsiteX20" fmla="*/ 2175011 w 2900015"/>
              <a:gd name="connsiteY20" fmla="*/ 849087 h 1002394"/>
              <a:gd name="connsiteX21" fmla="*/ 1812509 w 2900015"/>
              <a:gd name="connsiteY21" fmla="*/ 990600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900015 w 2900015"/>
              <a:gd name="connsiteY29" fmla="*/ 1 h 1002394"/>
              <a:gd name="connsiteX30" fmla="*/ 1898365 w 2900015"/>
              <a:gd name="connsiteY30" fmla="*/ 1 h 1002394"/>
              <a:gd name="connsiteX31" fmla="*/ 0 w 2900015"/>
              <a:gd name="connsiteY31" fmla="*/ 0 h 1002394"/>
              <a:gd name="connsiteX0" fmla="*/ 296757 w 2900015"/>
              <a:gd name="connsiteY0" fmla="*/ 36102 h 1002394"/>
              <a:gd name="connsiteX1" fmla="*/ 0 w 2900015"/>
              <a:gd name="connsiteY1" fmla="*/ 0 h 1002394"/>
              <a:gd name="connsiteX2" fmla="*/ 0 w 2900015"/>
              <a:gd name="connsiteY2" fmla="*/ 0 h 1002394"/>
              <a:gd name="connsiteX3" fmla="*/ 355751 w 2900015"/>
              <a:gd name="connsiteY3" fmla="*/ 257328 h 1002394"/>
              <a:gd name="connsiteX4" fmla="*/ 370499 w 2900015"/>
              <a:gd name="connsiteY4" fmla="*/ 301573 h 1002394"/>
              <a:gd name="connsiteX5" fmla="*/ 385248 w 2900015"/>
              <a:gd name="connsiteY5" fmla="*/ 404812 h 1002394"/>
              <a:gd name="connsiteX6" fmla="*/ 429493 w 2900015"/>
              <a:gd name="connsiteY6" fmla="*/ 552295 h 1002394"/>
              <a:gd name="connsiteX7" fmla="*/ 429493 w 2900015"/>
              <a:gd name="connsiteY7" fmla="*/ 626037 h 1002394"/>
              <a:gd name="connsiteX8" fmla="*/ 543753 w 2900015"/>
              <a:gd name="connsiteY8" fmla="*/ 778330 h 1002394"/>
              <a:gd name="connsiteX9" fmla="*/ 725004 w 2900015"/>
              <a:gd name="connsiteY9" fmla="*/ 919843 h 1002394"/>
              <a:gd name="connsiteX10" fmla="*/ 1268757 w 2900015"/>
              <a:gd name="connsiteY10" fmla="*/ 990600 h 1002394"/>
              <a:gd name="connsiteX11" fmla="*/ 906255 w 2900015"/>
              <a:gd name="connsiteY11" fmla="*/ 919843 h 1002394"/>
              <a:gd name="connsiteX12" fmla="*/ 975183 w 2900015"/>
              <a:gd name="connsiteY12" fmla="*/ 950502 h 1002394"/>
              <a:gd name="connsiteX13" fmla="*/ 1268757 w 2900015"/>
              <a:gd name="connsiteY13" fmla="*/ 990600 h 1002394"/>
              <a:gd name="connsiteX14" fmla="*/ 1087506 w 2900015"/>
              <a:gd name="connsiteY14" fmla="*/ 990600 h 1002394"/>
              <a:gd name="connsiteX15" fmla="*/ 1450008 w 2900015"/>
              <a:gd name="connsiteY15" fmla="*/ 990600 h 1002394"/>
              <a:gd name="connsiteX16" fmla="*/ 1812509 w 2900015"/>
              <a:gd name="connsiteY16" fmla="*/ 990601 h 1002394"/>
              <a:gd name="connsiteX17" fmla="*/ 2175011 w 2900015"/>
              <a:gd name="connsiteY17" fmla="*/ 919843 h 1002394"/>
              <a:gd name="connsiteX18" fmla="*/ 2356262 w 2900015"/>
              <a:gd name="connsiteY18" fmla="*/ 919843 h 1002394"/>
              <a:gd name="connsiteX19" fmla="*/ 1993760 w 2900015"/>
              <a:gd name="connsiteY19" fmla="*/ 990601 h 1002394"/>
              <a:gd name="connsiteX20" fmla="*/ 2175011 w 2900015"/>
              <a:gd name="connsiteY20" fmla="*/ 849087 h 1002394"/>
              <a:gd name="connsiteX21" fmla="*/ 1812509 w 2900015"/>
              <a:gd name="connsiteY21" fmla="*/ 990600 h 1002394"/>
              <a:gd name="connsiteX22" fmla="*/ 2175011 w 2900015"/>
              <a:gd name="connsiteY22" fmla="*/ 919843 h 1002394"/>
              <a:gd name="connsiteX23" fmla="*/ 1631258 w 2900015"/>
              <a:gd name="connsiteY23" fmla="*/ 990600 h 1002394"/>
              <a:gd name="connsiteX24" fmla="*/ 1812509 w 2900015"/>
              <a:gd name="connsiteY24" fmla="*/ 990600 h 1002394"/>
              <a:gd name="connsiteX25" fmla="*/ 2175011 w 2900015"/>
              <a:gd name="connsiteY25" fmla="*/ 919843 h 1002394"/>
              <a:gd name="connsiteX26" fmla="*/ 2256097 w 2900015"/>
              <a:gd name="connsiteY26" fmla="*/ 919844 h 1002394"/>
              <a:gd name="connsiteX27" fmla="*/ 2356262 w 2900015"/>
              <a:gd name="connsiteY27" fmla="*/ 849086 h 1002394"/>
              <a:gd name="connsiteX28" fmla="*/ 2900015 w 2900015"/>
              <a:gd name="connsiteY28" fmla="*/ 141514 h 1002394"/>
              <a:gd name="connsiteX29" fmla="*/ 2718764 w 2900015"/>
              <a:gd name="connsiteY29" fmla="*/ 0 h 1002394"/>
              <a:gd name="connsiteX30" fmla="*/ 1898365 w 2900015"/>
              <a:gd name="connsiteY30" fmla="*/ 1 h 1002394"/>
              <a:gd name="connsiteX31" fmla="*/ 0 w 2900015"/>
              <a:gd name="connsiteY31" fmla="*/ 0 h 1002394"/>
              <a:gd name="connsiteX0" fmla="*/ 296757 w 2900015"/>
              <a:gd name="connsiteY0" fmla="*/ 36102 h 991519"/>
              <a:gd name="connsiteX1" fmla="*/ 0 w 2900015"/>
              <a:gd name="connsiteY1" fmla="*/ 0 h 991519"/>
              <a:gd name="connsiteX2" fmla="*/ 0 w 2900015"/>
              <a:gd name="connsiteY2" fmla="*/ 0 h 991519"/>
              <a:gd name="connsiteX3" fmla="*/ 355751 w 2900015"/>
              <a:gd name="connsiteY3" fmla="*/ 257328 h 991519"/>
              <a:gd name="connsiteX4" fmla="*/ 370499 w 2900015"/>
              <a:gd name="connsiteY4" fmla="*/ 301573 h 991519"/>
              <a:gd name="connsiteX5" fmla="*/ 385248 w 2900015"/>
              <a:gd name="connsiteY5" fmla="*/ 404812 h 991519"/>
              <a:gd name="connsiteX6" fmla="*/ 145001 w 2900015"/>
              <a:gd name="connsiteY6" fmla="*/ 429090 h 991519"/>
              <a:gd name="connsiteX7" fmla="*/ 429493 w 2900015"/>
              <a:gd name="connsiteY7" fmla="*/ 552295 h 991519"/>
              <a:gd name="connsiteX8" fmla="*/ 429493 w 2900015"/>
              <a:gd name="connsiteY8" fmla="*/ 626037 h 991519"/>
              <a:gd name="connsiteX9" fmla="*/ 543753 w 2900015"/>
              <a:gd name="connsiteY9" fmla="*/ 778330 h 991519"/>
              <a:gd name="connsiteX10" fmla="*/ 725004 w 2900015"/>
              <a:gd name="connsiteY10" fmla="*/ 919843 h 991519"/>
              <a:gd name="connsiteX11" fmla="*/ 1268757 w 2900015"/>
              <a:gd name="connsiteY11" fmla="*/ 990600 h 991519"/>
              <a:gd name="connsiteX12" fmla="*/ 906255 w 2900015"/>
              <a:gd name="connsiteY12" fmla="*/ 919843 h 991519"/>
              <a:gd name="connsiteX13" fmla="*/ 975183 w 2900015"/>
              <a:gd name="connsiteY13" fmla="*/ 950502 h 991519"/>
              <a:gd name="connsiteX14" fmla="*/ 1268757 w 2900015"/>
              <a:gd name="connsiteY14" fmla="*/ 990600 h 991519"/>
              <a:gd name="connsiteX15" fmla="*/ 1087506 w 2900015"/>
              <a:gd name="connsiteY15" fmla="*/ 990600 h 991519"/>
              <a:gd name="connsiteX16" fmla="*/ 1450008 w 2900015"/>
              <a:gd name="connsiteY16" fmla="*/ 990600 h 991519"/>
              <a:gd name="connsiteX17" fmla="*/ 1812509 w 2900015"/>
              <a:gd name="connsiteY17" fmla="*/ 990601 h 991519"/>
              <a:gd name="connsiteX18" fmla="*/ 2175011 w 2900015"/>
              <a:gd name="connsiteY18" fmla="*/ 919843 h 991519"/>
              <a:gd name="connsiteX19" fmla="*/ 2356262 w 2900015"/>
              <a:gd name="connsiteY19" fmla="*/ 919843 h 991519"/>
              <a:gd name="connsiteX20" fmla="*/ 1993760 w 2900015"/>
              <a:gd name="connsiteY20" fmla="*/ 990601 h 991519"/>
              <a:gd name="connsiteX21" fmla="*/ 2175011 w 2900015"/>
              <a:gd name="connsiteY21" fmla="*/ 849087 h 991519"/>
              <a:gd name="connsiteX22" fmla="*/ 1812509 w 2900015"/>
              <a:gd name="connsiteY22" fmla="*/ 990600 h 991519"/>
              <a:gd name="connsiteX23" fmla="*/ 2175011 w 2900015"/>
              <a:gd name="connsiteY23" fmla="*/ 919843 h 991519"/>
              <a:gd name="connsiteX24" fmla="*/ 1631258 w 2900015"/>
              <a:gd name="connsiteY24" fmla="*/ 990600 h 991519"/>
              <a:gd name="connsiteX25" fmla="*/ 1812509 w 2900015"/>
              <a:gd name="connsiteY25" fmla="*/ 990600 h 991519"/>
              <a:gd name="connsiteX26" fmla="*/ 2175011 w 2900015"/>
              <a:gd name="connsiteY26" fmla="*/ 919843 h 991519"/>
              <a:gd name="connsiteX27" fmla="*/ 2256097 w 2900015"/>
              <a:gd name="connsiteY27" fmla="*/ 919844 h 991519"/>
              <a:gd name="connsiteX28" fmla="*/ 2356262 w 2900015"/>
              <a:gd name="connsiteY28" fmla="*/ 849086 h 991519"/>
              <a:gd name="connsiteX29" fmla="*/ 2900015 w 2900015"/>
              <a:gd name="connsiteY29" fmla="*/ 141514 h 991519"/>
              <a:gd name="connsiteX30" fmla="*/ 2718764 w 2900015"/>
              <a:gd name="connsiteY30" fmla="*/ 0 h 991519"/>
              <a:gd name="connsiteX31" fmla="*/ 1898365 w 2900015"/>
              <a:gd name="connsiteY31" fmla="*/ 1 h 991519"/>
              <a:gd name="connsiteX32" fmla="*/ 0 w 2900015"/>
              <a:gd name="connsiteY32" fmla="*/ 0 h 991519"/>
              <a:gd name="connsiteX0" fmla="*/ 296757 w 2900015"/>
              <a:gd name="connsiteY0" fmla="*/ 36102 h 991519"/>
              <a:gd name="connsiteX1" fmla="*/ 0 w 2900015"/>
              <a:gd name="connsiteY1" fmla="*/ 0 h 991519"/>
              <a:gd name="connsiteX2" fmla="*/ 0 w 2900015"/>
              <a:gd name="connsiteY2" fmla="*/ 0 h 991519"/>
              <a:gd name="connsiteX3" fmla="*/ 355751 w 2900015"/>
              <a:gd name="connsiteY3" fmla="*/ 257328 h 991519"/>
              <a:gd name="connsiteX4" fmla="*/ 370499 w 2900015"/>
              <a:gd name="connsiteY4" fmla="*/ 301573 h 991519"/>
              <a:gd name="connsiteX5" fmla="*/ 74532 w 2900015"/>
              <a:gd name="connsiteY5" fmla="*/ 397026 h 991519"/>
              <a:gd name="connsiteX6" fmla="*/ 145001 w 2900015"/>
              <a:gd name="connsiteY6" fmla="*/ 429090 h 991519"/>
              <a:gd name="connsiteX7" fmla="*/ 429493 w 2900015"/>
              <a:gd name="connsiteY7" fmla="*/ 552295 h 991519"/>
              <a:gd name="connsiteX8" fmla="*/ 429493 w 2900015"/>
              <a:gd name="connsiteY8" fmla="*/ 626037 h 991519"/>
              <a:gd name="connsiteX9" fmla="*/ 543753 w 2900015"/>
              <a:gd name="connsiteY9" fmla="*/ 778330 h 991519"/>
              <a:gd name="connsiteX10" fmla="*/ 725004 w 2900015"/>
              <a:gd name="connsiteY10" fmla="*/ 919843 h 991519"/>
              <a:gd name="connsiteX11" fmla="*/ 1268757 w 2900015"/>
              <a:gd name="connsiteY11" fmla="*/ 990600 h 991519"/>
              <a:gd name="connsiteX12" fmla="*/ 906255 w 2900015"/>
              <a:gd name="connsiteY12" fmla="*/ 919843 h 991519"/>
              <a:gd name="connsiteX13" fmla="*/ 975183 w 2900015"/>
              <a:gd name="connsiteY13" fmla="*/ 950502 h 991519"/>
              <a:gd name="connsiteX14" fmla="*/ 1268757 w 2900015"/>
              <a:gd name="connsiteY14" fmla="*/ 990600 h 991519"/>
              <a:gd name="connsiteX15" fmla="*/ 1087506 w 2900015"/>
              <a:gd name="connsiteY15" fmla="*/ 990600 h 991519"/>
              <a:gd name="connsiteX16" fmla="*/ 1450008 w 2900015"/>
              <a:gd name="connsiteY16" fmla="*/ 990600 h 991519"/>
              <a:gd name="connsiteX17" fmla="*/ 1812509 w 2900015"/>
              <a:gd name="connsiteY17" fmla="*/ 990601 h 991519"/>
              <a:gd name="connsiteX18" fmla="*/ 2175011 w 2900015"/>
              <a:gd name="connsiteY18" fmla="*/ 919843 h 991519"/>
              <a:gd name="connsiteX19" fmla="*/ 2356262 w 2900015"/>
              <a:gd name="connsiteY19" fmla="*/ 919843 h 991519"/>
              <a:gd name="connsiteX20" fmla="*/ 1993760 w 2900015"/>
              <a:gd name="connsiteY20" fmla="*/ 990601 h 991519"/>
              <a:gd name="connsiteX21" fmla="*/ 2175011 w 2900015"/>
              <a:gd name="connsiteY21" fmla="*/ 849087 h 991519"/>
              <a:gd name="connsiteX22" fmla="*/ 1812509 w 2900015"/>
              <a:gd name="connsiteY22" fmla="*/ 990600 h 991519"/>
              <a:gd name="connsiteX23" fmla="*/ 2175011 w 2900015"/>
              <a:gd name="connsiteY23" fmla="*/ 919843 h 991519"/>
              <a:gd name="connsiteX24" fmla="*/ 1631258 w 2900015"/>
              <a:gd name="connsiteY24" fmla="*/ 990600 h 991519"/>
              <a:gd name="connsiteX25" fmla="*/ 1812509 w 2900015"/>
              <a:gd name="connsiteY25" fmla="*/ 990600 h 991519"/>
              <a:gd name="connsiteX26" fmla="*/ 2175011 w 2900015"/>
              <a:gd name="connsiteY26" fmla="*/ 919843 h 991519"/>
              <a:gd name="connsiteX27" fmla="*/ 2256097 w 2900015"/>
              <a:gd name="connsiteY27" fmla="*/ 919844 h 991519"/>
              <a:gd name="connsiteX28" fmla="*/ 2356262 w 2900015"/>
              <a:gd name="connsiteY28" fmla="*/ 849086 h 991519"/>
              <a:gd name="connsiteX29" fmla="*/ 2900015 w 2900015"/>
              <a:gd name="connsiteY29" fmla="*/ 141514 h 991519"/>
              <a:gd name="connsiteX30" fmla="*/ 2718764 w 2900015"/>
              <a:gd name="connsiteY30" fmla="*/ 0 h 991519"/>
              <a:gd name="connsiteX31" fmla="*/ 1898365 w 2900015"/>
              <a:gd name="connsiteY31" fmla="*/ 1 h 991519"/>
              <a:gd name="connsiteX32" fmla="*/ 0 w 2900015"/>
              <a:gd name="connsiteY32" fmla="*/ 0 h 991519"/>
              <a:gd name="connsiteX0" fmla="*/ 734119 w 3337377"/>
              <a:gd name="connsiteY0" fmla="*/ 36102 h 991519"/>
              <a:gd name="connsiteX1" fmla="*/ 437362 w 3337377"/>
              <a:gd name="connsiteY1" fmla="*/ 0 h 991519"/>
              <a:gd name="connsiteX2" fmla="*/ 437362 w 3337377"/>
              <a:gd name="connsiteY2" fmla="*/ 0 h 991519"/>
              <a:gd name="connsiteX3" fmla="*/ 793113 w 3337377"/>
              <a:gd name="connsiteY3" fmla="*/ 257328 h 991519"/>
              <a:gd name="connsiteX4" fmla="*/ 0 w 3337377"/>
              <a:gd name="connsiteY4" fmla="*/ 309359 h 991519"/>
              <a:gd name="connsiteX5" fmla="*/ 511894 w 3337377"/>
              <a:gd name="connsiteY5" fmla="*/ 397026 h 991519"/>
              <a:gd name="connsiteX6" fmla="*/ 582363 w 3337377"/>
              <a:gd name="connsiteY6" fmla="*/ 429090 h 991519"/>
              <a:gd name="connsiteX7" fmla="*/ 866855 w 3337377"/>
              <a:gd name="connsiteY7" fmla="*/ 552295 h 991519"/>
              <a:gd name="connsiteX8" fmla="*/ 866855 w 3337377"/>
              <a:gd name="connsiteY8" fmla="*/ 626037 h 991519"/>
              <a:gd name="connsiteX9" fmla="*/ 981115 w 3337377"/>
              <a:gd name="connsiteY9" fmla="*/ 778330 h 991519"/>
              <a:gd name="connsiteX10" fmla="*/ 1162366 w 3337377"/>
              <a:gd name="connsiteY10" fmla="*/ 919843 h 991519"/>
              <a:gd name="connsiteX11" fmla="*/ 1706119 w 3337377"/>
              <a:gd name="connsiteY11" fmla="*/ 990600 h 991519"/>
              <a:gd name="connsiteX12" fmla="*/ 1343617 w 3337377"/>
              <a:gd name="connsiteY12" fmla="*/ 919843 h 991519"/>
              <a:gd name="connsiteX13" fmla="*/ 1412545 w 3337377"/>
              <a:gd name="connsiteY13" fmla="*/ 950502 h 991519"/>
              <a:gd name="connsiteX14" fmla="*/ 1706119 w 3337377"/>
              <a:gd name="connsiteY14" fmla="*/ 990600 h 991519"/>
              <a:gd name="connsiteX15" fmla="*/ 1524868 w 3337377"/>
              <a:gd name="connsiteY15" fmla="*/ 990600 h 991519"/>
              <a:gd name="connsiteX16" fmla="*/ 1887370 w 3337377"/>
              <a:gd name="connsiteY16" fmla="*/ 990600 h 991519"/>
              <a:gd name="connsiteX17" fmla="*/ 2249871 w 3337377"/>
              <a:gd name="connsiteY17" fmla="*/ 990601 h 991519"/>
              <a:gd name="connsiteX18" fmla="*/ 2612373 w 3337377"/>
              <a:gd name="connsiteY18" fmla="*/ 919843 h 991519"/>
              <a:gd name="connsiteX19" fmla="*/ 2793624 w 3337377"/>
              <a:gd name="connsiteY19" fmla="*/ 919843 h 991519"/>
              <a:gd name="connsiteX20" fmla="*/ 2431122 w 3337377"/>
              <a:gd name="connsiteY20" fmla="*/ 990601 h 991519"/>
              <a:gd name="connsiteX21" fmla="*/ 2612373 w 3337377"/>
              <a:gd name="connsiteY21" fmla="*/ 849087 h 991519"/>
              <a:gd name="connsiteX22" fmla="*/ 2249871 w 3337377"/>
              <a:gd name="connsiteY22" fmla="*/ 990600 h 991519"/>
              <a:gd name="connsiteX23" fmla="*/ 2612373 w 3337377"/>
              <a:gd name="connsiteY23" fmla="*/ 919843 h 991519"/>
              <a:gd name="connsiteX24" fmla="*/ 2068620 w 3337377"/>
              <a:gd name="connsiteY24" fmla="*/ 990600 h 991519"/>
              <a:gd name="connsiteX25" fmla="*/ 2249871 w 3337377"/>
              <a:gd name="connsiteY25" fmla="*/ 990600 h 991519"/>
              <a:gd name="connsiteX26" fmla="*/ 2612373 w 3337377"/>
              <a:gd name="connsiteY26" fmla="*/ 919843 h 991519"/>
              <a:gd name="connsiteX27" fmla="*/ 2693459 w 3337377"/>
              <a:gd name="connsiteY27" fmla="*/ 919844 h 991519"/>
              <a:gd name="connsiteX28" fmla="*/ 2793624 w 3337377"/>
              <a:gd name="connsiteY28" fmla="*/ 849086 h 991519"/>
              <a:gd name="connsiteX29" fmla="*/ 3337377 w 3337377"/>
              <a:gd name="connsiteY29" fmla="*/ 141514 h 991519"/>
              <a:gd name="connsiteX30" fmla="*/ 3156126 w 3337377"/>
              <a:gd name="connsiteY30" fmla="*/ 0 h 991519"/>
              <a:gd name="connsiteX31" fmla="*/ 2335727 w 3337377"/>
              <a:gd name="connsiteY31" fmla="*/ 1 h 991519"/>
              <a:gd name="connsiteX32" fmla="*/ 437362 w 3337377"/>
              <a:gd name="connsiteY32" fmla="*/ 0 h 991519"/>
              <a:gd name="connsiteX0" fmla="*/ 780081 w 3383339"/>
              <a:gd name="connsiteY0" fmla="*/ 36102 h 991519"/>
              <a:gd name="connsiteX1" fmla="*/ 483324 w 3383339"/>
              <a:gd name="connsiteY1" fmla="*/ 0 h 991519"/>
              <a:gd name="connsiteX2" fmla="*/ 483324 w 3383339"/>
              <a:gd name="connsiteY2" fmla="*/ 0 h 991519"/>
              <a:gd name="connsiteX3" fmla="*/ 143 w 3383339"/>
              <a:gd name="connsiteY3" fmla="*/ 23768 h 991519"/>
              <a:gd name="connsiteX4" fmla="*/ 45962 w 3383339"/>
              <a:gd name="connsiteY4" fmla="*/ 309359 h 991519"/>
              <a:gd name="connsiteX5" fmla="*/ 557856 w 3383339"/>
              <a:gd name="connsiteY5" fmla="*/ 397026 h 991519"/>
              <a:gd name="connsiteX6" fmla="*/ 628325 w 3383339"/>
              <a:gd name="connsiteY6" fmla="*/ 429090 h 991519"/>
              <a:gd name="connsiteX7" fmla="*/ 912817 w 3383339"/>
              <a:gd name="connsiteY7" fmla="*/ 552295 h 991519"/>
              <a:gd name="connsiteX8" fmla="*/ 912817 w 3383339"/>
              <a:gd name="connsiteY8" fmla="*/ 626037 h 991519"/>
              <a:gd name="connsiteX9" fmla="*/ 1027077 w 3383339"/>
              <a:gd name="connsiteY9" fmla="*/ 778330 h 991519"/>
              <a:gd name="connsiteX10" fmla="*/ 1208328 w 3383339"/>
              <a:gd name="connsiteY10" fmla="*/ 919843 h 991519"/>
              <a:gd name="connsiteX11" fmla="*/ 1752081 w 3383339"/>
              <a:gd name="connsiteY11" fmla="*/ 990600 h 991519"/>
              <a:gd name="connsiteX12" fmla="*/ 1389579 w 3383339"/>
              <a:gd name="connsiteY12" fmla="*/ 919843 h 991519"/>
              <a:gd name="connsiteX13" fmla="*/ 1458507 w 3383339"/>
              <a:gd name="connsiteY13" fmla="*/ 950502 h 991519"/>
              <a:gd name="connsiteX14" fmla="*/ 1752081 w 3383339"/>
              <a:gd name="connsiteY14" fmla="*/ 990600 h 991519"/>
              <a:gd name="connsiteX15" fmla="*/ 1570830 w 3383339"/>
              <a:gd name="connsiteY15" fmla="*/ 990600 h 991519"/>
              <a:gd name="connsiteX16" fmla="*/ 1933332 w 3383339"/>
              <a:gd name="connsiteY16" fmla="*/ 990600 h 991519"/>
              <a:gd name="connsiteX17" fmla="*/ 2295833 w 3383339"/>
              <a:gd name="connsiteY17" fmla="*/ 990601 h 991519"/>
              <a:gd name="connsiteX18" fmla="*/ 2658335 w 3383339"/>
              <a:gd name="connsiteY18" fmla="*/ 919843 h 991519"/>
              <a:gd name="connsiteX19" fmla="*/ 2839586 w 3383339"/>
              <a:gd name="connsiteY19" fmla="*/ 919843 h 991519"/>
              <a:gd name="connsiteX20" fmla="*/ 2477084 w 3383339"/>
              <a:gd name="connsiteY20" fmla="*/ 990601 h 991519"/>
              <a:gd name="connsiteX21" fmla="*/ 2658335 w 3383339"/>
              <a:gd name="connsiteY21" fmla="*/ 849087 h 991519"/>
              <a:gd name="connsiteX22" fmla="*/ 2295833 w 3383339"/>
              <a:gd name="connsiteY22" fmla="*/ 990600 h 991519"/>
              <a:gd name="connsiteX23" fmla="*/ 2658335 w 3383339"/>
              <a:gd name="connsiteY23" fmla="*/ 919843 h 991519"/>
              <a:gd name="connsiteX24" fmla="*/ 2114582 w 3383339"/>
              <a:gd name="connsiteY24" fmla="*/ 990600 h 991519"/>
              <a:gd name="connsiteX25" fmla="*/ 2295833 w 3383339"/>
              <a:gd name="connsiteY25" fmla="*/ 990600 h 991519"/>
              <a:gd name="connsiteX26" fmla="*/ 2658335 w 3383339"/>
              <a:gd name="connsiteY26" fmla="*/ 919843 h 991519"/>
              <a:gd name="connsiteX27" fmla="*/ 2739421 w 3383339"/>
              <a:gd name="connsiteY27" fmla="*/ 919844 h 991519"/>
              <a:gd name="connsiteX28" fmla="*/ 2839586 w 3383339"/>
              <a:gd name="connsiteY28" fmla="*/ 849086 h 991519"/>
              <a:gd name="connsiteX29" fmla="*/ 3383339 w 3383339"/>
              <a:gd name="connsiteY29" fmla="*/ 141514 h 991519"/>
              <a:gd name="connsiteX30" fmla="*/ 3202088 w 3383339"/>
              <a:gd name="connsiteY30" fmla="*/ 0 h 991519"/>
              <a:gd name="connsiteX31" fmla="*/ 2381689 w 3383339"/>
              <a:gd name="connsiteY31" fmla="*/ 1 h 991519"/>
              <a:gd name="connsiteX32" fmla="*/ 483324 w 3383339"/>
              <a:gd name="connsiteY32" fmla="*/ 0 h 991519"/>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45962 w 3383339"/>
              <a:gd name="connsiteY4" fmla="*/ 309359 h 991181"/>
              <a:gd name="connsiteX5" fmla="*/ 557856 w 3383339"/>
              <a:gd name="connsiteY5" fmla="*/ 397026 h 991181"/>
              <a:gd name="connsiteX6" fmla="*/ 628325 w 3383339"/>
              <a:gd name="connsiteY6" fmla="*/ 429090 h 991181"/>
              <a:gd name="connsiteX7" fmla="*/ 912817 w 3383339"/>
              <a:gd name="connsiteY7" fmla="*/ 552295 h 991181"/>
              <a:gd name="connsiteX8" fmla="*/ 912817 w 3383339"/>
              <a:gd name="connsiteY8" fmla="*/ 626037 h 991181"/>
              <a:gd name="connsiteX9" fmla="*/ 1027077 w 3383339"/>
              <a:gd name="connsiteY9" fmla="*/ 778330 h 991181"/>
              <a:gd name="connsiteX10" fmla="*/ 1208328 w 3383339"/>
              <a:gd name="connsiteY10" fmla="*/ 919843 h 991181"/>
              <a:gd name="connsiteX11" fmla="*/ 1752081 w 3383339"/>
              <a:gd name="connsiteY11" fmla="*/ 990600 h 991181"/>
              <a:gd name="connsiteX12" fmla="*/ 1389579 w 3383339"/>
              <a:gd name="connsiteY12" fmla="*/ 919843 h 991181"/>
              <a:gd name="connsiteX13" fmla="*/ 1458507 w 3383339"/>
              <a:gd name="connsiteY13" fmla="*/ 950502 h 991181"/>
              <a:gd name="connsiteX14" fmla="*/ 1752081 w 3383339"/>
              <a:gd name="connsiteY14" fmla="*/ 990600 h 991181"/>
              <a:gd name="connsiteX15" fmla="*/ 1570830 w 3383339"/>
              <a:gd name="connsiteY15" fmla="*/ 990600 h 991181"/>
              <a:gd name="connsiteX16" fmla="*/ 1933332 w 3383339"/>
              <a:gd name="connsiteY16" fmla="*/ 990600 h 991181"/>
              <a:gd name="connsiteX17" fmla="*/ 2295833 w 3383339"/>
              <a:gd name="connsiteY17" fmla="*/ 990601 h 991181"/>
              <a:gd name="connsiteX18" fmla="*/ 2658335 w 3383339"/>
              <a:gd name="connsiteY18" fmla="*/ 919843 h 991181"/>
              <a:gd name="connsiteX19" fmla="*/ 2839586 w 3383339"/>
              <a:gd name="connsiteY19" fmla="*/ 919843 h 991181"/>
              <a:gd name="connsiteX20" fmla="*/ 2477084 w 3383339"/>
              <a:gd name="connsiteY20" fmla="*/ 990601 h 991181"/>
              <a:gd name="connsiteX21" fmla="*/ 2937978 w 3383339"/>
              <a:gd name="connsiteY21" fmla="*/ 864658 h 991181"/>
              <a:gd name="connsiteX22" fmla="*/ 2295833 w 3383339"/>
              <a:gd name="connsiteY22" fmla="*/ 990600 h 991181"/>
              <a:gd name="connsiteX23" fmla="*/ 2658335 w 3383339"/>
              <a:gd name="connsiteY23" fmla="*/ 919843 h 991181"/>
              <a:gd name="connsiteX24" fmla="*/ 2114582 w 3383339"/>
              <a:gd name="connsiteY24" fmla="*/ 990600 h 991181"/>
              <a:gd name="connsiteX25" fmla="*/ 2295833 w 3383339"/>
              <a:gd name="connsiteY25" fmla="*/ 990600 h 991181"/>
              <a:gd name="connsiteX26" fmla="*/ 2658335 w 3383339"/>
              <a:gd name="connsiteY26" fmla="*/ 919843 h 991181"/>
              <a:gd name="connsiteX27" fmla="*/ 2739421 w 3383339"/>
              <a:gd name="connsiteY27" fmla="*/ 919844 h 991181"/>
              <a:gd name="connsiteX28" fmla="*/ 2839586 w 3383339"/>
              <a:gd name="connsiteY28" fmla="*/ 849086 h 991181"/>
              <a:gd name="connsiteX29" fmla="*/ 3383339 w 3383339"/>
              <a:gd name="connsiteY29" fmla="*/ 141514 h 991181"/>
              <a:gd name="connsiteX30" fmla="*/ 3202088 w 3383339"/>
              <a:gd name="connsiteY30" fmla="*/ 0 h 991181"/>
              <a:gd name="connsiteX31" fmla="*/ 2381689 w 3383339"/>
              <a:gd name="connsiteY31" fmla="*/ 1 h 991181"/>
              <a:gd name="connsiteX32" fmla="*/ 483324 w 3383339"/>
              <a:gd name="connsiteY32"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45962 w 3383339"/>
              <a:gd name="connsiteY4" fmla="*/ 309359 h 991181"/>
              <a:gd name="connsiteX5" fmla="*/ 557856 w 3383339"/>
              <a:gd name="connsiteY5" fmla="*/ 397026 h 991181"/>
              <a:gd name="connsiteX6" fmla="*/ 1374040 w 3383339"/>
              <a:gd name="connsiteY6" fmla="*/ 421305 h 991181"/>
              <a:gd name="connsiteX7" fmla="*/ 912817 w 3383339"/>
              <a:gd name="connsiteY7" fmla="*/ 552295 h 991181"/>
              <a:gd name="connsiteX8" fmla="*/ 912817 w 3383339"/>
              <a:gd name="connsiteY8" fmla="*/ 626037 h 991181"/>
              <a:gd name="connsiteX9" fmla="*/ 1027077 w 3383339"/>
              <a:gd name="connsiteY9" fmla="*/ 778330 h 991181"/>
              <a:gd name="connsiteX10" fmla="*/ 1208328 w 3383339"/>
              <a:gd name="connsiteY10" fmla="*/ 919843 h 991181"/>
              <a:gd name="connsiteX11" fmla="*/ 1752081 w 3383339"/>
              <a:gd name="connsiteY11" fmla="*/ 990600 h 991181"/>
              <a:gd name="connsiteX12" fmla="*/ 1389579 w 3383339"/>
              <a:gd name="connsiteY12" fmla="*/ 919843 h 991181"/>
              <a:gd name="connsiteX13" fmla="*/ 1458507 w 3383339"/>
              <a:gd name="connsiteY13" fmla="*/ 950502 h 991181"/>
              <a:gd name="connsiteX14" fmla="*/ 1752081 w 3383339"/>
              <a:gd name="connsiteY14" fmla="*/ 990600 h 991181"/>
              <a:gd name="connsiteX15" fmla="*/ 1570830 w 3383339"/>
              <a:gd name="connsiteY15" fmla="*/ 990600 h 991181"/>
              <a:gd name="connsiteX16" fmla="*/ 1933332 w 3383339"/>
              <a:gd name="connsiteY16" fmla="*/ 990600 h 991181"/>
              <a:gd name="connsiteX17" fmla="*/ 2295833 w 3383339"/>
              <a:gd name="connsiteY17" fmla="*/ 990601 h 991181"/>
              <a:gd name="connsiteX18" fmla="*/ 2658335 w 3383339"/>
              <a:gd name="connsiteY18" fmla="*/ 919843 h 991181"/>
              <a:gd name="connsiteX19" fmla="*/ 2839586 w 3383339"/>
              <a:gd name="connsiteY19" fmla="*/ 919843 h 991181"/>
              <a:gd name="connsiteX20" fmla="*/ 2477084 w 3383339"/>
              <a:gd name="connsiteY20" fmla="*/ 990601 h 991181"/>
              <a:gd name="connsiteX21" fmla="*/ 2937978 w 3383339"/>
              <a:gd name="connsiteY21" fmla="*/ 864658 h 991181"/>
              <a:gd name="connsiteX22" fmla="*/ 2295833 w 3383339"/>
              <a:gd name="connsiteY22" fmla="*/ 990600 h 991181"/>
              <a:gd name="connsiteX23" fmla="*/ 2658335 w 3383339"/>
              <a:gd name="connsiteY23" fmla="*/ 919843 h 991181"/>
              <a:gd name="connsiteX24" fmla="*/ 2114582 w 3383339"/>
              <a:gd name="connsiteY24" fmla="*/ 990600 h 991181"/>
              <a:gd name="connsiteX25" fmla="*/ 2295833 w 3383339"/>
              <a:gd name="connsiteY25" fmla="*/ 990600 h 991181"/>
              <a:gd name="connsiteX26" fmla="*/ 2658335 w 3383339"/>
              <a:gd name="connsiteY26" fmla="*/ 919843 h 991181"/>
              <a:gd name="connsiteX27" fmla="*/ 2739421 w 3383339"/>
              <a:gd name="connsiteY27" fmla="*/ 919844 h 991181"/>
              <a:gd name="connsiteX28" fmla="*/ 2839586 w 3383339"/>
              <a:gd name="connsiteY28" fmla="*/ 849086 h 991181"/>
              <a:gd name="connsiteX29" fmla="*/ 3383339 w 3383339"/>
              <a:gd name="connsiteY29" fmla="*/ 141514 h 991181"/>
              <a:gd name="connsiteX30" fmla="*/ 3202088 w 3383339"/>
              <a:gd name="connsiteY30" fmla="*/ 0 h 991181"/>
              <a:gd name="connsiteX31" fmla="*/ 2381689 w 3383339"/>
              <a:gd name="connsiteY31" fmla="*/ 1 h 991181"/>
              <a:gd name="connsiteX32" fmla="*/ 483324 w 3383339"/>
              <a:gd name="connsiteY32"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45962 w 3383339"/>
              <a:gd name="connsiteY4" fmla="*/ 309359 h 991181"/>
              <a:gd name="connsiteX5" fmla="*/ 806425 w 3383339"/>
              <a:gd name="connsiteY5" fmla="*/ 342529 h 991181"/>
              <a:gd name="connsiteX6" fmla="*/ 1374040 w 3383339"/>
              <a:gd name="connsiteY6" fmla="*/ 421305 h 991181"/>
              <a:gd name="connsiteX7" fmla="*/ 912817 w 3383339"/>
              <a:gd name="connsiteY7" fmla="*/ 552295 h 991181"/>
              <a:gd name="connsiteX8" fmla="*/ 912817 w 3383339"/>
              <a:gd name="connsiteY8" fmla="*/ 626037 h 991181"/>
              <a:gd name="connsiteX9" fmla="*/ 1027077 w 3383339"/>
              <a:gd name="connsiteY9" fmla="*/ 778330 h 991181"/>
              <a:gd name="connsiteX10" fmla="*/ 1208328 w 3383339"/>
              <a:gd name="connsiteY10" fmla="*/ 919843 h 991181"/>
              <a:gd name="connsiteX11" fmla="*/ 1752081 w 3383339"/>
              <a:gd name="connsiteY11" fmla="*/ 990600 h 991181"/>
              <a:gd name="connsiteX12" fmla="*/ 1389579 w 3383339"/>
              <a:gd name="connsiteY12" fmla="*/ 919843 h 991181"/>
              <a:gd name="connsiteX13" fmla="*/ 1458507 w 3383339"/>
              <a:gd name="connsiteY13" fmla="*/ 950502 h 991181"/>
              <a:gd name="connsiteX14" fmla="*/ 1752081 w 3383339"/>
              <a:gd name="connsiteY14" fmla="*/ 990600 h 991181"/>
              <a:gd name="connsiteX15" fmla="*/ 1570830 w 3383339"/>
              <a:gd name="connsiteY15" fmla="*/ 990600 h 991181"/>
              <a:gd name="connsiteX16" fmla="*/ 1933332 w 3383339"/>
              <a:gd name="connsiteY16" fmla="*/ 990600 h 991181"/>
              <a:gd name="connsiteX17" fmla="*/ 2295833 w 3383339"/>
              <a:gd name="connsiteY17" fmla="*/ 990601 h 991181"/>
              <a:gd name="connsiteX18" fmla="*/ 2658335 w 3383339"/>
              <a:gd name="connsiteY18" fmla="*/ 919843 h 991181"/>
              <a:gd name="connsiteX19" fmla="*/ 2839586 w 3383339"/>
              <a:gd name="connsiteY19" fmla="*/ 919843 h 991181"/>
              <a:gd name="connsiteX20" fmla="*/ 2477084 w 3383339"/>
              <a:gd name="connsiteY20" fmla="*/ 990601 h 991181"/>
              <a:gd name="connsiteX21" fmla="*/ 2937978 w 3383339"/>
              <a:gd name="connsiteY21" fmla="*/ 864658 h 991181"/>
              <a:gd name="connsiteX22" fmla="*/ 2295833 w 3383339"/>
              <a:gd name="connsiteY22" fmla="*/ 990600 h 991181"/>
              <a:gd name="connsiteX23" fmla="*/ 2658335 w 3383339"/>
              <a:gd name="connsiteY23" fmla="*/ 919843 h 991181"/>
              <a:gd name="connsiteX24" fmla="*/ 2114582 w 3383339"/>
              <a:gd name="connsiteY24" fmla="*/ 990600 h 991181"/>
              <a:gd name="connsiteX25" fmla="*/ 2295833 w 3383339"/>
              <a:gd name="connsiteY25" fmla="*/ 990600 h 991181"/>
              <a:gd name="connsiteX26" fmla="*/ 2658335 w 3383339"/>
              <a:gd name="connsiteY26" fmla="*/ 919843 h 991181"/>
              <a:gd name="connsiteX27" fmla="*/ 2739421 w 3383339"/>
              <a:gd name="connsiteY27" fmla="*/ 919844 h 991181"/>
              <a:gd name="connsiteX28" fmla="*/ 2839586 w 3383339"/>
              <a:gd name="connsiteY28" fmla="*/ 849086 h 991181"/>
              <a:gd name="connsiteX29" fmla="*/ 3383339 w 3383339"/>
              <a:gd name="connsiteY29" fmla="*/ 141514 h 991181"/>
              <a:gd name="connsiteX30" fmla="*/ 3202088 w 3383339"/>
              <a:gd name="connsiteY30" fmla="*/ 0 h 991181"/>
              <a:gd name="connsiteX31" fmla="*/ 2381689 w 3383339"/>
              <a:gd name="connsiteY31" fmla="*/ 1 h 991181"/>
              <a:gd name="connsiteX32" fmla="*/ 483324 w 3383339"/>
              <a:gd name="connsiteY32"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912817 w 3383339"/>
              <a:gd name="connsiteY7" fmla="*/ 552295 h 991181"/>
              <a:gd name="connsiteX8" fmla="*/ 912817 w 3383339"/>
              <a:gd name="connsiteY8" fmla="*/ 626037 h 991181"/>
              <a:gd name="connsiteX9" fmla="*/ 1027077 w 3383339"/>
              <a:gd name="connsiteY9" fmla="*/ 778330 h 991181"/>
              <a:gd name="connsiteX10" fmla="*/ 1208328 w 3383339"/>
              <a:gd name="connsiteY10" fmla="*/ 919843 h 991181"/>
              <a:gd name="connsiteX11" fmla="*/ 1752081 w 3383339"/>
              <a:gd name="connsiteY11" fmla="*/ 990600 h 991181"/>
              <a:gd name="connsiteX12" fmla="*/ 1389579 w 3383339"/>
              <a:gd name="connsiteY12" fmla="*/ 919843 h 991181"/>
              <a:gd name="connsiteX13" fmla="*/ 1458507 w 3383339"/>
              <a:gd name="connsiteY13" fmla="*/ 950502 h 991181"/>
              <a:gd name="connsiteX14" fmla="*/ 1752081 w 3383339"/>
              <a:gd name="connsiteY14" fmla="*/ 990600 h 991181"/>
              <a:gd name="connsiteX15" fmla="*/ 1570830 w 3383339"/>
              <a:gd name="connsiteY15" fmla="*/ 990600 h 991181"/>
              <a:gd name="connsiteX16" fmla="*/ 1933332 w 3383339"/>
              <a:gd name="connsiteY16" fmla="*/ 990600 h 991181"/>
              <a:gd name="connsiteX17" fmla="*/ 2295833 w 3383339"/>
              <a:gd name="connsiteY17" fmla="*/ 990601 h 991181"/>
              <a:gd name="connsiteX18" fmla="*/ 2658335 w 3383339"/>
              <a:gd name="connsiteY18" fmla="*/ 919843 h 991181"/>
              <a:gd name="connsiteX19" fmla="*/ 2839586 w 3383339"/>
              <a:gd name="connsiteY19" fmla="*/ 919843 h 991181"/>
              <a:gd name="connsiteX20" fmla="*/ 2477084 w 3383339"/>
              <a:gd name="connsiteY20" fmla="*/ 990601 h 991181"/>
              <a:gd name="connsiteX21" fmla="*/ 2937978 w 3383339"/>
              <a:gd name="connsiteY21" fmla="*/ 864658 h 991181"/>
              <a:gd name="connsiteX22" fmla="*/ 2295833 w 3383339"/>
              <a:gd name="connsiteY22" fmla="*/ 990600 h 991181"/>
              <a:gd name="connsiteX23" fmla="*/ 2658335 w 3383339"/>
              <a:gd name="connsiteY23" fmla="*/ 919843 h 991181"/>
              <a:gd name="connsiteX24" fmla="*/ 2114582 w 3383339"/>
              <a:gd name="connsiteY24" fmla="*/ 990600 h 991181"/>
              <a:gd name="connsiteX25" fmla="*/ 2295833 w 3383339"/>
              <a:gd name="connsiteY25" fmla="*/ 990600 h 991181"/>
              <a:gd name="connsiteX26" fmla="*/ 2658335 w 3383339"/>
              <a:gd name="connsiteY26" fmla="*/ 919843 h 991181"/>
              <a:gd name="connsiteX27" fmla="*/ 2739421 w 3383339"/>
              <a:gd name="connsiteY27" fmla="*/ 919844 h 991181"/>
              <a:gd name="connsiteX28" fmla="*/ 2839586 w 3383339"/>
              <a:gd name="connsiteY28" fmla="*/ 849086 h 991181"/>
              <a:gd name="connsiteX29" fmla="*/ 3383339 w 3383339"/>
              <a:gd name="connsiteY29" fmla="*/ 141514 h 991181"/>
              <a:gd name="connsiteX30" fmla="*/ 3202088 w 3383339"/>
              <a:gd name="connsiteY30" fmla="*/ 0 h 991181"/>
              <a:gd name="connsiteX31" fmla="*/ 2381689 w 3383339"/>
              <a:gd name="connsiteY31" fmla="*/ 1 h 991181"/>
              <a:gd name="connsiteX32" fmla="*/ 483324 w 3383339"/>
              <a:gd name="connsiteY32"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912817 w 3383339"/>
              <a:gd name="connsiteY8" fmla="*/ 626037 h 991181"/>
              <a:gd name="connsiteX9" fmla="*/ 1027077 w 3383339"/>
              <a:gd name="connsiteY9" fmla="*/ 778330 h 991181"/>
              <a:gd name="connsiteX10" fmla="*/ 1208328 w 3383339"/>
              <a:gd name="connsiteY10" fmla="*/ 919843 h 991181"/>
              <a:gd name="connsiteX11" fmla="*/ 1752081 w 3383339"/>
              <a:gd name="connsiteY11" fmla="*/ 990600 h 991181"/>
              <a:gd name="connsiteX12" fmla="*/ 1389579 w 3383339"/>
              <a:gd name="connsiteY12" fmla="*/ 919843 h 991181"/>
              <a:gd name="connsiteX13" fmla="*/ 1458507 w 3383339"/>
              <a:gd name="connsiteY13" fmla="*/ 950502 h 991181"/>
              <a:gd name="connsiteX14" fmla="*/ 1752081 w 3383339"/>
              <a:gd name="connsiteY14" fmla="*/ 990600 h 991181"/>
              <a:gd name="connsiteX15" fmla="*/ 1570830 w 3383339"/>
              <a:gd name="connsiteY15" fmla="*/ 990600 h 991181"/>
              <a:gd name="connsiteX16" fmla="*/ 1933332 w 3383339"/>
              <a:gd name="connsiteY16" fmla="*/ 990600 h 991181"/>
              <a:gd name="connsiteX17" fmla="*/ 2295833 w 3383339"/>
              <a:gd name="connsiteY17" fmla="*/ 990601 h 991181"/>
              <a:gd name="connsiteX18" fmla="*/ 2658335 w 3383339"/>
              <a:gd name="connsiteY18" fmla="*/ 919843 h 991181"/>
              <a:gd name="connsiteX19" fmla="*/ 2839586 w 3383339"/>
              <a:gd name="connsiteY19" fmla="*/ 919843 h 991181"/>
              <a:gd name="connsiteX20" fmla="*/ 2477084 w 3383339"/>
              <a:gd name="connsiteY20" fmla="*/ 990601 h 991181"/>
              <a:gd name="connsiteX21" fmla="*/ 2937978 w 3383339"/>
              <a:gd name="connsiteY21" fmla="*/ 864658 h 991181"/>
              <a:gd name="connsiteX22" fmla="*/ 2295833 w 3383339"/>
              <a:gd name="connsiteY22" fmla="*/ 990600 h 991181"/>
              <a:gd name="connsiteX23" fmla="*/ 2658335 w 3383339"/>
              <a:gd name="connsiteY23" fmla="*/ 919843 h 991181"/>
              <a:gd name="connsiteX24" fmla="*/ 2114582 w 3383339"/>
              <a:gd name="connsiteY24" fmla="*/ 990600 h 991181"/>
              <a:gd name="connsiteX25" fmla="*/ 2295833 w 3383339"/>
              <a:gd name="connsiteY25" fmla="*/ 990600 h 991181"/>
              <a:gd name="connsiteX26" fmla="*/ 2658335 w 3383339"/>
              <a:gd name="connsiteY26" fmla="*/ 919843 h 991181"/>
              <a:gd name="connsiteX27" fmla="*/ 2739421 w 3383339"/>
              <a:gd name="connsiteY27" fmla="*/ 919844 h 991181"/>
              <a:gd name="connsiteX28" fmla="*/ 2839586 w 3383339"/>
              <a:gd name="connsiteY28" fmla="*/ 849086 h 991181"/>
              <a:gd name="connsiteX29" fmla="*/ 3383339 w 3383339"/>
              <a:gd name="connsiteY29" fmla="*/ 141514 h 991181"/>
              <a:gd name="connsiteX30" fmla="*/ 3202088 w 3383339"/>
              <a:gd name="connsiteY30" fmla="*/ 0 h 991181"/>
              <a:gd name="connsiteX31" fmla="*/ 2381689 w 3383339"/>
              <a:gd name="connsiteY31" fmla="*/ 1 h 991181"/>
              <a:gd name="connsiteX32" fmla="*/ 483324 w 3383339"/>
              <a:gd name="connsiteY32"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912817 w 3383339"/>
              <a:gd name="connsiteY8" fmla="*/ 626037 h 991181"/>
              <a:gd name="connsiteX9" fmla="*/ 1815945 w 3383339"/>
              <a:gd name="connsiteY9" fmla="*/ 717147 h 991181"/>
              <a:gd name="connsiteX10" fmla="*/ 1027077 w 3383339"/>
              <a:gd name="connsiteY10" fmla="*/ 778330 h 991181"/>
              <a:gd name="connsiteX11" fmla="*/ 1208328 w 3383339"/>
              <a:gd name="connsiteY11" fmla="*/ 919843 h 991181"/>
              <a:gd name="connsiteX12" fmla="*/ 1752081 w 3383339"/>
              <a:gd name="connsiteY12" fmla="*/ 990600 h 991181"/>
              <a:gd name="connsiteX13" fmla="*/ 1389579 w 3383339"/>
              <a:gd name="connsiteY13" fmla="*/ 919843 h 991181"/>
              <a:gd name="connsiteX14" fmla="*/ 1458507 w 3383339"/>
              <a:gd name="connsiteY14" fmla="*/ 950502 h 991181"/>
              <a:gd name="connsiteX15" fmla="*/ 1752081 w 3383339"/>
              <a:gd name="connsiteY15" fmla="*/ 990600 h 991181"/>
              <a:gd name="connsiteX16" fmla="*/ 1570830 w 3383339"/>
              <a:gd name="connsiteY16" fmla="*/ 990600 h 991181"/>
              <a:gd name="connsiteX17" fmla="*/ 1933332 w 3383339"/>
              <a:gd name="connsiteY17" fmla="*/ 990600 h 991181"/>
              <a:gd name="connsiteX18" fmla="*/ 2295833 w 3383339"/>
              <a:gd name="connsiteY18" fmla="*/ 990601 h 991181"/>
              <a:gd name="connsiteX19" fmla="*/ 2658335 w 3383339"/>
              <a:gd name="connsiteY19" fmla="*/ 919843 h 991181"/>
              <a:gd name="connsiteX20" fmla="*/ 2839586 w 3383339"/>
              <a:gd name="connsiteY20" fmla="*/ 919843 h 991181"/>
              <a:gd name="connsiteX21" fmla="*/ 2477084 w 3383339"/>
              <a:gd name="connsiteY21" fmla="*/ 990601 h 991181"/>
              <a:gd name="connsiteX22" fmla="*/ 2937978 w 3383339"/>
              <a:gd name="connsiteY22" fmla="*/ 864658 h 991181"/>
              <a:gd name="connsiteX23" fmla="*/ 2295833 w 3383339"/>
              <a:gd name="connsiteY23" fmla="*/ 990600 h 991181"/>
              <a:gd name="connsiteX24" fmla="*/ 2658335 w 3383339"/>
              <a:gd name="connsiteY24" fmla="*/ 919843 h 991181"/>
              <a:gd name="connsiteX25" fmla="*/ 2114582 w 3383339"/>
              <a:gd name="connsiteY25" fmla="*/ 990600 h 991181"/>
              <a:gd name="connsiteX26" fmla="*/ 2295833 w 3383339"/>
              <a:gd name="connsiteY26" fmla="*/ 990600 h 991181"/>
              <a:gd name="connsiteX27" fmla="*/ 2658335 w 3383339"/>
              <a:gd name="connsiteY27" fmla="*/ 919843 h 991181"/>
              <a:gd name="connsiteX28" fmla="*/ 2739421 w 3383339"/>
              <a:gd name="connsiteY28" fmla="*/ 919844 h 991181"/>
              <a:gd name="connsiteX29" fmla="*/ 2839586 w 3383339"/>
              <a:gd name="connsiteY29" fmla="*/ 849086 h 991181"/>
              <a:gd name="connsiteX30" fmla="*/ 3383339 w 3383339"/>
              <a:gd name="connsiteY30" fmla="*/ 141514 h 991181"/>
              <a:gd name="connsiteX31" fmla="*/ 3202088 w 3383339"/>
              <a:gd name="connsiteY31" fmla="*/ 0 h 991181"/>
              <a:gd name="connsiteX32" fmla="*/ 2381689 w 3383339"/>
              <a:gd name="connsiteY32" fmla="*/ 1 h 991181"/>
              <a:gd name="connsiteX33" fmla="*/ 483324 w 3383339"/>
              <a:gd name="connsiteY33"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027077 w 3383339"/>
              <a:gd name="connsiteY10" fmla="*/ 778330 h 991181"/>
              <a:gd name="connsiteX11" fmla="*/ 1208328 w 3383339"/>
              <a:gd name="connsiteY11" fmla="*/ 919843 h 991181"/>
              <a:gd name="connsiteX12" fmla="*/ 1752081 w 3383339"/>
              <a:gd name="connsiteY12" fmla="*/ 990600 h 991181"/>
              <a:gd name="connsiteX13" fmla="*/ 1389579 w 3383339"/>
              <a:gd name="connsiteY13" fmla="*/ 919843 h 991181"/>
              <a:gd name="connsiteX14" fmla="*/ 1458507 w 3383339"/>
              <a:gd name="connsiteY14" fmla="*/ 950502 h 991181"/>
              <a:gd name="connsiteX15" fmla="*/ 1752081 w 3383339"/>
              <a:gd name="connsiteY15" fmla="*/ 990600 h 991181"/>
              <a:gd name="connsiteX16" fmla="*/ 1570830 w 3383339"/>
              <a:gd name="connsiteY16" fmla="*/ 990600 h 991181"/>
              <a:gd name="connsiteX17" fmla="*/ 1933332 w 3383339"/>
              <a:gd name="connsiteY17" fmla="*/ 990600 h 991181"/>
              <a:gd name="connsiteX18" fmla="*/ 2295833 w 3383339"/>
              <a:gd name="connsiteY18" fmla="*/ 990601 h 991181"/>
              <a:gd name="connsiteX19" fmla="*/ 2658335 w 3383339"/>
              <a:gd name="connsiteY19" fmla="*/ 919843 h 991181"/>
              <a:gd name="connsiteX20" fmla="*/ 2839586 w 3383339"/>
              <a:gd name="connsiteY20" fmla="*/ 919843 h 991181"/>
              <a:gd name="connsiteX21" fmla="*/ 2477084 w 3383339"/>
              <a:gd name="connsiteY21" fmla="*/ 990601 h 991181"/>
              <a:gd name="connsiteX22" fmla="*/ 2937978 w 3383339"/>
              <a:gd name="connsiteY22" fmla="*/ 864658 h 991181"/>
              <a:gd name="connsiteX23" fmla="*/ 2295833 w 3383339"/>
              <a:gd name="connsiteY23" fmla="*/ 990600 h 991181"/>
              <a:gd name="connsiteX24" fmla="*/ 2658335 w 3383339"/>
              <a:gd name="connsiteY24" fmla="*/ 919843 h 991181"/>
              <a:gd name="connsiteX25" fmla="*/ 2114582 w 3383339"/>
              <a:gd name="connsiteY25" fmla="*/ 990600 h 991181"/>
              <a:gd name="connsiteX26" fmla="*/ 2295833 w 3383339"/>
              <a:gd name="connsiteY26" fmla="*/ 990600 h 991181"/>
              <a:gd name="connsiteX27" fmla="*/ 2658335 w 3383339"/>
              <a:gd name="connsiteY27" fmla="*/ 919843 h 991181"/>
              <a:gd name="connsiteX28" fmla="*/ 2739421 w 3383339"/>
              <a:gd name="connsiteY28" fmla="*/ 919844 h 991181"/>
              <a:gd name="connsiteX29" fmla="*/ 2839586 w 3383339"/>
              <a:gd name="connsiteY29" fmla="*/ 849086 h 991181"/>
              <a:gd name="connsiteX30" fmla="*/ 3383339 w 3383339"/>
              <a:gd name="connsiteY30" fmla="*/ 141514 h 991181"/>
              <a:gd name="connsiteX31" fmla="*/ 3202088 w 3383339"/>
              <a:gd name="connsiteY31" fmla="*/ 0 h 991181"/>
              <a:gd name="connsiteX32" fmla="*/ 2381689 w 3383339"/>
              <a:gd name="connsiteY32" fmla="*/ 1 h 991181"/>
              <a:gd name="connsiteX33" fmla="*/ 483324 w 3383339"/>
              <a:gd name="connsiteY33"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027077 w 3383339"/>
              <a:gd name="connsiteY10" fmla="*/ 778330 h 991181"/>
              <a:gd name="connsiteX11" fmla="*/ 2002372 w 3383339"/>
              <a:gd name="connsiteY11" fmla="*/ 795001 h 991181"/>
              <a:gd name="connsiteX12" fmla="*/ 1208328 w 3383339"/>
              <a:gd name="connsiteY12" fmla="*/ 919843 h 991181"/>
              <a:gd name="connsiteX13" fmla="*/ 1752081 w 3383339"/>
              <a:gd name="connsiteY13" fmla="*/ 990600 h 991181"/>
              <a:gd name="connsiteX14" fmla="*/ 1389579 w 3383339"/>
              <a:gd name="connsiteY14" fmla="*/ 919843 h 991181"/>
              <a:gd name="connsiteX15" fmla="*/ 1458507 w 3383339"/>
              <a:gd name="connsiteY15" fmla="*/ 950502 h 991181"/>
              <a:gd name="connsiteX16" fmla="*/ 1752081 w 3383339"/>
              <a:gd name="connsiteY16" fmla="*/ 990600 h 991181"/>
              <a:gd name="connsiteX17" fmla="*/ 1570830 w 3383339"/>
              <a:gd name="connsiteY17" fmla="*/ 990600 h 991181"/>
              <a:gd name="connsiteX18" fmla="*/ 1933332 w 3383339"/>
              <a:gd name="connsiteY18" fmla="*/ 990600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208328 w 3383339"/>
              <a:gd name="connsiteY12" fmla="*/ 919843 h 991181"/>
              <a:gd name="connsiteX13" fmla="*/ 1752081 w 3383339"/>
              <a:gd name="connsiteY13" fmla="*/ 990600 h 991181"/>
              <a:gd name="connsiteX14" fmla="*/ 1389579 w 3383339"/>
              <a:gd name="connsiteY14" fmla="*/ 919843 h 991181"/>
              <a:gd name="connsiteX15" fmla="*/ 1458507 w 3383339"/>
              <a:gd name="connsiteY15" fmla="*/ 950502 h 991181"/>
              <a:gd name="connsiteX16" fmla="*/ 1752081 w 3383339"/>
              <a:gd name="connsiteY16" fmla="*/ 990600 h 991181"/>
              <a:gd name="connsiteX17" fmla="*/ 1570830 w 3383339"/>
              <a:gd name="connsiteY17" fmla="*/ 990600 h 991181"/>
              <a:gd name="connsiteX18" fmla="*/ 1933332 w 3383339"/>
              <a:gd name="connsiteY18" fmla="*/ 990600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208328 w 3383339"/>
              <a:gd name="connsiteY12" fmla="*/ 919843 h 991181"/>
              <a:gd name="connsiteX13" fmla="*/ 1752081 w 3383339"/>
              <a:gd name="connsiteY13" fmla="*/ 990600 h 991181"/>
              <a:gd name="connsiteX14" fmla="*/ 1389579 w 3383339"/>
              <a:gd name="connsiteY14" fmla="*/ 919843 h 991181"/>
              <a:gd name="connsiteX15" fmla="*/ 2390654 w 3383339"/>
              <a:gd name="connsiteY15" fmla="*/ 849293 h 991181"/>
              <a:gd name="connsiteX16" fmla="*/ 1752081 w 3383339"/>
              <a:gd name="connsiteY16" fmla="*/ 990600 h 991181"/>
              <a:gd name="connsiteX17" fmla="*/ 1570830 w 3383339"/>
              <a:gd name="connsiteY17" fmla="*/ 990600 h 991181"/>
              <a:gd name="connsiteX18" fmla="*/ 1933332 w 3383339"/>
              <a:gd name="connsiteY18" fmla="*/ 990600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208328 w 3383339"/>
              <a:gd name="connsiteY12" fmla="*/ 919843 h 991181"/>
              <a:gd name="connsiteX13" fmla="*/ 1752081 w 3383339"/>
              <a:gd name="connsiteY13" fmla="*/ 990600 h 991181"/>
              <a:gd name="connsiteX14" fmla="*/ 1389579 w 3383339"/>
              <a:gd name="connsiteY14" fmla="*/ 919843 h 991181"/>
              <a:gd name="connsiteX15" fmla="*/ 2390654 w 3383339"/>
              <a:gd name="connsiteY15" fmla="*/ 849293 h 991181"/>
              <a:gd name="connsiteX16" fmla="*/ 1752081 w 3383339"/>
              <a:gd name="connsiteY16" fmla="*/ 990600 h 991181"/>
              <a:gd name="connsiteX17" fmla="*/ 1570830 w 3383339"/>
              <a:gd name="connsiteY17" fmla="*/ 990600 h 991181"/>
              <a:gd name="connsiteX18" fmla="*/ 2430477 w 3383339"/>
              <a:gd name="connsiteY18" fmla="*/ 897176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208328 w 3383339"/>
              <a:gd name="connsiteY12" fmla="*/ 919843 h 991181"/>
              <a:gd name="connsiteX13" fmla="*/ 1752081 w 3383339"/>
              <a:gd name="connsiteY13" fmla="*/ 990600 h 991181"/>
              <a:gd name="connsiteX14" fmla="*/ 2011007 w 3383339"/>
              <a:gd name="connsiteY14" fmla="*/ 857560 h 991181"/>
              <a:gd name="connsiteX15" fmla="*/ 2390654 w 3383339"/>
              <a:gd name="connsiteY15" fmla="*/ 849293 h 991181"/>
              <a:gd name="connsiteX16" fmla="*/ 1752081 w 3383339"/>
              <a:gd name="connsiteY16" fmla="*/ 990600 h 991181"/>
              <a:gd name="connsiteX17" fmla="*/ 1570830 w 3383339"/>
              <a:gd name="connsiteY17" fmla="*/ 990600 h 991181"/>
              <a:gd name="connsiteX18" fmla="*/ 2430477 w 3383339"/>
              <a:gd name="connsiteY18" fmla="*/ 897176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954044 w 3383339"/>
              <a:gd name="connsiteY12" fmla="*/ 810848 h 991181"/>
              <a:gd name="connsiteX13" fmla="*/ 1752081 w 3383339"/>
              <a:gd name="connsiteY13" fmla="*/ 990600 h 991181"/>
              <a:gd name="connsiteX14" fmla="*/ 2011007 w 3383339"/>
              <a:gd name="connsiteY14" fmla="*/ 857560 h 991181"/>
              <a:gd name="connsiteX15" fmla="*/ 2390654 w 3383339"/>
              <a:gd name="connsiteY15" fmla="*/ 849293 h 991181"/>
              <a:gd name="connsiteX16" fmla="*/ 1752081 w 3383339"/>
              <a:gd name="connsiteY16" fmla="*/ 990600 h 991181"/>
              <a:gd name="connsiteX17" fmla="*/ 1570830 w 3383339"/>
              <a:gd name="connsiteY17" fmla="*/ 990600 h 991181"/>
              <a:gd name="connsiteX18" fmla="*/ 2430477 w 3383339"/>
              <a:gd name="connsiteY18" fmla="*/ 897176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954044 w 3383339"/>
              <a:gd name="connsiteY12" fmla="*/ 810848 h 991181"/>
              <a:gd name="connsiteX13" fmla="*/ 1752081 w 3383339"/>
              <a:gd name="connsiteY13" fmla="*/ 990600 h 991181"/>
              <a:gd name="connsiteX14" fmla="*/ 2011007 w 3383339"/>
              <a:gd name="connsiteY14" fmla="*/ 857560 h 991181"/>
              <a:gd name="connsiteX15" fmla="*/ 2390654 w 3383339"/>
              <a:gd name="connsiteY15" fmla="*/ 849293 h 991181"/>
              <a:gd name="connsiteX16" fmla="*/ 1752079 w 3383339"/>
              <a:gd name="connsiteY16" fmla="*/ 850464 h 991181"/>
              <a:gd name="connsiteX17" fmla="*/ 1570830 w 3383339"/>
              <a:gd name="connsiteY17" fmla="*/ 990600 h 991181"/>
              <a:gd name="connsiteX18" fmla="*/ 2430477 w 3383339"/>
              <a:gd name="connsiteY18" fmla="*/ 897176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1181"/>
              <a:gd name="connsiteX1" fmla="*/ 483324 w 3383339"/>
              <a:gd name="connsiteY1" fmla="*/ 0 h 991181"/>
              <a:gd name="connsiteX2" fmla="*/ 483324 w 3383339"/>
              <a:gd name="connsiteY2" fmla="*/ 0 h 991181"/>
              <a:gd name="connsiteX3" fmla="*/ 143 w 3383339"/>
              <a:gd name="connsiteY3" fmla="*/ 23768 h 991181"/>
              <a:gd name="connsiteX4" fmla="*/ 108099 w 3383339"/>
              <a:gd name="connsiteY4" fmla="*/ 278218 h 991181"/>
              <a:gd name="connsiteX5" fmla="*/ 806425 w 3383339"/>
              <a:gd name="connsiteY5" fmla="*/ 342529 h 991181"/>
              <a:gd name="connsiteX6" fmla="*/ 1374040 w 3383339"/>
              <a:gd name="connsiteY6" fmla="*/ 421305 h 991181"/>
              <a:gd name="connsiteX7" fmla="*/ 1596389 w 3383339"/>
              <a:gd name="connsiteY7" fmla="*/ 591222 h 991181"/>
              <a:gd name="connsiteX8" fmla="*/ 1782821 w 3383339"/>
              <a:gd name="connsiteY8" fmla="*/ 649393 h 991181"/>
              <a:gd name="connsiteX9" fmla="*/ 1815945 w 3383339"/>
              <a:gd name="connsiteY9" fmla="*/ 717147 h 991181"/>
              <a:gd name="connsiteX10" fmla="*/ 1772797 w 3383339"/>
              <a:gd name="connsiteY10" fmla="*/ 770545 h 991181"/>
              <a:gd name="connsiteX11" fmla="*/ 2002372 w 3383339"/>
              <a:gd name="connsiteY11" fmla="*/ 795001 h 991181"/>
              <a:gd name="connsiteX12" fmla="*/ 1954044 w 3383339"/>
              <a:gd name="connsiteY12" fmla="*/ 810848 h 991181"/>
              <a:gd name="connsiteX13" fmla="*/ 1752081 w 3383339"/>
              <a:gd name="connsiteY13" fmla="*/ 990600 h 991181"/>
              <a:gd name="connsiteX14" fmla="*/ 2011007 w 3383339"/>
              <a:gd name="connsiteY14" fmla="*/ 857560 h 991181"/>
              <a:gd name="connsiteX15" fmla="*/ 2390654 w 3383339"/>
              <a:gd name="connsiteY15" fmla="*/ 849293 h 991181"/>
              <a:gd name="connsiteX16" fmla="*/ 1752079 w 3383339"/>
              <a:gd name="connsiteY16" fmla="*/ 850464 h 991181"/>
              <a:gd name="connsiteX17" fmla="*/ 2316546 w 3383339"/>
              <a:gd name="connsiteY17" fmla="*/ 866035 h 991181"/>
              <a:gd name="connsiteX18" fmla="*/ 2430477 w 3383339"/>
              <a:gd name="connsiteY18" fmla="*/ 897176 h 991181"/>
              <a:gd name="connsiteX19" fmla="*/ 2295833 w 3383339"/>
              <a:gd name="connsiteY19" fmla="*/ 990601 h 991181"/>
              <a:gd name="connsiteX20" fmla="*/ 2658335 w 3383339"/>
              <a:gd name="connsiteY20" fmla="*/ 919843 h 991181"/>
              <a:gd name="connsiteX21" fmla="*/ 2839586 w 3383339"/>
              <a:gd name="connsiteY21" fmla="*/ 919843 h 991181"/>
              <a:gd name="connsiteX22" fmla="*/ 2477084 w 3383339"/>
              <a:gd name="connsiteY22" fmla="*/ 990601 h 991181"/>
              <a:gd name="connsiteX23" fmla="*/ 2937978 w 3383339"/>
              <a:gd name="connsiteY23" fmla="*/ 864658 h 991181"/>
              <a:gd name="connsiteX24" fmla="*/ 2295833 w 3383339"/>
              <a:gd name="connsiteY24" fmla="*/ 990600 h 991181"/>
              <a:gd name="connsiteX25" fmla="*/ 2658335 w 3383339"/>
              <a:gd name="connsiteY25" fmla="*/ 919843 h 991181"/>
              <a:gd name="connsiteX26" fmla="*/ 2114582 w 3383339"/>
              <a:gd name="connsiteY26" fmla="*/ 990600 h 991181"/>
              <a:gd name="connsiteX27" fmla="*/ 2295833 w 3383339"/>
              <a:gd name="connsiteY27" fmla="*/ 990600 h 991181"/>
              <a:gd name="connsiteX28" fmla="*/ 2658335 w 3383339"/>
              <a:gd name="connsiteY28" fmla="*/ 919843 h 991181"/>
              <a:gd name="connsiteX29" fmla="*/ 2739421 w 3383339"/>
              <a:gd name="connsiteY29" fmla="*/ 919844 h 991181"/>
              <a:gd name="connsiteX30" fmla="*/ 2839586 w 3383339"/>
              <a:gd name="connsiteY30" fmla="*/ 849086 h 991181"/>
              <a:gd name="connsiteX31" fmla="*/ 3383339 w 3383339"/>
              <a:gd name="connsiteY31" fmla="*/ 141514 h 991181"/>
              <a:gd name="connsiteX32" fmla="*/ 3202088 w 3383339"/>
              <a:gd name="connsiteY32" fmla="*/ 0 h 991181"/>
              <a:gd name="connsiteX33" fmla="*/ 2381689 w 3383339"/>
              <a:gd name="connsiteY33" fmla="*/ 1 h 991181"/>
              <a:gd name="connsiteX34" fmla="*/ 483324 w 3383339"/>
              <a:gd name="connsiteY34" fmla="*/ 0 h 991181"/>
              <a:gd name="connsiteX0" fmla="*/ 780081 w 3383339"/>
              <a:gd name="connsiteY0" fmla="*/ 36102 h 990601"/>
              <a:gd name="connsiteX1" fmla="*/ 483324 w 3383339"/>
              <a:gd name="connsiteY1" fmla="*/ 0 h 990601"/>
              <a:gd name="connsiteX2" fmla="*/ 483324 w 3383339"/>
              <a:gd name="connsiteY2" fmla="*/ 0 h 990601"/>
              <a:gd name="connsiteX3" fmla="*/ 143 w 3383339"/>
              <a:gd name="connsiteY3" fmla="*/ 23768 h 990601"/>
              <a:gd name="connsiteX4" fmla="*/ 108099 w 3383339"/>
              <a:gd name="connsiteY4" fmla="*/ 278218 h 990601"/>
              <a:gd name="connsiteX5" fmla="*/ 806425 w 3383339"/>
              <a:gd name="connsiteY5" fmla="*/ 342529 h 990601"/>
              <a:gd name="connsiteX6" fmla="*/ 1374040 w 3383339"/>
              <a:gd name="connsiteY6" fmla="*/ 421305 h 990601"/>
              <a:gd name="connsiteX7" fmla="*/ 1596389 w 3383339"/>
              <a:gd name="connsiteY7" fmla="*/ 591222 h 990601"/>
              <a:gd name="connsiteX8" fmla="*/ 1782821 w 3383339"/>
              <a:gd name="connsiteY8" fmla="*/ 649393 h 990601"/>
              <a:gd name="connsiteX9" fmla="*/ 1815945 w 3383339"/>
              <a:gd name="connsiteY9" fmla="*/ 717147 h 990601"/>
              <a:gd name="connsiteX10" fmla="*/ 1772797 w 3383339"/>
              <a:gd name="connsiteY10" fmla="*/ 770545 h 990601"/>
              <a:gd name="connsiteX11" fmla="*/ 2002372 w 3383339"/>
              <a:gd name="connsiteY11" fmla="*/ 795001 h 990601"/>
              <a:gd name="connsiteX12" fmla="*/ 1954044 w 3383339"/>
              <a:gd name="connsiteY12" fmla="*/ 810848 h 990601"/>
              <a:gd name="connsiteX13" fmla="*/ 1752081 w 3383339"/>
              <a:gd name="connsiteY13" fmla="*/ 990600 h 990601"/>
              <a:gd name="connsiteX14" fmla="*/ 2011007 w 3383339"/>
              <a:gd name="connsiteY14" fmla="*/ 857560 h 990601"/>
              <a:gd name="connsiteX15" fmla="*/ 2390654 w 3383339"/>
              <a:gd name="connsiteY15" fmla="*/ 849293 h 990601"/>
              <a:gd name="connsiteX16" fmla="*/ 1752079 w 3383339"/>
              <a:gd name="connsiteY16" fmla="*/ 850464 h 990601"/>
              <a:gd name="connsiteX17" fmla="*/ 2316546 w 3383339"/>
              <a:gd name="connsiteY17" fmla="*/ 866035 h 990601"/>
              <a:gd name="connsiteX18" fmla="*/ 2430477 w 3383339"/>
              <a:gd name="connsiteY18" fmla="*/ 897176 h 990601"/>
              <a:gd name="connsiteX19" fmla="*/ 2295833 w 3383339"/>
              <a:gd name="connsiteY19" fmla="*/ 990601 h 990601"/>
              <a:gd name="connsiteX20" fmla="*/ 2658335 w 3383339"/>
              <a:gd name="connsiteY20" fmla="*/ 919843 h 990601"/>
              <a:gd name="connsiteX21" fmla="*/ 2839586 w 3383339"/>
              <a:gd name="connsiteY21" fmla="*/ 919843 h 990601"/>
              <a:gd name="connsiteX22" fmla="*/ 2477084 w 3383339"/>
              <a:gd name="connsiteY22" fmla="*/ 928318 h 990601"/>
              <a:gd name="connsiteX23" fmla="*/ 2937978 w 3383339"/>
              <a:gd name="connsiteY23" fmla="*/ 864658 h 990601"/>
              <a:gd name="connsiteX24" fmla="*/ 2295833 w 3383339"/>
              <a:gd name="connsiteY24" fmla="*/ 990600 h 990601"/>
              <a:gd name="connsiteX25" fmla="*/ 2658335 w 3383339"/>
              <a:gd name="connsiteY25" fmla="*/ 919843 h 990601"/>
              <a:gd name="connsiteX26" fmla="*/ 2114582 w 3383339"/>
              <a:gd name="connsiteY26" fmla="*/ 990600 h 990601"/>
              <a:gd name="connsiteX27" fmla="*/ 2295833 w 3383339"/>
              <a:gd name="connsiteY27" fmla="*/ 990600 h 990601"/>
              <a:gd name="connsiteX28" fmla="*/ 2658335 w 3383339"/>
              <a:gd name="connsiteY28" fmla="*/ 919843 h 990601"/>
              <a:gd name="connsiteX29" fmla="*/ 2739421 w 3383339"/>
              <a:gd name="connsiteY29" fmla="*/ 919844 h 990601"/>
              <a:gd name="connsiteX30" fmla="*/ 2839586 w 3383339"/>
              <a:gd name="connsiteY30" fmla="*/ 849086 h 990601"/>
              <a:gd name="connsiteX31" fmla="*/ 3383339 w 3383339"/>
              <a:gd name="connsiteY31" fmla="*/ 141514 h 990601"/>
              <a:gd name="connsiteX32" fmla="*/ 3202088 w 3383339"/>
              <a:gd name="connsiteY32" fmla="*/ 0 h 990601"/>
              <a:gd name="connsiteX33" fmla="*/ 2381689 w 3383339"/>
              <a:gd name="connsiteY33" fmla="*/ 1 h 990601"/>
              <a:gd name="connsiteX34" fmla="*/ 483324 w 3383339"/>
              <a:gd name="connsiteY34" fmla="*/ 0 h 990601"/>
              <a:gd name="connsiteX0" fmla="*/ 780081 w 3383339"/>
              <a:gd name="connsiteY0" fmla="*/ 36102 h 990601"/>
              <a:gd name="connsiteX1" fmla="*/ 483324 w 3383339"/>
              <a:gd name="connsiteY1" fmla="*/ 0 h 990601"/>
              <a:gd name="connsiteX2" fmla="*/ 483324 w 3383339"/>
              <a:gd name="connsiteY2" fmla="*/ 0 h 990601"/>
              <a:gd name="connsiteX3" fmla="*/ 143 w 3383339"/>
              <a:gd name="connsiteY3" fmla="*/ 23768 h 990601"/>
              <a:gd name="connsiteX4" fmla="*/ 108099 w 3383339"/>
              <a:gd name="connsiteY4" fmla="*/ 278218 h 990601"/>
              <a:gd name="connsiteX5" fmla="*/ 806425 w 3383339"/>
              <a:gd name="connsiteY5" fmla="*/ 342529 h 990601"/>
              <a:gd name="connsiteX6" fmla="*/ 1374040 w 3383339"/>
              <a:gd name="connsiteY6" fmla="*/ 421305 h 990601"/>
              <a:gd name="connsiteX7" fmla="*/ 1596389 w 3383339"/>
              <a:gd name="connsiteY7" fmla="*/ 591222 h 990601"/>
              <a:gd name="connsiteX8" fmla="*/ 1782821 w 3383339"/>
              <a:gd name="connsiteY8" fmla="*/ 649393 h 990601"/>
              <a:gd name="connsiteX9" fmla="*/ 1815945 w 3383339"/>
              <a:gd name="connsiteY9" fmla="*/ 717147 h 990601"/>
              <a:gd name="connsiteX10" fmla="*/ 1772797 w 3383339"/>
              <a:gd name="connsiteY10" fmla="*/ 770545 h 990601"/>
              <a:gd name="connsiteX11" fmla="*/ 2002372 w 3383339"/>
              <a:gd name="connsiteY11" fmla="*/ 795001 h 990601"/>
              <a:gd name="connsiteX12" fmla="*/ 1954044 w 3383339"/>
              <a:gd name="connsiteY12" fmla="*/ 810848 h 990601"/>
              <a:gd name="connsiteX13" fmla="*/ 2249226 w 3383339"/>
              <a:gd name="connsiteY13" fmla="*/ 819323 h 990601"/>
              <a:gd name="connsiteX14" fmla="*/ 2011007 w 3383339"/>
              <a:gd name="connsiteY14" fmla="*/ 857560 h 990601"/>
              <a:gd name="connsiteX15" fmla="*/ 2390654 w 3383339"/>
              <a:gd name="connsiteY15" fmla="*/ 849293 h 990601"/>
              <a:gd name="connsiteX16" fmla="*/ 1752079 w 3383339"/>
              <a:gd name="connsiteY16" fmla="*/ 850464 h 990601"/>
              <a:gd name="connsiteX17" fmla="*/ 2316546 w 3383339"/>
              <a:gd name="connsiteY17" fmla="*/ 866035 h 990601"/>
              <a:gd name="connsiteX18" fmla="*/ 2430477 w 3383339"/>
              <a:gd name="connsiteY18" fmla="*/ 897176 h 990601"/>
              <a:gd name="connsiteX19" fmla="*/ 2295833 w 3383339"/>
              <a:gd name="connsiteY19" fmla="*/ 990601 h 990601"/>
              <a:gd name="connsiteX20" fmla="*/ 2658335 w 3383339"/>
              <a:gd name="connsiteY20" fmla="*/ 919843 h 990601"/>
              <a:gd name="connsiteX21" fmla="*/ 2839586 w 3383339"/>
              <a:gd name="connsiteY21" fmla="*/ 919843 h 990601"/>
              <a:gd name="connsiteX22" fmla="*/ 2477084 w 3383339"/>
              <a:gd name="connsiteY22" fmla="*/ 928318 h 990601"/>
              <a:gd name="connsiteX23" fmla="*/ 2937978 w 3383339"/>
              <a:gd name="connsiteY23" fmla="*/ 864658 h 990601"/>
              <a:gd name="connsiteX24" fmla="*/ 2295833 w 3383339"/>
              <a:gd name="connsiteY24" fmla="*/ 990600 h 990601"/>
              <a:gd name="connsiteX25" fmla="*/ 2658335 w 3383339"/>
              <a:gd name="connsiteY25" fmla="*/ 919843 h 990601"/>
              <a:gd name="connsiteX26" fmla="*/ 2114582 w 3383339"/>
              <a:gd name="connsiteY26" fmla="*/ 990600 h 990601"/>
              <a:gd name="connsiteX27" fmla="*/ 2295833 w 3383339"/>
              <a:gd name="connsiteY27" fmla="*/ 990600 h 990601"/>
              <a:gd name="connsiteX28" fmla="*/ 2658335 w 3383339"/>
              <a:gd name="connsiteY28" fmla="*/ 919843 h 990601"/>
              <a:gd name="connsiteX29" fmla="*/ 2739421 w 3383339"/>
              <a:gd name="connsiteY29" fmla="*/ 919844 h 990601"/>
              <a:gd name="connsiteX30" fmla="*/ 2839586 w 3383339"/>
              <a:gd name="connsiteY30" fmla="*/ 849086 h 990601"/>
              <a:gd name="connsiteX31" fmla="*/ 3383339 w 3383339"/>
              <a:gd name="connsiteY31" fmla="*/ 141514 h 990601"/>
              <a:gd name="connsiteX32" fmla="*/ 3202088 w 3383339"/>
              <a:gd name="connsiteY32" fmla="*/ 0 h 990601"/>
              <a:gd name="connsiteX33" fmla="*/ 2381689 w 3383339"/>
              <a:gd name="connsiteY33" fmla="*/ 1 h 990601"/>
              <a:gd name="connsiteX34" fmla="*/ 483324 w 3383339"/>
              <a:gd name="connsiteY34" fmla="*/ 0 h 990601"/>
              <a:gd name="connsiteX0" fmla="*/ 780081 w 3383339"/>
              <a:gd name="connsiteY0" fmla="*/ 36102 h 990601"/>
              <a:gd name="connsiteX1" fmla="*/ 483324 w 3383339"/>
              <a:gd name="connsiteY1" fmla="*/ 0 h 990601"/>
              <a:gd name="connsiteX2" fmla="*/ 483324 w 3383339"/>
              <a:gd name="connsiteY2" fmla="*/ 0 h 990601"/>
              <a:gd name="connsiteX3" fmla="*/ 143 w 3383339"/>
              <a:gd name="connsiteY3" fmla="*/ 23768 h 990601"/>
              <a:gd name="connsiteX4" fmla="*/ 108099 w 3383339"/>
              <a:gd name="connsiteY4" fmla="*/ 278218 h 990601"/>
              <a:gd name="connsiteX5" fmla="*/ 806425 w 3383339"/>
              <a:gd name="connsiteY5" fmla="*/ 342529 h 990601"/>
              <a:gd name="connsiteX6" fmla="*/ 1374040 w 3383339"/>
              <a:gd name="connsiteY6" fmla="*/ 421305 h 990601"/>
              <a:gd name="connsiteX7" fmla="*/ 1596389 w 3383339"/>
              <a:gd name="connsiteY7" fmla="*/ 591222 h 990601"/>
              <a:gd name="connsiteX8" fmla="*/ 1782821 w 3383339"/>
              <a:gd name="connsiteY8" fmla="*/ 649393 h 990601"/>
              <a:gd name="connsiteX9" fmla="*/ 1815945 w 3383339"/>
              <a:gd name="connsiteY9" fmla="*/ 717147 h 990601"/>
              <a:gd name="connsiteX10" fmla="*/ 1772797 w 3383339"/>
              <a:gd name="connsiteY10" fmla="*/ 770545 h 990601"/>
              <a:gd name="connsiteX11" fmla="*/ 2002372 w 3383339"/>
              <a:gd name="connsiteY11" fmla="*/ 795001 h 990601"/>
              <a:gd name="connsiteX12" fmla="*/ 1954044 w 3383339"/>
              <a:gd name="connsiteY12" fmla="*/ 810848 h 990601"/>
              <a:gd name="connsiteX13" fmla="*/ 2249226 w 3383339"/>
              <a:gd name="connsiteY13" fmla="*/ 819323 h 990601"/>
              <a:gd name="connsiteX14" fmla="*/ 2011007 w 3383339"/>
              <a:gd name="connsiteY14" fmla="*/ 857560 h 990601"/>
              <a:gd name="connsiteX15" fmla="*/ 2390654 w 3383339"/>
              <a:gd name="connsiteY15" fmla="*/ 849293 h 990601"/>
              <a:gd name="connsiteX16" fmla="*/ 1752079 w 3383339"/>
              <a:gd name="connsiteY16" fmla="*/ 850464 h 990601"/>
              <a:gd name="connsiteX17" fmla="*/ 2316546 w 3383339"/>
              <a:gd name="connsiteY17" fmla="*/ 866035 h 990601"/>
              <a:gd name="connsiteX18" fmla="*/ 2430477 w 3383339"/>
              <a:gd name="connsiteY18" fmla="*/ 897176 h 990601"/>
              <a:gd name="connsiteX19" fmla="*/ 2295833 w 3383339"/>
              <a:gd name="connsiteY19" fmla="*/ 990601 h 990601"/>
              <a:gd name="connsiteX20" fmla="*/ 2658335 w 3383339"/>
              <a:gd name="connsiteY20" fmla="*/ 919843 h 990601"/>
              <a:gd name="connsiteX21" fmla="*/ 2839586 w 3383339"/>
              <a:gd name="connsiteY21" fmla="*/ 919843 h 990601"/>
              <a:gd name="connsiteX22" fmla="*/ 2477084 w 3383339"/>
              <a:gd name="connsiteY22" fmla="*/ 928318 h 990601"/>
              <a:gd name="connsiteX23" fmla="*/ 2937978 w 3383339"/>
              <a:gd name="connsiteY23" fmla="*/ 864658 h 990601"/>
              <a:gd name="connsiteX24" fmla="*/ 2295833 w 3383339"/>
              <a:gd name="connsiteY24" fmla="*/ 990600 h 990601"/>
              <a:gd name="connsiteX25" fmla="*/ 2658335 w 3383339"/>
              <a:gd name="connsiteY25" fmla="*/ 919843 h 990601"/>
              <a:gd name="connsiteX26" fmla="*/ 2114582 w 3383339"/>
              <a:gd name="connsiteY26" fmla="*/ 990600 h 990601"/>
              <a:gd name="connsiteX27" fmla="*/ 2668691 w 3383339"/>
              <a:gd name="connsiteY27" fmla="*/ 936103 h 990601"/>
              <a:gd name="connsiteX28" fmla="*/ 2658335 w 3383339"/>
              <a:gd name="connsiteY28" fmla="*/ 919843 h 990601"/>
              <a:gd name="connsiteX29" fmla="*/ 2739421 w 3383339"/>
              <a:gd name="connsiteY29" fmla="*/ 919844 h 990601"/>
              <a:gd name="connsiteX30" fmla="*/ 2839586 w 3383339"/>
              <a:gd name="connsiteY30" fmla="*/ 849086 h 990601"/>
              <a:gd name="connsiteX31" fmla="*/ 3383339 w 3383339"/>
              <a:gd name="connsiteY31" fmla="*/ 141514 h 990601"/>
              <a:gd name="connsiteX32" fmla="*/ 3202088 w 3383339"/>
              <a:gd name="connsiteY32" fmla="*/ 0 h 990601"/>
              <a:gd name="connsiteX33" fmla="*/ 2381689 w 3383339"/>
              <a:gd name="connsiteY33" fmla="*/ 1 h 990601"/>
              <a:gd name="connsiteX34" fmla="*/ 483324 w 3383339"/>
              <a:gd name="connsiteY34" fmla="*/ 0 h 990601"/>
              <a:gd name="connsiteX0" fmla="*/ 780081 w 3383339"/>
              <a:gd name="connsiteY0" fmla="*/ 36102 h 990601"/>
              <a:gd name="connsiteX1" fmla="*/ 483324 w 3383339"/>
              <a:gd name="connsiteY1" fmla="*/ 0 h 990601"/>
              <a:gd name="connsiteX2" fmla="*/ 483324 w 3383339"/>
              <a:gd name="connsiteY2" fmla="*/ 0 h 990601"/>
              <a:gd name="connsiteX3" fmla="*/ 143 w 3383339"/>
              <a:gd name="connsiteY3" fmla="*/ 23768 h 990601"/>
              <a:gd name="connsiteX4" fmla="*/ 108099 w 3383339"/>
              <a:gd name="connsiteY4" fmla="*/ 278218 h 990601"/>
              <a:gd name="connsiteX5" fmla="*/ 806425 w 3383339"/>
              <a:gd name="connsiteY5" fmla="*/ 342529 h 990601"/>
              <a:gd name="connsiteX6" fmla="*/ 1374040 w 3383339"/>
              <a:gd name="connsiteY6" fmla="*/ 421305 h 990601"/>
              <a:gd name="connsiteX7" fmla="*/ 1596389 w 3383339"/>
              <a:gd name="connsiteY7" fmla="*/ 591222 h 990601"/>
              <a:gd name="connsiteX8" fmla="*/ 1782821 w 3383339"/>
              <a:gd name="connsiteY8" fmla="*/ 649393 h 990601"/>
              <a:gd name="connsiteX9" fmla="*/ 1815945 w 3383339"/>
              <a:gd name="connsiteY9" fmla="*/ 717147 h 990601"/>
              <a:gd name="connsiteX10" fmla="*/ 1772797 w 3383339"/>
              <a:gd name="connsiteY10" fmla="*/ 770545 h 990601"/>
              <a:gd name="connsiteX11" fmla="*/ 2002372 w 3383339"/>
              <a:gd name="connsiteY11" fmla="*/ 795001 h 990601"/>
              <a:gd name="connsiteX12" fmla="*/ 1954044 w 3383339"/>
              <a:gd name="connsiteY12" fmla="*/ 810848 h 990601"/>
              <a:gd name="connsiteX13" fmla="*/ 2249226 w 3383339"/>
              <a:gd name="connsiteY13" fmla="*/ 819323 h 990601"/>
              <a:gd name="connsiteX14" fmla="*/ 2011007 w 3383339"/>
              <a:gd name="connsiteY14" fmla="*/ 857560 h 990601"/>
              <a:gd name="connsiteX15" fmla="*/ 2390654 w 3383339"/>
              <a:gd name="connsiteY15" fmla="*/ 849293 h 990601"/>
              <a:gd name="connsiteX16" fmla="*/ 1752079 w 3383339"/>
              <a:gd name="connsiteY16" fmla="*/ 850464 h 990601"/>
              <a:gd name="connsiteX17" fmla="*/ 2316546 w 3383339"/>
              <a:gd name="connsiteY17" fmla="*/ 866035 h 990601"/>
              <a:gd name="connsiteX18" fmla="*/ 2430477 w 3383339"/>
              <a:gd name="connsiteY18" fmla="*/ 897176 h 990601"/>
              <a:gd name="connsiteX19" fmla="*/ 2295833 w 3383339"/>
              <a:gd name="connsiteY19" fmla="*/ 990601 h 990601"/>
              <a:gd name="connsiteX20" fmla="*/ 2658335 w 3383339"/>
              <a:gd name="connsiteY20" fmla="*/ 919843 h 990601"/>
              <a:gd name="connsiteX21" fmla="*/ 2839586 w 3383339"/>
              <a:gd name="connsiteY21" fmla="*/ 919843 h 990601"/>
              <a:gd name="connsiteX22" fmla="*/ 2477084 w 3383339"/>
              <a:gd name="connsiteY22" fmla="*/ 928318 h 990601"/>
              <a:gd name="connsiteX23" fmla="*/ 2937978 w 3383339"/>
              <a:gd name="connsiteY23" fmla="*/ 864658 h 990601"/>
              <a:gd name="connsiteX24" fmla="*/ 2295833 w 3383339"/>
              <a:gd name="connsiteY24" fmla="*/ 990600 h 990601"/>
              <a:gd name="connsiteX25" fmla="*/ 2658335 w 3383339"/>
              <a:gd name="connsiteY25" fmla="*/ 919843 h 990601"/>
              <a:gd name="connsiteX26" fmla="*/ 2363152 w 3383339"/>
              <a:gd name="connsiteY26" fmla="*/ 912747 h 990601"/>
              <a:gd name="connsiteX27" fmla="*/ 2668691 w 3383339"/>
              <a:gd name="connsiteY27" fmla="*/ 936103 h 990601"/>
              <a:gd name="connsiteX28" fmla="*/ 2658335 w 3383339"/>
              <a:gd name="connsiteY28" fmla="*/ 919843 h 990601"/>
              <a:gd name="connsiteX29" fmla="*/ 2739421 w 3383339"/>
              <a:gd name="connsiteY29" fmla="*/ 919844 h 990601"/>
              <a:gd name="connsiteX30" fmla="*/ 2839586 w 3383339"/>
              <a:gd name="connsiteY30" fmla="*/ 849086 h 990601"/>
              <a:gd name="connsiteX31" fmla="*/ 3383339 w 3383339"/>
              <a:gd name="connsiteY31" fmla="*/ 141514 h 990601"/>
              <a:gd name="connsiteX32" fmla="*/ 3202088 w 3383339"/>
              <a:gd name="connsiteY32" fmla="*/ 0 h 990601"/>
              <a:gd name="connsiteX33" fmla="*/ 2381689 w 3383339"/>
              <a:gd name="connsiteY33" fmla="*/ 1 h 990601"/>
              <a:gd name="connsiteX34" fmla="*/ 483324 w 3383339"/>
              <a:gd name="connsiteY34" fmla="*/ 0 h 990601"/>
              <a:gd name="connsiteX0" fmla="*/ 780081 w 3383339"/>
              <a:gd name="connsiteY0" fmla="*/ 36102 h 990601"/>
              <a:gd name="connsiteX1" fmla="*/ 483324 w 3383339"/>
              <a:gd name="connsiteY1" fmla="*/ 0 h 990601"/>
              <a:gd name="connsiteX2" fmla="*/ 483324 w 3383339"/>
              <a:gd name="connsiteY2" fmla="*/ 0 h 990601"/>
              <a:gd name="connsiteX3" fmla="*/ 143 w 3383339"/>
              <a:gd name="connsiteY3" fmla="*/ 23768 h 990601"/>
              <a:gd name="connsiteX4" fmla="*/ 108099 w 3383339"/>
              <a:gd name="connsiteY4" fmla="*/ 278218 h 990601"/>
              <a:gd name="connsiteX5" fmla="*/ 806425 w 3383339"/>
              <a:gd name="connsiteY5" fmla="*/ 342529 h 990601"/>
              <a:gd name="connsiteX6" fmla="*/ 1374040 w 3383339"/>
              <a:gd name="connsiteY6" fmla="*/ 421305 h 990601"/>
              <a:gd name="connsiteX7" fmla="*/ 1596389 w 3383339"/>
              <a:gd name="connsiteY7" fmla="*/ 591222 h 990601"/>
              <a:gd name="connsiteX8" fmla="*/ 1782821 w 3383339"/>
              <a:gd name="connsiteY8" fmla="*/ 649393 h 990601"/>
              <a:gd name="connsiteX9" fmla="*/ 1815945 w 3383339"/>
              <a:gd name="connsiteY9" fmla="*/ 717147 h 990601"/>
              <a:gd name="connsiteX10" fmla="*/ 1772797 w 3383339"/>
              <a:gd name="connsiteY10" fmla="*/ 770545 h 990601"/>
              <a:gd name="connsiteX11" fmla="*/ 2002372 w 3383339"/>
              <a:gd name="connsiteY11" fmla="*/ 795001 h 990601"/>
              <a:gd name="connsiteX12" fmla="*/ 1954044 w 3383339"/>
              <a:gd name="connsiteY12" fmla="*/ 810848 h 990601"/>
              <a:gd name="connsiteX13" fmla="*/ 2249226 w 3383339"/>
              <a:gd name="connsiteY13" fmla="*/ 819323 h 990601"/>
              <a:gd name="connsiteX14" fmla="*/ 2011007 w 3383339"/>
              <a:gd name="connsiteY14" fmla="*/ 857560 h 990601"/>
              <a:gd name="connsiteX15" fmla="*/ 2390654 w 3383339"/>
              <a:gd name="connsiteY15" fmla="*/ 849293 h 990601"/>
              <a:gd name="connsiteX16" fmla="*/ 1752079 w 3383339"/>
              <a:gd name="connsiteY16" fmla="*/ 850464 h 990601"/>
              <a:gd name="connsiteX17" fmla="*/ 2316546 w 3383339"/>
              <a:gd name="connsiteY17" fmla="*/ 866035 h 990601"/>
              <a:gd name="connsiteX18" fmla="*/ 2430477 w 3383339"/>
              <a:gd name="connsiteY18" fmla="*/ 897176 h 990601"/>
              <a:gd name="connsiteX19" fmla="*/ 2295833 w 3383339"/>
              <a:gd name="connsiteY19" fmla="*/ 990601 h 990601"/>
              <a:gd name="connsiteX20" fmla="*/ 2658335 w 3383339"/>
              <a:gd name="connsiteY20" fmla="*/ 919843 h 990601"/>
              <a:gd name="connsiteX21" fmla="*/ 2839586 w 3383339"/>
              <a:gd name="connsiteY21" fmla="*/ 919843 h 990601"/>
              <a:gd name="connsiteX22" fmla="*/ 2477084 w 3383339"/>
              <a:gd name="connsiteY22" fmla="*/ 928318 h 990601"/>
              <a:gd name="connsiteX23" fmla="*/ 2937978 w 3383339"/>
              <a:gd name="connsiteY23" fmla="*/ 864658 h 990601"/>
              <a:gd name="connsiteX24" fmla="*/ 2420120 w 3383339"/>
              <a:gd name="connsiteY24" fmla="*/ 936103 h 990601"/>
              <a:gd name="connsiteX25" fmla="*/ 2658335 w 3383339"/>
              <a:gd name="connsiteY25" fmla="*/ 919843 h 990601"/>
              <a:gd name="connsiteX26" fmla="*/ 2363152 w 3383339"/>
              <a:gd name="connsiteY26" fmla="*/ 912747 h 990601"/>
              <a:gd name="connsiteX27" fmla="*/ 2668691 w 3383339"/>
              <a:gd name="connsiteY27" fmla="*/ 936103 h 990601"/>
              <a:gd name="connsiteX28" fmla="*/ 2658335 w 3383339"/>
              <a:gd name="connsiteY28" fmla="*/ 919843 h 990601"/>
              <a:gd name="connsiteX29" fmla="*/ 2739421 w 3383339"/>
              <a:gd name="connsiteY29" fmla="*/ 919844 h 990601"/>
              <a:gd name="connsiteX30" fmla="*/ 2839586 w 3383339"/>
              <a:gd name="connsiteY30" fmla="*/ 849086 h 990601"/>
              <a:gd name="connsiteX31" fmla="*/ 3383339 w 3383339"/>
              <a:gd name="connsiteY31" fmla="*/ 141514 h 990601"/>
              <a:gd name="connsiteX32" fmla="*/ 3202088 w 3383339"/>
              <a:gd name="connsiteY32" fmla="*/ 0 h 990601"/>
              <a:gd name="connsiteX33" fmla="*/ 2381689 w 3383339"/>
              <a:gd name="connsiteY33" fmla="*/ 1 h 990601"/>
              <a:gd name="connsiteX34" fmla="*/ 483324 w 3383339"/>
              <a:gd name="connsiteY34" fmla="*/ 0 h 990601"/>
              <a:gd name="connsiteX0" fmla="*/ 780081 w 3383339"/>
              <a:gd name="connsiteY0" fmla="*/ 36102 h 936103"/>
              <a:gd name="connsiteX1" fmla="*/ 483324 w 3383339"/>
              <a:gd name="connsiteY1" fmla="*/ 0 h 936103"/>
              <a:gd name="connsiteX2" fmla="*/ 483324 w 3383339"/>
              <a:gd name="connsiteY2" fmla="*/ 0 h 936103"/>
              <a:gd name="connsiteX3" fmla="*/ 143 w 3383339"/>
              <a:gd name="connsiteY3" fmla="*/ 23768 h 936103"/>
              <a:gd name="connsiteX4" fmla="*/ 108099 w 3383339"/>
              <a:gd name="connsiteY4" fmla="*/ 278218 h 936103"/>
              <a:gd name="connsiteX5" fmla="*/ 806425 w 3383339"/>
              <a:gd name="connsiteY5" fmla="*/ 342529 h 936103"/>
              <a:gd name="connsiteX6" fmla="*/ 1374040 w 3383339"/>
              <a:gd name="connsiteY6" fmla="*/ 421305 h 936103"/>
              <a:gd name="connsiteX7" fmla="*/ 1596389 w 3383339"/>
              <a:gd name="connsiteY7" fmla="*/ 591222 h 936103"/>
              <a:gd name="connsiteX8" fmla="*/ 1782821 w 3383339"/>
              <a:gd name="connsiteY8" fmla="*/ 649393 h 936103"/>
              <a:gd name="connsiteX9" fmla="*/ 1815945 w 3383339"/>
              <a:gd name="connsiteY9" fmla="*/ 717147 h 936103"/>
              <a:gd name="connsiteX10" fmla="*/ 1772797 w 3383339"/>
              <a:gd name="connsiteY10" fmla="*/ 770545 h 936103"/>
              <a:gd name="connsiteX11" fmla="*/ 2002372 w 3383339"/>
              <a:gd name="connsiteY11" fmla="*/ 795001 h 936103"/>
              <a:gd name="connsiteX12" fmla="*/ 1954044 w 3383339"/>
              <a:gd name="connsiteY12" fmla="*/ 810848 h 936103"/>
              <a:gd name="connsiteX13" fmla="*/ 2249226 w 3383339"/>
              <a:gd name="connsiteY13" fmla="*/ 819323 h 936103"/>
              <a:gd name="connsiteX14" fmla="*/ 2011007 w 3383339"/>
              <a:gd name="connsiteY14" fmla="*/ 857560 h 936103"/>
              <a:gd name="connsiteX15" fmla="*/ 2390654 w 3383339"/>
              <a:gd name="connsiteY15" fmla="*/ 849293 h 936103"/>
              <a:gd name="connsiteX16" fmla="*/ 1752079 w 3383339"/>
              <a:gd name="connsiteY16" fmla="*/ 850464 h 936103"/>
              <a:gd name="connsiteX17" fmla="*/ 2316546 w 3383339"/>
              <a:gd name="connsiteY17" fmla="*/ 866035 h 936103"/>
              <a:gd name="connsiteX18" fmla="*/ 2430477 w 3383339"/>
              <a:gd name="connsiteY18" fmla="*/ 897176 h 936103"/>
              <a:gd name="connsiteX19" fmla="*/ 2357976 w 3383339"/>
              <a:gd name="connsiteY19" fmla="*/ 873821 h 936103"/>
              <a:gd name="connsiteX20" fmla="*/ 2658335 w 3383339"/>
              <a:gd name="connsiteY20" fmla="*/ 919843 h 936103"/>
              <a:gd name="connsiteX21" fmla="*/ 2839586 w 3383339"/>
              <a:gd name="connsiteY21" fmla="*/ 919843 h 936103"/>
              <a:gd name="connsiteX22" fmla="*/ 2477084 w 3383339"/>
              <a:gd name="connsiteY22" fmla="*/ 928318 h 936103"/>
              <a:gd name="connsiteX23" fmla="*/ 2937978 w 3383339"/>
              <a:gd name="connsiteY23" fmla="*/ 864658 h 936103"/>
              <a:gd name="connsiteX24" fmla="*/ 2420120 w 3383339"/>
              <a:gd name="connsiteY24" fmla="*/ 936103 h 936103"/>
              <a:gd name="connsiteX25" fmla="*/ 2658335 w 3383339"/>
              <a:gd name="connsiteY25" fmla="*/ 919843 h 936103"/>
              <a:gd name="connsiteX26" fmla="*/ 2363152 w 3383339"/>
              <a:gd name="connsiteY26" fmla="*/ 912747 h 936103"/>
              <a:gd name="connsiteX27" fmla="*/ 2668691 w 3383339"/>
              <a:gd name="connsiteY27" fmla="*/ 936103 h 936103"/>
              <a:gd name="connsiteX28" fmla="*/ 2658335 w 3383339"/>
              <a:gd name="connsiteY28" fmla="*/ 919843 h 936103"/>
              <a:gd name="connsiteX29" fmla="*/ 2739421 w 3383339"/>
              <a:gd name="connsiteY29" fmla="*/ 919844 h 936103"/>
              <a:gd name="connsiteX30" fmla="*/ 2839586 w 3383339"/>
              <a:gd name="connsiteY30" fmla="*/ 849086 h 936103"/>
              <a:gd name="connsiteX31" fmla="*/ 3383339 w 3383339"/>
              <a:gd name="connsiteY31" fmla="*/ 141514 h 936103"/>
              <a:gd name="connsiteX32" fmla="*/ 3202088 w 3383339"/>
              <a:gd name="connsiteY32" fmla="*/ 0 h 936103"/>
              <a:gd name="connsiteX33" fmla="*/ 2381689 w 3383339"/>
              <a:gd name="connsiteY33" fmla="*/ 1 h 936103"/>
              <a:gd name="connsiteX34" fmla="*/ 483324 w 3383339"/>
              <a:gd name="connsiteY34" fmla="*/ 0 h 936103"/>
              <a:gd name="connsiteX0" fmla="*/ 780081 w 3383339"/>
              <a:gd name="connsiteY0" fmla="*/ 36102 h 936103"/>
              <a:gd name="connsiteX1" fmla="*/ 483324 w 3383339"/>
              <a:gd name="connsiteY1" fmla="*/ 0 h 936103"/>
              <a:gd name="connsiteX2" fmla="*/ 483324 w 3383339"/>
              <a:gd name="connsiteY2" fmla="*/ 0 h 936103"/>
              <a:gd name="connsiteX3" fmla="*/ 143 w 3383339"/>
              <a:gd name="connsiteY3" fmla="*/ 23768 h 936103"/>
              <a:gd name="connsiteX4" fmla="*/ 108099 w 3383339"/>
              <a:gd name="connsiteY4" fmla="*/ 278218 h 936103"/>
              <a:gd name="connsiteX5" fmla="*/ 806425 w 3383339"/>
              <a:gd name="connsiteY5" fmla="*/ 342529 h 936103"/>
              <a:gd name="connsiteX6" fmla="*/ 1374040 w 3383339"/>
              <a:gd name="connsiteY6" fmla="*/ 421305 h 936103"/>
              <a:gd name="connsiteX7" fmla="*/ 1596389 w 3383339"/>
              <a:gd name="connsiteY7" fmla="*/ 591222 h 936103"/>
              <a:gd name="connsiteX8" fmla="*/ 1782821 w 3383339"/>
              <a:gd name="connsiteY8" fmla="*/ 649393 h 936103"/>
              <a:gd name="connsiteX9" fmla="*/ 1815945 w 3383339"/>
              <a:gd name="connsiteY9" fmla="*/ 717147 h 936103"/>
              <a:gd name="connsiteX10" fmla="*/ 1772797 w 3383339"/>
              <a:gd name="connsiteY10" fmla="*/ 770545 h 936103"/>
              <a:gd name="connsiteX11" fmla="*/ 2002372 w 3383339"/>
              <a:gd name="connsiteY11" fmla="*/ 795001 h 936103"/>
              <a:gd name="connsiteX12" fmla="*/ 1954044 w 3383339"/>
              <a:gd name="connsiteY12" fmla="*/ 810848 h 936103"/>
              <a:gd name="connsiteX13" fmla="*/ 2249226 w 3383339"/>
              <a:gd name="connsiteY13" fmla="*/ 819323 h 936103"/>
              <a:gd name="connsiteX14" fmla="*/ 2011007 w 3383339"/>
              <a:gd name="connsiteY14" fmla="*/ 857560 h 936103"/>
              <a:gd name="connsiteX15" fmla="*/ 2390654 w 3383339"/>
              <a:gd name="connsiteY15" fmla="*/ 849293 h 936103"/>
              <a:gd name="connsiteX16" fmla="*/ 2311370 w 3383339"/>
              <a:gd name="connsiteY16" fmla="*/ 819323 h 936103"/>
              <a:gd name="connsiteX17" fmla="*/ 2316546 w 3383339"/>
              <a:gd name="connsiteY17" fmla="*/ 866035 h 936103"/>
              <a:gd name="connsiteX18" fmla="*/ 2430477 w 3383339"/>
              <a:gd name="connsiteY18" fmla="*/ 897176 h 936103"/>
              <a:gd name="connsiteX19" fmla="*/ 2357976 w 3383339"/>
              <a:gd name="connsiteY19" fmla="*/ 873821 h 936103"/>
              <a:gd name="connsiteX20" fmla="*/ 2658335 w 3383339"/>
              <a:gd name="connsiteY20" fmla="*/ 919843 h 936103"/>
              <a:gd name="connsiteX21" fmla="*/ 2839586 w 3383339"/>
              <a:gd name="connsiteY21" fmla="*/ 919843 h 936103"/>
              <a:gd name="connsiteX22" fmla="*/ 2477084 w 3383339"/>
              <a:gd name="connsiteY22" fmla="*/ 928318 h 936103"/>
              <a:gd name="connsiteX23" fmla="*/ 2937978 w 3383339"/>
              <a:gd name="connsiteY23" fmla="*/ 864658 h 936103"/>
              <a:gd name="connsiteX24" fmla="*/ 2420120 w 3383339"/>
              <a:gd name="connsiteY24" fmla="*/ 936103 h 936103"/>
              <a:gd name="connsiteX25" fmla="*/ 2658335 w 3383339"/>
              <a:gd name="connsiteY25" fmla="*/ 919843 h 936103"/>
              <a:gd name="connsiteX26" fmla="*/ 2363152 w 3383339"/>
              <a:gd name="connsiteY26" fmla="*/ 912747 h 936103"/>
              <a:gd name="connsiteX27" fmla="*/ 2668691 w 3383339"/>
              <a:gd name="connsiteY27" fmla="*/ 936103 h 936103"/>
              <a:gd name="connsiteX28" fmla="*/ 2658335 w 3383339"/>
              <a:gd name="connsiteY28" fmla="*/ 919843 h 936103"/>
              <a:gd name="connsiteX29" fmla="*/ 2739421 w 3383339"/>
              <a:gd name="connsiteY29" fmla="*/ 919844 h 936103"/>
              <a:gd name="connsiteX30" fmla="*/ 2839586 w 3383339"/>
              <a:gd name="connsiteY30" fmla="*/ 849086 h 936103"/>
              <a:gd name="connsiteX31" fmla="*/ 3383339 w 3383339"/>
              <a:gd name="connsiteY31" fmla="*/ 141514 h 936103"/>
              <a:gd name="connsiteX32" fmla="*/ 3202088 w 3383339"/>
              <a:gd name="connsiteY32" fmla="*/ 0 h 936103"/>
              <a:gd name="connsiteX33" fmla="*/ 2381689 w 3383339"/>
              <a:gd name="connsiteY33" fmla="*/ 1 h 936103"/>
              <a:gd name="connsiteX34" fmla="*/ 483324 w 3383339"/>
              <a:gd name="connsiteY34" fmla="*/ 0 h 936103"/>
              <a:gd name="connsiteX0" fmla="*/ 780081 w 3383339"/>
              <a:gd name="connsiteY0" fmla="*/ 36102 h 936103"/>
              <a:gd name="connsiteX1" fmla="*/ 483324 w 3383339"/>
              <a:gd name="connsiteY1" fmla="*/ 0 h 936103"/>
              <a:gd name="connsiteX2" fmla="*/ 483324 w 3383339"/>
              <a:gd name="connsiteY2" fmla="*/ 0 h 936103"/>
              <a:gd name="connsiteX3" fmla="*/ 143 w 3383339"/>
              <a:gd name="connsiteY3" fmla="*/ 23768 h 936103"/>
              <a:gd name="connsiteX4" fmla="*/ 108099 w 3383339"/>
              <a:gd name="connsiteY4" fmla="*/ 278218 h 936103"/>
              <a:gd name="connsiteX5" fmla="*/ 806425 w 3383339"/>
              <a:gd name="connsiteY5" fmla="*/ 342529 h 936103"/>
              <a:gd name="connsiteX6" fmla="*/ 1374040 w 3383339"/>
              <a:gd name="connsiteY6" fmla="*/ 421305 h 936103"/>
              <a:gd name="connsiteX7" fmla="*/ 1596389 w 3383339"/>
              <a:gd name="connsiteY7" fmla="*/ 591222 h 936103"/>
              <a:gd name="connsiteX8" fmla="*/ 1782821 w 3383339"/>
              <a:gd name="connsiteY8" fmla="*/ 649393 h 936103"/>
              <a:gd name="connsiteX9" fmla="*/ 1815945 w 3383339"/>
              <a:gd name="connsiteY9" fmla="*/ 717147 h 936103"/>
              <a:gd name="connsiteX10" fmla="*/ 1772797 w 3383339"/>
              <a:gd name="connsiteY10" fmla="*/ 770545 h 936103"/>
              <a:gd name="connsiteX11" fmla="*/ 2002372 w 3383339"/>
              <a:gd name="connsiteY11" fmla="*/ 795001 h 936103"/>
              <a:gd name="connsiteX12" fmla="*/ 1954044 w 3383339"/>
              <a:gd name="connsiteY12" fmla="*/ 810848 h 936103"/>
              <a:gd name="connsiteX13" fmla="*/ 2249226 w 3383339"/>
              <a:gd name="connsiteY13" fmla="*/ 819323 h 936103"/>
              <a:gd name="connsiteX14" fmla="*/ 2011007 w 3383339"/>
              <a:gd name="connsiteY14" fmla="*/ 857560 h 936103"/>
              <a:gd name="connsiteX15" fmla="*/ 2390654 w 3383339"/>
              <a:gd name="connsiteY15" fmla="*/ 849293 h 936103"/>
              <a:gd name="connsiteX16" fmla="*/ 2311370 w 3383339"/>
              <a:gd name="connsiteY16" fmla="*/ 819323 h 936103"/>
              <a:gd name="connsiteX17" fmla="*/ 2316546 w 3383339"/>
              <a:gd name="connsiteY17" fmla="*/ 866035 h 936103"/>
              <a:gd name="connsiteX18" fmla="*/ 2430477 w 3383339"/>
              <a:gd name="connsiteY18" fmla="*/ 897176 h 936103"/>
              <a:gd name="connsiteX19" fmla="*/ 2357976 w 3383339"/>
              <a:gd name="connsiteY19" fmla="*/ 873821 h 936103"/>
              <a:gd name="connsiteX20" fmla="*/ 2658335 w 3383339"/>
              <a:gd name="connsiteY20" fmla="*/ 919843 h 936103"/>
              <a:gd name="connsiteX21" fmla="*/ 2839586 w 3383339"/>
              <a:gd name="connsiteY21" fmla="*/ 919843 h 936103"/>
              <a:gd name="connsiteX22" fmla="*/ 2477084 w 3383339"/>
              <a:gd name="connsiteY22" fmla="*/ 928318 h 936103"/>
              <a:gd name="connsiteX23" fmla="*/ 2937978 w 3383339"/>
              <a:gd name="connsiteY23" fmla="*/ 864658 h 936103"/>
              <a:gd name="connsiteX24" fmla="*/ 2420120 w 3383339"/>
              <a:gd name="connsiteY24" fmla="*/ 936103 h 936103"/>
              <a:gd name="connsiteX25" fmla="*/ 2658335 w 3383339"/>
              <a:gd name="connsiteY25" fmla="*/ 919843 h 936103"/>
              <a:gd name="connsiteX26" fmla="*/ 2363152 w 3383339"/>
              <a:gd name="connsiteY26" fmla="*/ 912747 h 936103"/>
              <a:gd name="connsiteX27" fmla="*/ 2668691 w 3383339"/>
              <a:gd name="connsiteY27" fmla="*/ 936103 h 936103"/>
              <a:gd name="connsiteX28" fmla="*/ 2658335 w 3383339"/>
              <a:gd name="connsiteY28" fmla="*/ 919843 h 936103"/>
              <a:gd name="connsiteX29" fmla="*/ 2739421 w 3383339"/>
              <a:gd name="connsiteY29" fmla="*/ 919844 h 936103"/>
              <a:gd name="connsiteX30" fmla="*/ 3088161 w 3383339"/>
              <a:gd name="connsiteY30" fmla="*/ 911369 h 936103"/>
              <a:gd name="connsiteX31" fmla="*/ 3383339 w 3383339"/>
              <a:gd name="connsiteY31" fmla="*/ 141514 h 936103"/>
              <a:gd name="connsiteX32" fmla="*/ 3202088 w 3383339"/>
              <a:gd name="connsiteY32" fmla="*/ 0 h 936103"/>
              <a:gd name="connsiteX33" fmla="*/ 2381689 w 3383339"/>
              <a:gd name="connsiteY33" fmla="*/ 1 h 936103"/>
              <a:gd name="connsiteX34" fmla="*/ 483324 w 3383339"/>
              <a:gd name="connsiteY34" fmla="*/ 0 h 936103"/>
              <a:gd name="connsiteX0" fmla="*/ 780081 w 3383339"/>
              <a:gd name="connsiteY0" fmla="*/ 36102 h 989222"/>
              <a:gd name="connsiteX1" fmla="*/ 483324 w 3383339"/>
              <a:gd name="connsiteY1" fmla="*/ 0 h 989222"/>
              <a:gd name="connsiteX2" fmla="*/ 483324 w 3383339"/>
              <a:gd name="connsiteY2" fmla="*/ 0 h 989222"/>
              <a:gd name="connsiteX3" fmla="*/ 143 w 3383339"/>
              <a:gd name="connsiteY3" fmla="*/ 23768 h 989222"/>
              <a:gd name="connsiteX4" fmla="*/ 108099 w 3383339"/>
              <a:gd name="connsiteY4" fmla="*/ 278218 h 989222"/>
              <a:gd name="connsiteX5" fmla="*/ 806425 w 3383339"/>
              <a:gd name="connsiteY5" fmla="*/ 342529 h 989222"/>
              <a:gd name="connsiteX6" fmla="*/ 1374040 w 3383339"/>
              <a:gd name="connsiteY6" fmla="*/ 421305 h 989222"/>
              <a:gd name="connsiteX7" fmla="*/ 1596389 w 3383339"/>
              <a:gd name="connsiteY7" fmla="*/ 591222 h 989222"/>
              <a:gd name="connsiteX8" fmla="*/ 1782821 w 3383339"/>
              <a:gd name="connsiteY8" fmla="*/ 649393 h 989222"/>
              <a:gd name="connsiteX9" fmla="*/ 1815945 w 3383339"/>
              <a:gd name="connsiteY9" fmla="*/ 717147 h 989222"/>
              <a:gd name="connsiteX10" fmla="*/ 1772797 w 3383339"/>
              <a:gd name="connsiteY10" fmla="*/ 770545 h 989222"/>
              <a:gd name="connsiteX11" fmla="*/ 2002372 w 3383339"/>
              <a:gd name="connsiteY11" fmla="*/ 795001 h 989222"/>
              <a:gd name="connsiteX12" fmla="*/ 1954044 w 3383339"/>
              <a:gd name="connsiteY12" fmla="*/ 810848 h 989222"/>
              <a:gd name="connsiteX13" fmla="*/ 2249226 w 3383339"/>
              <a:gd name="connsiteY13" fmla="*/ 819323 h 989222"/>
              <a:gd name="connsiteX14" fmla="*/ 2011007 w 3383339"/>
              <a:gd name="connsiteY14" fmla="*/ 857560 h 989222"/>
              <a:gd name="connsiteX15" fmla="*/ 2390654 w 3383339"/>
              <a:gd name="connsiteY15" fmla="*/ 849293 h 989222"/>
              <a:gd name="connsiteX16" fmla="*/ 2311370 w 3383339"/>
              <a:gd name="connsiteY16" fmla="*/ 819323 h 989222"/>
              <a:gd name="connsiteX17" fmla="*/ 2316546 w 3383339"/>
              <a:gd name="connsiteY17" fmla="*/ 866035 h 989222"/>
              <a:gd name="connsiteX18" fmla="*/ 2430477 w 3383339"/>
              <a:gd name="connsiteY18" fmla="*/ 897176 h 989222"/>
              <a:gd name="connsiteX19" fmla="*/ 2357976 w 3383339"/>
              <a:gd name="connsiteY19" fmla="*/ 873821 h 989222"/>
              <a:gd name="connsiteX20" fmla="*/ 2658335 w 3383339"/>
              <a:gd name="connsiteY20" fmla="*/ 919843 h 989222"/>
              <a:gd name="connsiteX21" fmla="*/ 2839586 w 3383339"/>
              <a:gd name="connsiteY21" fmla="*/ 919843 h 989222"/>
              <a:gd name="connsiteX22" fmla="*/ 2477084 w 3383339"/>
              <a:gd name="connsiteY22" fmla="*/ 928318 h 989222"/>
              <a:gd name="connsiteX23" fmla="*/ 2937978 w 3383339"/>
              <a:gd name="connsiteY23" fmla="*/ 864658 h 989222"/>
              <a:gd name="connsiteX24" fmla="*/ 2420120 w 3383339"/>
              <a:gd name="connsiteY24" fmla="*/ 936103 h 989222"/>
              <a:gd name="connsiteX25" fmla="*/ 2658335 w 3383339"/>
              <a:gd name="connsiteY25" fmla="*/ 919843 h 989222"/>
              <a:gd name="connsiteX26" fmla="*/ 2363152 w 3383339"/>
              <a:gd name="connsiteY26" fmla="*/ 912747 h 989222"/>
              <a:gd name="connsiteX27" fmla="*/ 2668691 w 3383339"/>
              <a:gd name="connsiteY27" fmla="*/ 936103 h 989222"/>
              <a:gd name="connsiteX28" fmla="*/ 2658335 w 3383339"/>
              <a:gd name="connsiteY28" fmla="*/ 919843 h 989222"/>
              <a:gd name="connsiteX29" fmla="*/ 2739421 w 3383339"/>
              <a:gd name="connsiteY29" fmla="*/ 919844 h 989222"/>
              <a:gd name="connsiteX30" fmla="*/ 3088161 w 3383339"/>
              <a:gd name="connsiteY30" fmla="*/ 989222 h 989222"/>
              <a:gd name="connsiteX31" fmla="*/ 3383339 w 3383339"/>
              <a:gd name="connsiteY31" fmla="*/ 141514 h 989222"/>
              <a:gd name="connsiteX32" fmla="*/ 3202088 w 3383339"/>
              <a:gd name="connsiteY32" fmla="*/ 0 h 989222"/>
              <a:gd name="connsiteX33" fmla="*/ 2381689 w 3383339"/>
              <a:gd name="connsiteY33" fmla="*/ 1 h 989222"/>
              <a:gd name="connsiteX34" fmla="*/ 483324 w 3383339"/>
              <a:gd name="connsiteY34" fmla="*/ 0 h 989222"/>
              <a:gd name="connsiteX0" fmla="*/ 780081 w 3383339"/>
              <a:gd name="connsiteY0" fmla="*/ 36102 h 989222"/>
              <a:gd name="connsiteX1" fmla="*/ 483324 w 3383339"/>
              <a:gd name="connsiteY1" fmla="*/ 0 h 989222"/>
              <a:gd name="connsiteX2" fmla="*/ 483324 w 3383339"/>
              <a:gd name="connsiteY2" fmla="*/ 0 h 989222"/>
              <a:gd name="connsiteX3" fmla="*/ 143 w 3383339"/>
              <a:gd name="connsiteY3" fmla="*/ 23768 h 989222"/>
              <a:gd name="connsiteX4" fmla="*/ 108099 w 3383339"/>
              <a:gd name="connsiteY4" fmla="*/ 278218 h 989222"/>
              <a:gd name="connsiteX5" fmla="*/ 806425 w 3383339"/>
              <a:gd name="connsiteY5" fmla="*/ 342529 h 989222"/>
              <a:gd name="connsiteX6" fmla="*/ 1187608 w 3383339"/>
              <a:gd name="connsiteY6" fmla="*/ 460232 h 989222"/>
              <a:gd name="connsiteX7" fmla="*/ 1596389 w 3383339"/>
              <a:gd name="connsiteY7" fmla="*/ 591222 h 989222"/>
              <a:gd name="connsiteX8" fmla="*/ 1782821 w 3383339"/>
              <a:gd name="connsiteY8" fmla="*/ 649393 h 989222"/>
              <a:gd name="connsiteX9" fmla="*/ 1815945 w 3383339"/>
              <a:gd name="connsiteY9" fmla="*/ 717147 h 989222"/>
              <a:gd name="connsiteX10" fmla="*/ 1772797 w 3383339"/>
              <a:gd name="connsiteY10" fmla="*/ 770545 h 989222"/>
              <a:gd name="connsiteX11" fmla="*/ 2002372 w 3383339"/>
              <a:gd name="connsiteY11" fmla="*/ 795001 h 989222"/>
              <a:gd name="connsiteX12" fmla="*/ 1954044 w 3383339"/>
              <a:gd name="connsiteY12" fmla="*/ 810848 h 989222"/>
              <a:gd name="connsiteX13" fmla="*/ 2249226 w 3383339"/>
              <a:gd name="connsiteY13" fmla="*/ 819323 h 989222"/>
              <a:gd name="connsiteX14" fmla="*/ 2011007 w 3383339"/>
              <a:gd name="connsiteY14" fmla="*/ 857560 h 989222"/>
              <a:gd name="connsiteX15" fmla="*/ 2390654 w 3383339"/>
              <a:gd name="connsiteY15" fmla="*/ 849293 h 989222"/>
              <a:gd name="connsiteX16" fmla="*/ 2311370 w 3383339"/>
              <a:gd name="connsiteY16" fmla="*/ 819323 h 989222"/>
              <a:gd name="connsiteX17" fmla="*/ 2316546 w 3383339"/>
              <a:gd name="connsiteY17" fmla="*/ 866035 h 989222"/>
              <a:gd name="connsiteX18" fmla="*/ 2430477 w 3383339"/>
              <a:gd name="connsiteY18" fmla="*/ 897176 h 989222"/>
              <a:gd name="connsiteX19" fmla="*/ 2357976 w 3383339"/>
              <a:gd name="connsiteY19" fmla="*/ 873821 h 989222"/>
              <a:gd name="connsiteX20" fmla="*/ 2658335 w 3383339"/>
              <a:gd name="connsiteY20" fmla="*/ 919843 h 989222"/>
              <a:gd name="connsiteX21" fmla="*/ 2839586 w 3383339"/>
              <a:gd name="connsiteY21" fmla="*/ 919843 h 989222"/>
              <a:gd name="connsiteX22" fmla="*/ 2477084 w 3383339"/>
              <a:gd name="connsiteY22" fmla="*/ 928318 h 989222"/>
              <a:gd name="connsiteX23" fmla="*/ 2937978 w 3383339"/>
              <a:gd name="connsiteY23" fmla="*/ 864658 h 989222"/>
              <a:gd name="connsiteX24" fmla="*/ 2420120 w 3383339"/>
              <a:gd name="connsiteY24" fmla="*/ 936103 h 989222"/>
              <a:gd name="connsiteX25" fmla="*/ 2658335 w 3383339"/>
              <a:gd name="connsiteY25" fmla="*/ 919843 h 989222"/>
              <a:gd name="connsiteX26" fmla="*/ 2363152 w 3383339"/>
              <a:gd name="connsiteY26" fmla="*/ 912747 h 989222"/>
              <a:gd name="connsiteX27" fmla="*/ 2668691 w 3383339"/>
              <a:gd name="connsiteY27" fmla="*/ 936103 h 989222"/>
              <a:gd name="connsiteX28" fmla="*/ 2658335 w 3383339"/>
              <a:gd name="connsiteY28" fmla="*/ 919843 h 989222"/>
              <a:gd name="connsiteX29" fmla="*/ 2739421 w 3383339"/>
              <a:gd name="connsiteY29" fmla="*/ 919844 h 989222"/>
              <a:gd name="connsiteX30" fmla="*/ 3088161 w 3383339"/>
              <a:gd name="connsiteY30" fmla="*/ 989222 h 989222"/>
              <a:gd name="connsiteX31" fmla="*/ 3383339 w 3383339"/>
              <a:gd name="connsiteY31" fmla="*/ 141514 h 989222"/>
              <a:gd name="connsiteX32" fmla="*/ 3202088 w 3383339"/>
              <a:gd name="connsiteY32" fmla="*/ 0 h 989222"/>
              <a:gd name="connsiteX33" fmla="*/ 2381689 w 3383339"/>
              <a:gd name="connsiteY33" fmla="*/ 1 h 989222"/>
              <a:gd name="connsiteX34" fmla="*/ 483324 w 3383339"/>
              <a:gd name="connsiteY34" fmla="*/ 0 h 989222"/>
              <a:gd name="connsiteX0" fmla="*/ 780081 w 3383339"/>
              <a:gd name="connsiteY0" fmla="*/ 36102 h 989222"/>
              <a:gd name="connsiteX1" fmla="*/ 483324 w 3383339"/>
              <a:gd name="connsiteY1" fmla="*/ 0 h 989222"/>
              <a:gd name="connsiteX2" fmla="*/ 483324 w 3383339"/>
              <a:gd name="connsiteY2" fmla="*/ 0 h 989222"/>
              <a:gd name="connsiteX3" fmla="*/ 143 w 3383339"/>
              <a:gd name="connsiteY3" fmla="*/ 23768 h 989222"/>
              <a:gd name="connsiteX4" fmla="*/ 108099 w 3383339"/>
              <a:gd name="connsiteY4" fmla="*/ 278218 h 989222"/>
              <a:gd name="connsiteX5" fmla="*/ 806425 w 3383339"/>
              <a:gd name="connsiteY5" fmla="*/ 342529 h 989222"/>
              <a:gd name="connsiteX6" fmla="*/ 1187608 w 3383339"/>
              <a:gd name="connsiteY6" fmla="*/ 460232 h 989222"/>
              <a:gd name="connsiteX7" fmla="*/ 1596389 w 3383339"/>
              <a:gd name="connsiteY7" fmla="*/ 591222 h 989222"/>
              <a:gd name="connsiteX8" fmla="*/ 1782821 w 3383339"/>
              <a:gd name="connsiteY8" fmla="*/ 649393 h 989222"/>
              <a:gd name="connsiteX9" fmla="*/ 1815945 w 3383339"/>
              <a:gd name="connsiteY9" fmla="*/ 717147 h 989222"/>
              <a:gd name="connsiteX10" fmla="*/ 1772797 w 3383339"/>
              <a:gd name="connsiteY10" fmla="*/ 770545 h 989222"/>
              <a:gd name="connsiteX11" fmla="*/ 2002372 w 3383339"/>
              <a:gd name="connsiteY11" fmla="*/ 795001 h 989222"/>
              <a:gd name="connsiteX12" fmla="*/ 1954044 w 3383339"/>
              <a:gd name="connsiteY12" fmla="*/ 810848 h 989222"/>
              <a:gd name="connsiteX13" fmla="*/ 2249226 w 3383339"/>
              <a:gd name="connsiteY13" fmla="*/ 819323 h 989222"/>
              <a:gd name="connsiteX14" fmla="*/ 2011007 w 3383339"/>
              <a:gd name="connsiteY14" fmla="*/ 857560 h 989222"/>
              <a:gd name="connsiteX15" fmla="*/ 2390654 w 3383339"/>
              <a:gd name="connsiteY15" fmla="*/ 849293 h 989222"/>
              <a:gd name="connsiteX16" fmla="*/ 2311370 w 3383339"/>
              <a:gd name="connsiteY16" fmla="*/ 819323 h 989222"/>
              <a:gd name="connsiteX17" fmla="*/ 2316546 w 3383339"/>
              <a:gd name="connsiteY17" fmla="*/ 866035 h 989222"/>
              <a:gd name="connsiteX18" fmla="*/ 2430477 w 3383339"/>
              <a:gd name="connsiteY18" fmla="*/ 897176 h 989222"/>
              <a:gd name="connsiteX19" fmla="*/ 2357976 w 3383339"/>
              <a:gd name="connsiteY19" fmla="*/ 873821 h 989222"/>
              <a:gd name="connsiteX20" fmla="*/ 2658335 w 3383339"/>
              <a:gd name="connsiteY20" fmla="*/ 919843 h 989222"/>
              <a:gd name="connsiteX21" fmla="*/ 2839586 w 3383339"/>
              <a:gd name="connsiteY21" fmla="*/ 919843 h 989222"/>
              <a:gd name="connsiteX22" fmla="*/ 2477084 w 3383339"/>
              <a:gd name="connsiteY22" fmla="*/ 928318 h 989222"/>
              <a:gd name="connsiteX23" fmla="*/ 2875836 w 3383339"/>
              <a:gd name="connsiteY23" fmla="*/ 958082 h 989222"/>
              <a:gd name="connsiteX24" fmla="*/ 2420120 w 3383339"/>
              <a:gd name="connsiteY24" fmla="*/ 936103 h 989222"/>
              <a:gd name="connsiteX25" fmla="*/ 2658335 w 3383339"/>
              <a:gd name="connsiteY25" fmla="*/ 919843 h 989222"/>
              <a:gd name="connsiteX26" fmla="*/ 2363152 w 3383339"/>
              <a:gd name="connsiteY26" fmla="*/ 912747 h 989222"/>
              <a:gd name="connsiteX27" fmla="*/ 2668691 w 3383339"/>
              <a:gd name="connsiteY27" fmla="*/ 936103 h 989222"/>
              <a:gd name="connsiteX28" fmla="*/ 2658335 w 3383339"/>
              <a:gd name="connsiteY28" fmla="*/ 919843 h 989222"/>
              <a:gd name="connsiteX29" fmla="*/ 2739421 w 3383339"/>
              <a:gd name="connsiteY29" fmla="*/ 919844 h 989222"/>
              <a:gd name="connsiteX30" fmla="*/ 3088161 w 3383339"/>
              <a:gd name="connsiteY30" fmla="*/ 989222 h 989222"/>
              <a:gd name="connsiteX31" fmla="*/ 3383339 w 3383339"/>
              <a:gd name="connsiteY31" fmla="*/ 141514 h 989222"/>
              <a:gd name="connsiteX32" fmla="*/ 3202088 w 3383339"/>
              <a:gd name="connsiteY32" fmla="*/ 0 h 989222"/>
              <a:gd name="connsiteX33" fmla="*/ 2381689 w 3383339"/>
              <a:gd name="connsiteY33" fmla="*/ 1 h 989222"/>
              <a:gd name="connsiteX34" fmla="*/ 483324 w 3383339"/>
              <a:gd name="connsiteY34" fmla="*/ 0 h 989222"/>
              <a:gd name="connsiteX0" fmla="*/ 780081 w 3383339"/>
              <a:gd name="connsiteY0" fmla="*/ 36102 h 989222"/>
              <a:gd name="connsiteX1" fmla="*/ 483324 w 3383339"/>
              <a:gd name="connsiteY1" fmla="*/ 0 h 989222"/>
              <a:gd name="connsiteX2" fmla="*/ 483324 w 3383339"/>
              <a:gd name="connsiteY2" fmla="*/ 0 h 989222"/>
              <a:gd name="connsiteX3" fmla="*/ 143 w 3383339"/>
              <a:gd name="connsiteY3" fmla="*/ 23768 h 989222"/>
              <a:gd name="connsiteX4" fmla="*/ 108099 w 3383339"/>
              <a:gd name="connsiteY4" fmla="*/ 278218 h 989222"/>
              <a:gd name="connsiteX5" fmla="*/ 806425 w 3383339"/>
              <a:gd name="connsiteY5" fmla="*/ 342529 h 989222"/>
              <a:gd name="connsiteX6" fmla="*/ 1187608 w 3383339"/>
              <a:gd name="connsiteY6" fmla="*/ 460232 h 989222"/>
              <a:gd name="connsiteX7" fmla="*/ 1596389 w 3383339"/>
              <a:gd name="connsiteY7" fmla="*/ 591222 h 989222"/>
              <a:gd name="connsiteX8" fmla="*/ 1782821 w 3383339"/>
              <a:gd name="connsiteY8" fmla="*/ 649393 h 989222"/>
              <a:gd name="connsiteX9" fmla="*/ 1815945 w 3383339"/>
              <a:gd name="connsiteY9" fmla="*/ 717147 h 989222"/>
              <a:gd name="connsiteX10" fmla="*/ 1772797 w 3383339"/>
              <a:gd name="connsiteY10" fmla="*/ 770545 h 989222"/>
              <a:gd name="connsiteX11" fmla="*/ 2002372 w 3383339"/>
              <a:gd name="connsiteY11" fmla="*/ 795001 h 989222"/>
              <a:gd name="connsiteX12" fmla="*/ 1954044 w 3383339"/>
              <a:gd name="connsiteY12" fmla="*/ 810848 h 989222"/>
              <a:gd name="connsiteX13" fmla="*/ 2249226 w 3383339"/>
              <a:gd name="connsiteY13" fmla="*/ 819323 h 989222"/>
              <a:gd name="connsiteX14" fmla="*/ 2011007 w 3383339"/>
              <a:gd name="connsiteY14" fmla="*/ 857560 h 989222"/>
              <a:gd name="connsiteX15" fmla="*/ 2390654 w 3383339"/>
              <a:gd name="connsiteY15" fmla="*/ 849293 h 989222"/>
              <a:gd name="connsiteX16" fmla="*/ 2311370 w 3383339"/>
              <a:gd name="connsiteY16" fmla="*/ 819323 h 989222"/>
              <a:gd name="connsiteX17" fmla="*/ 2316546 w 3383339"/>
              <a:gd name="connsiteY17" fmla="*/ 866035 h 989222"/>
              <a:gd name="connsiteX18" fmla="*/ 2430477 w 3383339"/>
              <a:gd name="connsiteY18" fmla="*/ 897176 h 989222"/>
              <a:gd name="connsiteX19" fmla="*/ 2357976 w 3383339"/>
              <a:gd name="connsiteY19" fmla="*/ 873821 h 989222"/>
              <a:gd name="connsiteX20" fmla="*/ 2658335 w 3383339"/>
              <a:gd name="connsiteY20" fmla="*/ 919843 h 989222"/>
              <a:gd name="connsiteX21" fmla="*/ 2839586 w 3383339"/>
              <a:gd name="connsiteY21" fmla="*/ 919843 h 989222"/>
              <a:gd name="connsiteX22" fmla="*/ 2477084 w 3383339"/>
              <a:gd name="connsiteY22" fmla="*/ 928318 h 989222"/>
              <a:gd name="connsiteX23" fmla="*/ 2875836 w 3383339"/>
              <a:gd name="connsiteY23" fmla="*/ 958082 h 989222"/>
              <a:gd name="connsiteX24" fmla="*/ 2420120 w 3383339"/>
              <a:gd name="connsiteY24" fmla="*/ 936103 h 989222"/>
              <a:gd name="connsiteX25" fmla="*/ 2658335 w 3383339"/>
              <a:gd name="connsiteY25" fmla="*/ 919843 h 989222"/>
              <a:gd name="connsiteX26" fmla="*/ 2363152 w 3383339"/>
              <a:gd name="connsiteY26" fmla="*/ 912747 h 989222"/>
              <a:gd name="connsiteX27" fmla="*/ 2668691 w 3383339"/>
              <a:gd name="connsiteY27" fmla="*/ 936103 h 989222"/>
              <a:gd name="connsiteX28" fmla="*/ 2658335 w 3383339"/>
              <a:gd name="connsiteY28" fmla="*/ 919843 h 989222"/>
              <a:gd name="connsiteX29" fmla="*/ 2739422 w 3383339"/>
              <a:gd name="connsiteY29" fmla="*/ 950986 h 989222"/>
              <a:gd name="connsiteX30" fmla="*/ 3088161 w 3383339"/>
              <a:gd name="connsiteY30" fmla="*/ 989222 h 989222"/>
              <a:gd name="connsiteX31" fmla="*/ 3383339 w 3383339"/>
              <a:gd name="connsiteY31" fmla="*/ 141514 h 989222"/>
              <a:gd name="connsiteX32" fmla="*/ 3202088 w 3383339"/>
              <a:gd name="connsiteY32" fmla="*/ 0 h 989222"/>
              <a:gd name="connsiteX33" fmla="*/ 2381689 w 3383339"/>
              <a:gd name="connsiteY33" fmla="*/ 1 h 989222"/>
              <a:gd name="connsiteX34" fmla="*/ 483324 w 3383339"/>
              <a:gd name="connsiteY34" fmla="*/ 0 h 989222"/>
              <a:gd name="connsiteX0" fmla="*/ 780081 w 3403476"/>
              <a:gd name="connsiteY0" fmla="*/ 46194 h 999314"/>
              <a:gd name="connsiteX1" fmla="*/ 483324 w 3403476"/>
              <a:gd name="connsiteY1" fmla="*/ 10092 h 999314"/>
              <a:gd name="connsiteX2" fmla="*/ 483324 w 3403476"/>
              <a:gd name="connsiteY2" fmla="*/ 10092 h 999314"/>
              <a:gd name="connsiteX3" fmla="*/ 143 w 3403476"/>
              <a:gd name="connsiteY3" fmla="*/ 33860 h 999314"/>
              <a:gd name="connsiteX4" fmla="*/ 108099 w 3403476"/>
              <a:gd name="connsiteY4" fmla="*/ 288310 h 999314"/>
              <a:gd name="connsiteX5" fmla="*/ 806425 w 3403476"/>
              <a:gd name="connsiteY5" fmla="*/ 352621 h 999314"/>
              <a:gd name="connsiteX6" fmla="*/ 1187608 w 3403476"/>
              <a:gd name="connsiteY6" fmla="*/ 470324 h 999314"/>
              <a:gd name="connsiteX7" fmla="*/ 1596389 w 3403476"/>
              <a:gd name="connsiteY7" fmla="*/ 601314 h 999314"/>
              <a:gd name="connsiteX8" fmla="*/ 1782821 w 3403476"/>
              <a:gd name="connsiteY8" fmla="*/ 659485 h 999314"/>
              <a:gd name="connsiteX9" fmla="*/ 1815945 w 3403476"/>
              <a:gd name="connsiteY9" fmla="*/ 727239 h 999314"/>
              <a:gd name="connsiteX10" fmla="*/ 1772797 w 3403476"/>
              <a:gd name="connsiteY10" fmla="*/ 780637 h 999314"/>
              <a:gd name="connsiteX11" fmla="*/ 2002372 w 3403476"/>
              <a:gd name="connsiteY11" fmla="*/ 805093 h 999314"/>
              <a:gd name="connsiteX12" fmla="*/ 1954044 w 3403476"/>
              <a:gd name="connsiteY12" fmla="*/ 820940 h 999314"/>
              <a:gd name="connsiteX13" fmla="*/ 2249226 w 3403476"/>
              <a:gd name="connsiteY13" fmla="*/ 829415 h 999314"/>
              <a:gd name="connsiteX14" fmla="*/ 2011007 w 3403476"/>
              <a:gd name="connsiteY14" fmla="*/ 867652 h 999314"/>
              <a:gd name="connsiteX15" fmla="*/ 2390654 w 3403476"/>
              <a:gd name="connsiteY15" fmla="*/ 859385 h 999314"/>
              <a:gd name="connsiteX16" fmla="*/ 2311370 w 3403476"/>
              <a:gd name="connsiteY16" fmla="*/ 829415 h 999314"/>
              <a:gd name="connsiteX17" fmla="*/ 2316546 w 3403476"/>
              <a:gd name="connsiteY17" fmla="*/ 876127 h 999314"/>
              <a:gd name="connsiteX18" fmla="*/ 2430477 w 3403476"/>
              <a:gd name="connsiteY18" fmla="*/ 907268 h 999314"/>
              <a:gd name="connsiteX19" fmla="*/ 2357976 w 3403476"/>
              <a:gd name="connsiteY19" fmla="*/ 883913 h 999314"/>
              <a:gd name="connsiteX20" fmla="*/ 2658335 w 3403476"/>
              <a:gd name="connsiteY20" fmla="*/ 929935 h 999314"/>
              <a:gd name="connsiteX21" fmla="*/ 2839586 w 3403476"/>
              <a:gd name="connsiteY21" fmla="*/ 929935 h 999314"/>
              <a:gd name="connsiteX22" fmla="*/ 2477084 w 3403476"/>
              <a:gd name="connsiteY22" fmla="*/ 938410 h 999314"/>
              <a:gd name="connsiteX23" fmla="*/ 2875836 w 3403476"/>
              <a:gd name="connsiteY23" fmla="*/ 968174 h 999314"/>
              <a:gd name="connsiteX24" fmla="*/ 2420120 w 3403476"/>
              <a:gd name="connsiteY24" fmla="*/ 946195 h 999314"/>
              <a:gd name="connsiteX25" fmla="*/ 2658335 w 3403476"/>
              <a:gd name="connsiteY25" fmla="*/ 929935 h 999314"/>
              <a:gd name="connsiteX26" fmla="*/ 2363152 w 3403476"/>
              <a:gd name="connsiteY26" fmla="*/ 922839 h 999314"/>
              <a:gd name="connsiteX27" fmla="*/ 2668691 w 3403476"/>
              <a:gd name="connsiteY27" fmla="*/ 946195 h 999314"/>
              <a:gd name="connsiteX28" fmla="*/ 2658335 w 3403476"/>
              <a:gd name="connsiteY28" fmla="*/ 929935 h 999314"/>
              <a:gd name="connsiteX29" fmla="*/ 2739422 w 3403476"/>
              <a:gd name="connsiteY29" fmla="*/ 961078 h 999314"/>
              <a:gd name="connsiteX30" fmla="*/ 3088161 w 3403476"/>
              <a:gd name="connsiteY30" fmla="*/ 999314 h 999314"/>
              <a:gd name="connsiteX31" fmla="*/ 3383339 w 3403476"/>
              <a:gd name="connsiteY31" fmla="*/ 151606 h 999314"/>
              <a:gd name="connsiteX32" fmla="*/ 3403476 w 3403476"/>
              <a:gd name="connsiteY32" fmla="*/ 0 h 999314"/>
              <a:gd name="connsiteX33" fmla="*/ 2381689 w 3403476"/>
              <a:gd name="connsiteY33" fmla="*/ 10093 h 999314"/>
              <a:gd name="connsiteX34" fmla="*/ 483324 w 3403476"/>
              <a:gd name="connsiteY34" fmla="*/ 10092 h 999314"/>
              <a:gd name="connsiteX0" fmla="*/ 780081 w 3403476"/>
              <a:gd name="connsiteY0" fmla="*/ 46194 h 999314"/>
              <a:gd name="connsiteX1" fmla="*/ 483324 w 3403476"/>
              <a:gd name="connsiteY1" fmla="*/ 10092 h 999314"/>
              <a:gd name="connsiteX2" fmla="*/ 483324 w 3403476"/>
              <a:gd name="connsiteY2" fmla="*/ 10092 h 999314"/>
              <a:gd name="connsiteX3" fmla="*/ 143 w 3403476"/>
              <a:gd name="connsiteY3" fmla="*/ 33860 h 999314"/>
              <a:gd name="connsiteX4" fmla="*/ 108099 w 3403476"/>
              <a:gd name="connsiteY4" fmla="*/ 288310 h 999314"/>
              <a:gd name="connsiteX5" fmla="*/ 806425 w 3403476"/>
              <a:gd name="connsiteY5" fmla="*/ 352621 h 999314"/>
              <a:gd name="connsiteX6" fmla="*/ 1187608 w 3403476"/>
              <a:gd name="connsiteY6" fmla="*/ 470324 h 999314"/>
              <a:gd name="connsiteX7" fmla="*/ 1596389 w 3403476"/>
              <a:gd name="connsiteY7" fmla="*/ 601314 h 999314"/>
              <a:gd name="connsiteX8" fmla="*/ 1782821 w 3403476"/>
              <a:gd name="connsiteY8" fmla="*/ 659485 h 999314"/>
              <a:gd name="connsiteX9" fmla="*/ 1815945 w 3403476"/>
              <a:gd name="connsiteY9" fmla="*/ 727239 h 999314"/>
              <a:gd name="connsiteX10" fmla="*/ 1772797 w 3403476"/>
              <a:gd name="connsiteY10" fmla="*/ 780637 h 999314"/>
              <a:gd name="connsiteX11" fmla="*/ 2002372 w 3403476"/>
              <a:gd name="connsiteY11" fmla="*/ 805093 h 999314"/>
              <a:gd name="connsiteX12" fmla="*/ 1954044 w 3403476"/>
              <a:gd name="connsiteY12" fmla="*/ 820940 h 999314"/>
              <a:gd name="connsiteX13" fmla="*/ 2249226 w 3403476"/>
              <a:gd name="connsiteY13" fmla="*/ 829415 h 999314"/>
              <a:gd name="connsiteX14" fmla="*/ 2011007 w 3403476"/>
              <a:gd name="connsiteY14" fmla="*/ 867652 h 999314"/>
              <a:gd name="connsiteX15" fmla="*/ 2390654 w 3403476"/>
              <a:gd name="connsiteY15" fmla="*/ 859385 h 999314"/>
              <a:gd name="connsiteX16" fmla="*/ 2311370 w 3403476"/>
              <a:gd name="connsiteY16" fmla="*/ 829415 h 999314"/>
              <a:gd name="connsiteX17" fmla="*/ 2316546 w 3403476"/>
              <a:gd name="connsiteY17" fmla="*/ 876127 h 999314"/>
              <a:gd name="connsiteX18" fmla="*/ 2430477 w 3403476"/>
              <a:gd name="connsiteY18" fmla="*/ 907268 h 999314"/>
              <a:gd name="connsiteX19" fmla="*/ 2357976 w 3403476"/>
              <a:gd name="connsiteY19" fmla="*/ 883913 h 999314"/>
              <a:gd name="connsiteX20" fmla="*/ 2658335 w 3403476"/>
              <a:gd name="connsiteY20" fmla="*/ 929935 h 999314"/>
              <a:gd name="connsiteX21" fmla="*/ 2839586 w 3403476"/>
              <a:gd name="connsiteY21" fmla="*/ 929935 h 999314"/>
              <a:gd name="connsiteX22" fmla="*/ 2477084 w 3403476"/>
              <a:gd name="connsiteY22" fmla="*/ 938410 h 999314"/>
              <a:gd name="connsiteX23" fmla="*/ 2875836 w 3403476"/>
              <a:gd name="connsiteY23" fmla="*/ 968174 h 999314"/>
              <a:gd name="connsiteX24" fmla="*/ 2420120 w 3403476"/>
              <a:gd name="connsiteY24" fmla="*/ 946195 h 999314"/>
              <a:gd name="connsiteX25" fmla="*/ 2658335 w 3403476"/>
              <a:gd name="connsiteY25" fmla="*/ 929935 h 999314"/>
              <a:gd name="connsiteX26" fmla="*/ 2363152 w 3403476"/>
              <a:gd name="connsiteY26" fmla="*/ 922839 h 999314"/>
              <a:gd name="connsiteX27" fmla="*/ 2668691 w 3403476"/>
              <a:gd name="connsiteY27" fmla="*/ 946195 h 999314"/>
              <a:gd name="connsiteX28" fmla="*/ 2737424 w 3403476"/>
              <a:gd name="connsiteY28" fmla="*/ 959660 h 999314"/>
              <a:gd name="connsiteX29" fmla="*/ 2739422 w 3403476"/>
              <a:gd name="connsiteY29" fmla="*/ 961078 h 999314"/>
              <a:gd name="connsiteX30" fmla="*/ 3088161 w 3403476"/>
              <a:gd name="connsiteY30" fmla="*/ 999314 h 999314"/>
              <a:gd name="connsiteX31" fmla="*/ 3383339 w 3403476"/>
              <a:gd name="connsiteY31" fmla="*/ 151606 h 999314"/>
              <a:gd name="connsiteX32" fmla="*/ 3403476 w 3403476"/>
              <a:gd name="connsiteY32" fmla="*/ 0 h 999314"/>
              <a:gd name="connsiteX33" fmla="*/ 2381689 w 3403476"/>
              <a:gd name="connsiteY33" fmla="*/ 10093 h 999314"/>
              <a:gd name="connsiteX34" fmla="*/ 483324 w 3403476"/>
              <a:gd name="connsiteY34" fmla="*/ 10092 h 999314"/>
              <a:gd name="connsiteX0" fmla="*/ 780081 w 3403476"/>
              <a:gd name="connsiteY0" fmla="*/ 46194 h 999314"/>
              <a:gd name="connsiteX1" fmla="*/ 483324 w 3403476"/>
              <a:gd name="connsiteY1" fmla="*/ 10092 h 999314"/>
              <a:gd name="connsiteX2" fmla="*/ 483324 w 3403476"/>
              <a:gd name="connsiteY2" fmla="*/ 10092 h 999314"/>
              <a:gd name="connsiteX3" fmla="*/ 143 w 3403476"/>
              <a:gd name="connsiteY3" fmla="*/ 33860 h 999314"/>
              <a:gd name="connsiteX4" fmla="*/ 108099 w 3403476"/>
              <a:gd name="connsiteY4" fmla="*/ 288310 h 999314"/>
              <a:gd name="connsiteX5" fmla="*/ 806425 w 3403476"/>
              <a:gd name="connsiteY5" fmla="*/ 352621 h 999314"/>
              <a:gd name="connsiteX6" fmla="*/ 1187608 w 3403476"/>
              <a:gd name="connsiteY6" fmla="*/ 470324 h 999314"/>
              <a:gd name="connsiteX7" fmla="*/ 1596389 w 3403476"/>
              <a:gd name="connsiteY7" fmla="*/ 601314 h 999314"/>
              <a:gd name="connsiteX8" fmla="*/ 1782821 w 3403476"/>
              <a:gd name="connsiteY8" fmla="*/ 659485 h 999314"/>
              <a:gd name="connsiteX9" fmla="*/ 1815945 w 3403476"/>
              <a:gd name="connsiteY9" fmla="*/ 727239 h 999314"/>
              <a:gd name="connsiteX10" fmla="*/ 1772797 w 3403476"/>
              <a:gd name="connsiteY10" fmla="*/ 780637 h 999314"/>
              <a:gd name="connsiteX11" fmla="*/ 2002372 w 3403476"/>
              <a:gd name="connsiteY11" fmla="*/ 805093 h 999314"/>
              <a:gd name="connsiteX12" fmla="*/ 1954044 w 3403476"/>
              <a:gd name="connsiteY12" fmla="*/ 820940 h 999314"/>
              <a:gd name="connsiteX13" fmla="*/ 2249226 w 3403476"/>
              <a:gd name="connsiteY13" fmla="*/ 829415 h 999314"/>
              <a:gd name="connsiteX14" fmla="*/ 2011007 w 3403476"/>
              <a:gd name="connsiteY14" fmla="*/ 867652 h 999314"/>
              <a:gd name="connsiteX15" fmla="*/ 2390654 w 3403476"/>
              <a:gd name="connsiteY15" fmla="*/ 859385 h 999314"/>
              <a:gd name="connsiteX16" fmla="*/ 2311370 w 3403476"/>
              <a:gd name="connsiteY16" fmla="*/ 829415 h 999314"/>
              <a:gd name="connsiteX17" fmla="*/ 2316546 w 3403476"/>
              <a:gd name="connsiteY17" fmla="*/ 876127 h 999314"/>
              <a:gd name="connsiteX18" fmla="*/ 2430477 w 3403476"/>
              <a:gd name="connsiteY18" fmla="*/ 907268 h 999314"/>
              <a:gd name="connsiteX19" fmla="*/ 2357976 w 3403476"/>
              <a:gd name="connsiteY19" fmla="*/ 883913 h 999314"/>
              <a:gd name="connsiteX20" fmla="*/ 2658335 w 3403476"/>
              <a:gd name="connsiteY20" fmla="*/ 929935 h 999314"/>
              <a:gd name="connsiteX21" fmla="*/ 2602313 w 3403476"/>
              <a:gd name="connsiteY21" fmla="*/ 964615 h 999314"/>
              <a:gd name="connsiteX22" fmla="*/ 2477084 w 3403476"/>
              <a:gd name="connsiteY22" fmla="*/ 938410 h 999314"/>
              <a:gd name="connsiteX23" fmla="*/ 2875836 w 3403476"/>
              <a:gd name="connsiteY23" fmla="*/ 968174 h 999314"/>
              <a:gd name="connsiteX24" fmla="*/ 2420120 w 3403476"/>
              <a:gd name="connsiteY24" fmla="*/ 946195 h 999314"/>
              <a:gd name="connsiteX25" fmla="*/ 2658335 w 3403476"/>
              <a:gd name="connsiteY25" fmla="*/ 929935 h 999314"/>
              <a:gd name="connsiteX26" fmla="*/ 2363152 w 3403476"/>
              <a:gd name="connsiteY26" fmla="*/ 922839 h 999314"/>
              <a:gd name="connsiteX27" fmla="*/ 2668691 w 3403476"/>
              <a:gd name="connsiteY27" fmla="*/ 946195 h 999314"/>
              <a:gd name="connsiteX28" fmla="*/ 2737424 w 3403476"/>
              <a:gd name="connsiteY28" fmla="*/ 959660 h 999314"/>
              <a:gd name="connsiteX29" fmla="*/ 2739422 w 3403476"/>
              <a:gd name="connsiteY29" fmla="*/ 961078 h 999314"/>
              <a:gd name="connsiteX30" fmla="*/ 3088161 w 3403476"/>
              <a:gd name="connsiteY30" fmla="*/ 999314 h 999314"/>
              <a:gd name="connsiteX31" fmla="*/ 3383339 w 3403476"/>
              <a:gd name="connsiteY31" fmla="*/ 151606 h 999314"/>
              <a:gd name="connsiteX32" fmla="*/ 3403476 w 3403476"/>
              <a:gd name="connsiteY32" fmla="*/ 0 h 999314"/>
              <a:gd name="connsiteX33" fmla="*/ 2381689 w 3403476"/>
              <a:gd name="connsiteY33" fmla="*/ 10093 h 999314"/>
              <a:gd name="connsiteX34" fmla="*/ 483324 w 3403476"/>
              <a:gd name="connsiteY34" fmla="*/ 10092 h 999314"/>
              <a:gd name="connsiteX0" fmla="*/ 780081 w 3403476"/>
              <a:gd name="connsiteY0" fmla="*/ 46194 h 999314"/>
              <a:gd name="connsiteX1" fmla="*/ 483324 w 3403476"/>
              <a:gd name="connsiteY1" fmla="*/ 10092 h 999314"/>
              <a:gd name="connsiteX2" fmla="*/ 483324 w 3403476"/>
              <a:gd name="connsiteY2" fmla="*/ 10092 h 999314"/>
              <a:gd name="connsiteX3" fmla="*/ 143 w 3403476"/>
              <a:gd name="connsiteY3" fmla="*/ 33860 h 999314"/>
              <a:gd name="connsiteX4" fmla="*/ 108099 w 3403476"/>
              <a:gd name="connsiteY4" fmla="*/ 288310 h 999314"/>
              <a:gd name="connsiteX5" fmla="*/ 806425 w 3403476"/>
              <a:gd name="connsiteY5" fmla="*/ 352621 h 999314"/>
              <a:gd name="connsiteX6" fmla="*/ 1187608 w 3403476"/>
              <a:gd name="connsiteY6" fmla="*/ 470324 h 999314"/>
              <a:gd name="connsiteX7" fmla="*/ 1596389 w 3403476"/>
              <a:gd name="connsiteY7" fmla="*/ 601314 h 999314"/>
              <a:gd name="connsiteX8" fmla="*/ 1782821 w 3403476"/>
              <a:gd name="connsiteY8" fmla="*/ 659485 h 999314"/>
              <a:gd name="connsiteX9" fmla="*/ 1815945 w 3403476"/>
              <a:gd name="connsiteY9" fmla="*/ 727239 h 999314"/>
              <a:gd name="connsiteX10" fmla="*/ 1772797 w 3403476"/>
              <a:gd name="connsiteY10" fmla="*/ 780637 h 999314"/>
              <a:gd name="connsiteX11" fmla="*/ 2002372 w 3403476"/>
              <a:gd name="connsiteY11" fmla="*/ 805093 h 999314"/>
              <a:gd name="connsiteX12" fmla="*/ 1954044 w 3403476"/>
              <a:gd name="connsiteY12" fmla="*/ 820940 h 999314"/>
              <a:gd name="connsiteX13" fmla="*/ 2249226 w 3403476"/>
              <a:gd name="connsiteY13" fmla="*/ 829415 h 999314"/>
              <a:gd name="connsiteX14" fmla="*/ 2011007 w 3403476"/>
              <a:gd name="connsiteY14" fmla="*/ 867652 h 999314"/>
              <a:gd name="connsiteX15" fmla="*/ 2192924 w 3403476"/>
              <a:gd name="connsiteY15" fmla="*/ 889111 h 999314"/>
              <a:gd name="connsiteX16" fmla="*/ 2311370 w 3403476"/>
              <a:gd name="connsiteY16" fmla="*/ 829415 h 999314"/>
              <a:gd name="connsiteX17" fmla="*/ 2316546 w 3403476"/>
              <a:gd name="connsiteY17" fmla="*/ 876127 h 999314"/>
              <a:gd name="connsiteX18" fmla="*/ 2430477 w 3403476"/>
              <a:gd name="connsiteY18" fmla="*/ 907268 h 999314"/>
              <a:gd name="connsiteX19" fmla="*/ 2357976 w 3403476"/>
              <a:gd name="connsiteY19" fmla="*/ 883913 h 999314"/>
              <a:gd name="connsiteX20" fmla="*/ 2658335 w 3403476"/>
              <a:gd name="connsiteY20" fmla="*/ 929935 h 999314"/>
              <a:gd name="connsiteX21" fmla="*/ 2602313 w 3403476"/>
              <a:gd name="connsiteY21" fmla="*/ 964615 h 999314"/>
              <a:gd name="connsiteX22" fmla="*/ 2477084 w 3403476"/>
              <a:gd name="connsiteY22" fmla="*/ 938410 h 999314"/>
              <a:gd name="connsiteX23" fmla="*/ 2875836 w 3403476"/>
              <a:gd name="connsiteY23" fmla="*/ 968174 h 999314"/>
              <a:gd name="connsiteX24" fmla="*/ 2420120 w 3403476"/>
              <a:gd name="connsiteY24" fmla="*/ 946195 h 999314"/>
              <a:gd name="connsiteX25" fmla="*/ 2658335 w 3403476"/>
              <a:gd name="connsiteY25" fmla="*/ 929935 h 999314"/>
              <a:gd name="connsiteX26" fmla="*/ 2363152 w 3403476"/>
              <a:gd name="connsiteY26" fmla="*/ 922839 h 999314"/>
              <a:gd name="connsiteX27" fmla="*/ 2668691 w 3403476"/>
              <a:gd name="connsiteY27" fmla="*/ 946195 h 999314"/>
              <a:gd name="connsiteX28" fmla="*/ 2737424 w 3403476"/>
              <a:gd name="connsiteY28" fmla="*/ 959660 h 999314"/>
              <a:gd name="connsiteX29" fmla="*/ 2739422 w 3403476"/>
              <a:gd name="connsiteY29" fmla="*/ 961078 h 999314"/>
              <a:gd name="connsiteX30" fmla="*/ 3088161 w 3403476"/>
              <a:gd name="connsiteY30" fmla="*/ 999314 h 999314"/>
              <a:gd name="connsiteX31" fmla="*/ 3383339 w 3403476"/>
              <a:gd name="connsiteY31" fmla="*/ 151606 h 999314"/>
              <a:gd name="connsiteX32" fmla="*/ 3403476 w 3403476"/>
              <a:gd name="connsiteY32" fmla="*/ 0 h 999314"/>
              <a:gd name="connsiteX33" fmla="*/ 2381689 w 3403476"/>
              <a:gd name="connsiteY33" fmla="*/ 10093 h 999314"/>
              <a:gd name="connsiteX34" fmla="*/ 483324 w 3403476"/>
              <a:gd name="connsiteY34" fmla="*/ 10092 h 999314"/>
              <a:gd name="connsiteX0" fmla="*/ 780081 w 3403476"/>
              <a:gd name="connsiteY0" fmla="*/ 46194 h 999314"/>
              <a:gd name="connsiteX1" fmla="*/ 483324 w 3403476"/>
              <a:gd name="connsiteY1" fmla="*/ 10092 h 999314"/>
              <a:gd name="connsiteX2" fmla="*/ 483324 w 3403476"/>
              <a:gd name="connsiteY2" fmla="*/ 10092 h 999314"/>
              <a:gd name="connsiteX3" fmla="*/ 143 w 3403476"/>
              <a:gd name="connsiteY3" fmla="*/ 33860 h 999314"/>
              <a:gd name="connsiteX4" fmla="*/ 108099 w 3403476"/>
              <a:gd name="connsiteY4" fmla="*/ 288310 h 999314"/>
              <a:gd name="connsiteX5" fmla="*/ 806425 w 3403476"/>
              <a:gd name="connsiteY5" fmla="*/ 352621 h 999314"/>
              <a:gd name="connsiteX6" fmla="*/ 1187608 w 3403476"/>
              <a:gd name="connsiteY6" fmla="*/ 470324 h 999314"/>
              <a:gd name="connsiteX7" fmla="*/ 1596389 w 3403476"/>
              <a:gd name="connsiteY7" fmla="*/ 601314 h 999314"/>
              <a:gd name="connsiteX8" fmla="*/ 1782821 w 3403476"/>
              <a:gd name="connsiteY8" fmla="*/ 659485 h 999314"/>
              <a:gd name="connsiteX9" fmla="*/ 1815945 w 3403476"/>
              <a:gd name="connsiteY9" fmla="*/ 727239 h 999314"/>
              <a:gd name="connsiteX10" fmla="*/ 1772797 w 3403476"/>
              <a:gd name="connsiteY10" fmla="*/ 780637 h 999314"/>
              <a:gd name="connsiteX11" fmla="*/ 2002372 w 3403476"/>
              <a:gd name="connsiteY11" fmla="*/ 805093 h 999314"/>
              <a:gd name="connsiteX12" fmla="*/ 1954044 w 3403476"/>
              <a:gd name="connsiteY12" fmla="*/ 820940 h 999314"/>
              <a:gd name="connsiteX13" fmla="*/ 2249226 w 3403476"/>
              <a:gd name="connsiteY13" fmla="*/ 829415 h 999314"/>
              <a:gd name="connsiteX14" fmla="*/ 2011007 w 3403476"/>
              <a:gd name="connsiteY14" fmla="*/ 867652 h 999314"/>
              <a:gd name="connsiteX15" fmla="*/ 2192924 w 3403476"/>
              <a:gd name="connsiteY15" fmla="*/ 889111 h 999314"/>
              <a:gd name="connsiteX16" fmla="*/ 2113639 w 3403476"/>
              <a:gd name="connsiteY16" fmla="*/ 834369 h 999314"/>
              <a:gd name="connsiteX17" fmla="*/ 2316546 w 3403476"/>
              <a:gd name="connsiteY17" fmla="*/ 876127 h 999314"/>
              <a:gd name="connsiteX18" fmla="*/ 2430477 w 3403476"/>
              <a:gd name="connsiteY18" fmla="*/ 907268 h 999314"/>
              <a:gd name="connsiteX19" fmla="*/ 2357976 w 3403476"/>
              <a:gd name="connsiteY19" fmla="*/ 883913 h 999314"/>
              <a:gd name="connsiteX20" fmla="*/ 2658335 w 3403476"/>
              <a:gd name="connsiteY20" fmla="*/ 929935 h 999314"/>
              <a:gd name="connsiteX21" fmla="*/ 2602313 w 3403476"/>
              <a:gd name="connsiteY21" fmla="*/ 964615 h 999314"/>
              <a:gd name="connsiteX22" fmla="*/ 2477084 w 3403476"/>
              <a:gd name="connsiteY22" fmla="*/ 938410 h 999314"/>
              <a:gd name="connsiteX23" fmla="*/ 2875836 w 3403476"/>
              <a:gd name="connsiteY23" fmla="*/ 968174 h 999314"/>
              <a:gd name="connsiteX24" fmla="*/ 2420120 w 3403476"/>
              <a:gd name="connsiteY24" fmla="*/ 946195 h 999314"/>
              <a:gd name="connsiteX25" fmla="*/ 2658335 w 3403476"/>
              <a:gd name="connsiteY25" fmla="*/ 929935 h 999314"/>
              <a:gd name="connsiteX26" fmla="*/ 2363152 w 3403476"/>
              <a:gd name="connsiteY26" fmla="*/ 922839 h 999314"/>
              <a:gd name="connsiteX27" fmla="*/ 2668691 w 3403476"/>
              <a:gd name="connsiteY27" fmla="*/ 946195 h 999314"/>
              <a:gd name="connsiteX28" fmla="*/ 2737424 w 3403476"/>
              <a:gd name="connsiteY28" fmla="*/ 959660 h 999314"/>
              <a:gd name="connsiteX29" fmla="*/ 2739422 w 3403476"/>
              <a:gd name="connsiteY29" fmla="*/ 961078 h 999314"/>
              <a:gd name="connsiteX30" fmla="*/ 3088161 w 3403476"/>
              <a:gd name="connsiteY30" fmla="*/ 999314 h 999314"/>
              <a:gd name="connsiteX31" fmla="*/ 3383339 w 3403476"/>
              <a:gd name="connsiteY31" fmla="*/ 151606 h 999314"/>
              <a:gd name="connsiteX32" fmla="*/ 3403476 w 3403476"/>
              <a:gd name="connsiteY32" fmla="*/ 0 h 999314"/>
              <a:gd name="connsiteX33" fmla="*/ 2381689 w 3403476"/>
              <a:gd name="connsiteY33" fmla="*/ 10093 h 999314"/>
              <a:gd name="connsiteX34" fmla="*/ 483324 w 3403476"/>
              <a:gd name="connsiteY34" fmla="*/ 10092 h 9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3476" h="999314">
                <a:moveTo>
                  <a:pt x="780081" y="46194"/>
                </a:moveTo>
                <a:lnTo>
                  <a:pt x="483324" y="10092"/>
                </a:lnTo>
                <a:lnTo>
                  <a:pt x="483324" y="10092"/>
                </a:lnTo>
                <a:cubicBezTo>
                  <a:pt x="491335" y="40135"/>
                  <a:pt x="-9689" y="4363"/>
                  <a:pt x="143" y="33860"/>
                </a:cubicBezTo>
                <a:lnTo>
                  <a:pt x="108099" y="288310"/>
                </a:lnTo>
                <a:cubicBezTo>
                  <a:pt x="113015" y="322723"/>
                  <a:pt x="626507" y="322285"/>
                  <a:pt x="806425" y="352621"/>
                </a:cubicBezTo>
                <a:cubicBezTo>
                  <a:pt x="986343" y="382957"/>
                  <a:pt x="1180234" y="445744"/>
                  <a:pt x="1187608" y="470324"/>
                </a:cubicBezTo>
                <a:cubicBezTo>
                  <a:pt x="1194982" y="494904"/>
                  <a:pt x="1497187" y="569787"/>
                  <a:pt x="1596389" y="601314"/>
                </a:cubicBezTo>
                <a:cubicBezTo>
                  <a:pt x="1695591" y="632841"/>
                  <a:pt x="1891229" y="648878"/>
                  <a:pt x="1782821" y="659485"/>
                </a:cubicBezTo>
                <a:cubicBezTo>
                  <a:pt x="1793862" y="669094"/>
                  <a:pt x="1804904" y="717630"/>
                  <a:pt x="1815945" y="727239"/>
                </a:cubicBezTo>
                <a:lnTo>
                  <a:pt x="1772797" y="780637"/>
                </a:lnTo>
                <a:cubicBezTo>
                  <a:pt x="1745751" y="788789"/>
                  <a:pt x="2029418" y="796941"/>
                  <a:pt x="2002372" y="805093"/>
                </a:cubicBezTo>
                <a:lnTo>
                  <a:pt x="1954044" y="820940"/>
                </a:lnTo>
                <a:lnTo>
                  <a:pt x="2249226" y="829415"/>
                </a:lnTo>
                <a:lnTo>
                  <a:pt x="2011007" y="867652"/>
                </a:lnTo>
                <a:lnTo>
                  <a:pt x="2192924" y="889111"/>
                </a:lnTo>
                <a:lnTo>
                  <a:pt x="2113639" y="834369"/>
                </a:lnTo>
                <a:lnTo>
                  <a:pt x="2316546" y="876127"/>
                </a:lnTo>
                <a:cubicBezTo>
                  <a:pt x="2437380" y="852541"/>
                  <a:pt x="2309643" y="907268"/>
                  <a:pt x="2430477" y="907268"/>
                </a:cubicBezTo>
                <a:lnTo>
                  <a:pt x="2357976" y="883913"/>
                </a:lnTo>
                <a:lnTo>
                  <a:pt x="2658335" y="929935"/>
                </a:lnTo>
                <a:lnTo>
                  <a:pt x="2602313" y="964615"/>
                </a:lnTo>
                <a:cubicBezTo>
                  <a:pt x="2651489" y="941029"/>
                  <a:pt x="2431497" y="937817"/>
                  <a:pt x="2477084" y="938410"/>
                </a:cubicBezTo>
                <a:cubicBezTo>
                  <a:pt x="2522671" y="939003"/>
                  <a:pt x="2826660" y="968174"/>
                  <a:pt x="2875836" y="968174"/>
                </a:cubicBezTo>
                <a:lnTo>
                  <a:pt x="2420120" y="946195"/>
                </a:lnTo>
                <a:lnTo>
                  <a:pt x="2658335" y="929935"/>
                </a:lnTo>
                <a:lnTo>
                  <a:pt x="2363152" y="922839"/>
                </a:lnTo>
                <a:lnTo>
                  <a:pt x="2668691" y="946195"/>
                </a:lnTo>
                <a:lnTo>
                  <a:pt x="2737424" y="959660"/>
                </a:lnTo>
                <a:lnTo>
                  <a:pt x="2739422" y="961078"/>
                </a:lnTo>
                <a:lnTo>
                  <a:pt x="3088161" y="999314"/>
                </a:lnTo>
                <a:cubicBezTo>
                  <a:pt x="3329829" y="763457"/>
                  <a:pt x="3205642" y="620546"/>
                  <a:pt x="3383339" y="151606"/>
                </a:cubicBezTo>
                <a:lnTo>
                  <a:pt x="3403476" y="0"/>
                </a:lnTo>
                <a:lnTo>
                  <a:pt x="2381689" y="10093"/>
                </a:lnTo>
                <a:lnTo>
                  <a:pt x="483324" y="10092"/>
                </a:lnTo>
              </a:path>
            </a:pathLst>
          </a:custGeom>
          <a:solidFill>
            <a:srgbClr val="FFCC6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274" name="Line 3"/>
          <p:cNvSpPr>
            <a:spLocks noChangeShapeType="1"/>
          </p:cNvSpPr>
          <p:nvPr/>
        </p:nvSpPr>
        <p:spPr bwMode="auto">
          <a:xfrm>
            <a:off x="705909" y="5950374"/>
            <a:ext cx="5542491" cy="2804"/>
          </a:xfrm>
          <a:prstGeom prst="line">
            <a:avLst/>
          </a:prstGeom>
          <a:noFill/>
          <a:ln w="5715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sp>
        <p:nvSpPr>
          <p:cNvPr id="180227" name="Text Box 6"/>
          <p:cNvSpPr txBox="1">
            <a:spLocks noChangeArrowheads="1"/>
          </p:cNvSpPr>
          <p:nvPr/>
        </p:nvSpPr>
        <p:spPr bwMode="auto">
          <a:xfrm>
            <a:off x="2971800" y="5948065"/>
            <a:ext cx="2362200" cy="569191"/>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smtClean="0">
                <a:solidFill>
                  <a:srgbClr val="000000"/>
                </a:solidFill>
                <a:latin typeface="Times New Roman" pitchFamily="84" charset="0"/>
                <a:cs typeface="DejaVu LGC Sans" charset="0"/>
              </a:rPr>
              <a:t>Time</a:t>
            </a:r>
            <a:endParaRPr lang="en-GB" sz="2800" b="1" dirty="0">
              <a:solidFill>
                <a:srgbClr val="000000"/>
              </a:solidFill>
              <a:latin typeface="Times New Roman" pitchFamily="84" charset="0"/>
              <a:cs typeface="DejaVu LGC Sans" charset="0"/>
            </a:endParaRPr>
          </a:p>
        </p:txBody>
      </p:sp>
      <p:sp>
        <p:nvSpPr>
          <p:cNvPr id="180229" name="Text Box 5"/>
          <p:cNvSpPr txBox="1">
            <a:spLocks noChangeArrowheads="1"/>
          </p:cNvSpPr>
          <p:nvPr/>
        </p:nvSpPr>
        <p:spPr bwMode="auto">
          <a:xfrm rot="16200000">
            <a:off x="-1896464" y="3496665"/>
            <a:ext cx="4554929" cy="609599"/>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Times New Roman" pitchFamily="84" charset="0"/>
                <a:cs typeface="DejaVu LGC Sans" charset="0"/>
              </a:rPr>
              <a:t>Power consumption (W)</a:t>
            </a:r>
          </a:p>
        </p:txBody>
      </p:sp>
      <p:sp>
        <p:nvSpPr>
          <p:cNvPr id="95" name="Rectangle 2"/>
          <p:cNvSpPr txBox="1">
            <a:spLocks/>
          </p:cNvSpPr>
          <p:nvPr/>
        </p:nvSpPr>
        <p:spPr>
          <a:xfrm>
            <a:off x="533400" y="76200"/>
            <a:ext cx="8229600" cy="1371600"/>
          </a:xfrm>
          <a:prstGeom prst="rect">
            <a:avLst/>
          </a:prstGeom>
        </p:spPr>
        <p:txBody>
          <a:bodyPr/>
          <a:lstStyle/>
          <a:p>
            <a:pPr algn="ctr" defTabSz="914400" fontAlgn="auto">
              <a:lnSpc>
                <a:spcPts val="4800"/>
              </a:lnSpc>
              <a:spcAft>
                <a:spcPts val="0"/>
              </a:spcAft>
              <a:defRPr/>
            </a:pPr>
            <a:r>
              <a:rPr lang="en-US" sz="3200" b="1" dirty="0" smtClean="0">
                <a:solidFill>
                  <a:schemeClr val="accent3">
                    <a:lumMod val="50000"/>
                  </a:schemeClr>
                </a:solidFill>
                <a:latin typeface="Calibri"/>
              </a:rPr>
              <a:t>A “</a:t>
            </a:r>
            <a:r>
              <a:rPr lang="en-US" sz="3200" b="1" dirty="0" err="1" smtClean="0">
                <a:solidFill>
                  <a:schemeClr val="accent3">
                    <a:lumMod val="50000"/>
                  </a:schemeClr>
                </a:solidFill>
                <a:latin typeface="Calibri"/>
              </a:rPr>
              <a:t>Perf</a:t>
            </a:r>
            <a:r>
              <a:rPr lang="en-US" sz="3200" b="1" dirty="0" smtClean="0">
                <a:solidFill>
                  <a:schemeClr val="accent3">
                    <a:lumMod val="50000"/>
                  </a:schemeClr>
                </a:solidFill>
                <a:latin typeface="Calibri"/>
              </a:rPr>
              <a:t>.-Friendly” Knob: Energy Storage</a:t>
            </a:r>
            <a:endParaRPr lang="en-US" sz="3200" b="1" dirty="0">
              <a:solidFill>
                <a:schemeClr val="accent3">
                  <a:lumMod val="50000"/>
                </a:schemeClr>
              </a:solidFill>
              <a:latin typeface="Calibri"/>
            </a:endParaRPr>
          </a:p>
        </p:txBody>
      </p:sp>
      <p:sp>
        <p:nvSpPr>
          <p:cNvPr id="106" name="Can 105"/>
          <p:cNvSpPr/>
          <p:nvPr/>
        </p:nvSpPr>
        <p:spPr>
          <a:xfrm rot="5400000">
            <a:off x="8343900" y="4000500"/>
            <a:ext cx="457200" cy="228600"/>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16150" y="2596009"/>
            <a:ext cx="1032359" cy="2410617"/>
          </a:xfrm>
          <a:custGeom>
            <a:avLst/>
            <a:gdLst>
              <a:gd name="connsiteX0" fmla="*/ 36871 w 875071"/>
              <a:gd name="connsiteY0" fmla="*/ 1767348 h 1767348"/>
              <a:gd name="connsiteX1" fmla="*/ 154858 w 875071"/>
              <a:gd name="connsiteY1" fmla="*/ 1605116 h 1767348"/>
              <a:gd name="connsiteX2" fmla="*/ 435077 w 875071"/>
              <a:gd name="connsiteY2" fmla="*/ 1339645 h 1767348"/>
              <a:gd name="connsiteX3" fmla="*/ 494071 w 875071"/>
              <a:gd name="connsiteY3" fmla="*/ 1074174 h 1767348"/>
              <a:gd name="connsiteX4" fmla="*/ 715297 w 875071"/>
              <a:gd name="connsiteY4" fmla="*/ 823452 h 1767348"/>
              <a:gd name="connsiteX5" fmla="*/ 730045 w 875071"/>
              <a:gd name="connsiteY5" fmla="*/ 557981 h 1767348"/>
              <a:gd name="connsiteX6" fmla="*/ 744794 w 875071"/>
              <a:gd name="connsiteY6" fmla="*/ 322006 h 1767348"/>
              <a:gd name="connsiteX7" fmla="*/ 789039 w 875071"/>
              <a:gd name="connsiteY7" fmla="*/ 189271 h 1767348"/>
              <a:gd name="connsiteX8" fmla="*/ 862781 w 875071"/>
              <a:gd name="connsiteY8" fmla="*/ 115529 h 1767348"/>
              <a:gd name="connsiteX9" fmla="*/ 715297 w 875071"/>
              <a:gd name="connsiteY9" fmla="*/ 100781 h 1767348"/>
              <a:gd name="connsiteX10" fmla="*/ 523568 w 875071"/>
              <a:gd name="connsiteY10" fmla="*/ 115529 h 1767348"/>
              <a:gd name="connsiteX11" fmla="*/ 184355 w 875071"/>
              <a:gd name="connsiteY11" fmla="*/ 145026 h 1767348"/>
              <a:gd name="connsiteX12" fmla="*/ 51619 w 875071"/>
              <a:gd name="connsiteY12" fmla="*/ 115529 h 1767348"/>
              <a:gd name="connsiteX13" fmla="*/ 7374 w 875071"/>
              <a:gd name="connsiteY13" fmla="*/ 263013 h 1767348"/>
              <a:gd name="connsiteX14" fmla="*/ 7374 w 875071"/>
              <a:gd name="connsiteY14" fmla="*/ 1693606 h 1767348"/>
              <a:gd name="connsiteX0" fmla="*/ 47113 w 885313"/>
              <a:gd name="connsiteY0" fmla="*/ 1767348 h 1767348"/>
              <a:gd name="connsiteX1" fmla="*/ 165100 w 885313"/>
              <a:gd name="connsiteY1" fmla="*/ 1605116 h 1767348"/>
              <a:gd name="connsiteX2" fmla="*/ 445319 w 885313"/>
              <a:gd name="connsiteY2" fmla="*/ 1339645 h 1767348"/>
              <a:gd name="connsiteX3" fmla="*/ 504313 w 885313"/>
              <a:gd name="connsiteY3" fmla="*/ 1074174 h 1767348"/>
              <a:gd name="connsiteX4" fmla="*/ 725539 w 885313"/>
              <a:gd name="connsiteY4" fmla="*/ 823452 h 1767348"/>
              <a:gd name="connsiteX5" fmla="*/ 740287 w 885313"/>
              <a:gd name="connsiteY5" fmla="*/ 557981 h 1767348"/>
              <a:gd name="connsiteX6" fmla="*/ 755036 w 885313"/>
              <a:gd name="connsiteY6" fmla="*/ 322006 h 1767348"/>
              <a:gd name="connsiteX7" fmla="*/ 799281 w 885313"/>
              <a:gd name="connsiteY7" fmla="*/ 189271 h 1767348"/>
              <a:gd name="connsiteX8" fmla="*/ 873023 w 885313"/>
              <a:gd name="connsiteY8" fmla="*/ 115529 h 1767348"/>
              <a:gd name="connsiteX9" fmla="*/ 725539 w 885313"/>
              <a:gd name="connsiteY9" fmla="*/ 100781 h 1767348"/>
              <a:gd name="connsiteX10" fmla="*/ 533810 w 885313"/>
              <a:gd name="connsiteY10" fmla="*/ 115529 h 1767348"/>
              <a:gd name="connsiteX11" fmla="*/ 388784 w 885313"/>
              <a:gd name="connsiteY11" fmla="*/ 71712 h 1767348"/>
              <a:gd name="connsiteX12" fmla="*/ 61861 w 885313"/>
              <a:gd name="connsiteY12" fmla="*/ 115529 h 1767348"/>
              <a:gd name="connsiteX13" fmla="*/ 17616 w 885313"/>
              <a:gd name="connsiteY13" fmla="*/ 263013 h 1767348"/>
              <a:gd name="connsiteX14" fmla="*/ 17616 w 885313"/>
              <a:gd name="connsiteY14" fmla="*/ 1693606 h 1767348"/>
              <a:gd name="connsiteX0" fmla="*/ 47113 w 885313"/>
              <a:gd name="connsiteY0" fmla="*/ 1767348 h 1767348"/>
              <a:gd name="connsiteX1" fmla="*/ 165100 w 885313"/>
              <a:gd name="connsiteY1" fmla="*/ 1605116 h 1767348"/>
              <a:gd name="connsiteX2" fmla="*/ 445319 w 885313"/>
              <a:gd name="connsiteY2" fmla="*/ 1339645 h 1767348"/>
              <a:gd name="connsiteX3" fmla="*/ 504313 w 885313"/>
              <a:gd name="connsiteY3" fmla="*/ 1074174 h 1767348"/>
              <a:gd name="connsiteX4" fmla="*/ 725539 w 885313"/>
              <a:gd name="connsiteY4" fmla="*/ 823452 h 1767348"/>
              <a:gd name="connsiteX5" fmla="*/ 740287 w 885313"/>
              <a:gd name="connsiteY5" fmla="*/ 557981 h 1767348"/>
              <a:gd name="connsiteX6" fmla="*/ 755036 w 885313"/>
              <a:gd name="connsiteY6" fmla="*/ 322006 h 1767348"/>
              <a:gd name="connsiteX7" fmla="*/ 799281 w 885313"/>
              <a:gd name="connsiteY7" fmla="*/ 189271 h 1767348"/>
              <a:gd name="connsiteX8" fmla="*/ 873023 w 885313"/>
              <a:gd name="connsiteY8" fmla="*/ 115529 h 1767348"/>
              <a:gd name="connsiteX9" fmla="*/ 725539 w 885313"/>
              <a:gd name="connsiteY9" fmla="*/ 100781 h 1767348"/>
              <a:gd name="connsiteX10" fmla="*/ 541184 w 885313"/>
              <a:gd name="connsiteY10" fmla="*/ 71712 h 1767348"/>
              <a:gd name="connsiteX11" fmla="*/ 388784 w 885313"/>
              <a:gd name="connsiteY11" fmla="*/ 71712 h 1767348"/>
              <a:gd name="connsiteX12" fmla="*/ 61861 w 885313"/>
              <a:gd name="connsiteY12" fmla="*/ 115529 h 1767348"/>
              <a:gd name="connsiteX13" fmla="*/ 17616 w 885313"/>
              <a:gd name="connsiteY13" fmla="*/ 263013 h 1767348"/>
              <a:gd name="connsiteX14" fmla="*/ 17616 w 885313"/>
              <a:gd name="connsiteY14" fmla="*/ 1693606 h 1767348"/>
              <a:gd name="connsiteX0" fmla="*/ 47113 w 885313"/>
              <a:gd name="connsiteY0" fmla="*/ 1767348 h 1767348"/>
              <a:gd name="connsiteX1" fmla="*/ 165100 w 885313"/>
              <a:gd name="connsiteY1" fmla="*/ 1605116 h 1767348"/>
              <a:gd name="connsiteX2" fmla="*/ 445319 w 885313"/>
              <a:gd name="connsiteY2" fmla="*/ 1339645 h 1767348"/>
              <a:gd name="connsiteX3" fmla="*/ 541184 w 885313"/>
              <a:gd name="connsiteY3" fmla="*/ 1075677 h 1767348"/>
              <a:gd name="connsiteX4" fmla="*/ 725539 w 885313"/>
              <a:gd name="connsiteY4" fmla="*/ 823452 h 1767348"/>
              <a:gd name="connsiteX5" fmla="*/ 740287 w 885313"/>
              <a:gd name="connsiteY5" fmla="*/ 557981 h 1767348"/>
              <a:gd name="connsiteX6" fmla="*/ 755036 w 885313"/>
              <a:gd name="connsiteY6" fmla="*/ 322006 h 1767348"/>
              <a:gd name="connsiteX7" fmla="*/ 799281 w 885313"/>
              <a:gd name="connsiteY7" fmla="*/ 189271 h 1767348"/>
              <a:gd name="connsiteX8" fmla="*/ 873023 w 885313"/>
              <a:gd name="connsiteY8" fmla="*/ 115529 h 1767348"/>
              <a:gd name="connsiteX9" fmla="*/ 725539 w 885313"/>
              <a:gd name="connsiteY9" fmla="*/ 100781 h 1767348"/>
              <a:gd name="connsiteX10" fmla="*/ 541184 w 885313"/>
              <a:gd name="connsiteY10" fmla="*/ 71712 h 1767348"/>
              <a:gd name="connsiteX11" fmla="*/ 388784 w 885313"/>
              <a:gd name="connsiteY11" fmla="*/ 71712 h 1767348"/>
              <a:gd name="connsiteX12" fmla="*/ 61861 w 885313"/>
              <a:gd name="connsiteY12" fmla="*/ 115529 h 1767348"/>
              <a:gd name="connsiteX13" fmla="*/ 17616 w 885313"/>
              <a:gd name="connsiteY13" fmla="*/ 263013 h 1767348"/>
              <a:gd name="connsiteX14" fmla="*/ 17616 w 885313"/>
              <a:gd name="connsiteY14" fmla="*/ 1693606 h 1767348"/>
              <a:gd name="connsiteX0" fmla="*/ 101190 w 939390"/>
              <a:gd name="connsiteY0" fmla="*/ 1774651 h 1774651"/>
              <a:gd name="connsiteX1" fmla="*/ 219177 w 939390"/>
              <a:gd name="connsiteY1" fmla="*/ 1612419 h 1774651"/>
              <a:gd name="connsiteX2" fmla="*/ 499396 w 939390"/>
              <a:gd name="connsiteY2" fmla="*/ 1346948 h 1774651"/>
              <a:gd name="connsiteX3" fmla="*/ 595261 w 939390"/>
              <a:gd name="connsiteY3" fmla="*/ 1082980 h 1774651"/>
              <a:gd name="connsiteX4" fmla="*/ 779616 w 939390"/>
              <a:gd name="connsiteY4" fmla="*/ 830755 h 1774651"/>
              <a:gd name="connsiteX5" fmla="*/ 794364 w 939390"/>
              <a:gd name="connsiteY5" fmla="*/ 565284 h 1774651"/>
              <a:gd name="connsiteX6" fmla="*/ 809113 w 939390"/>
              <a:gd name="connsiteY6" fmla="*/ 329309 h 1774651"/>
              <a:gd name="connsiteX7" fmla="*/ 853358 w 939390"/>
              <a:gd name="connsiteY7" fmla="*/ 196574 h 1774651"/>
              <a:gd name="connsiteX8" fmla="*/ 927100 w 939390"/>
              <a:gd name="connsiteY8" fmla="*/ 122832 h 1774651"/>
              <a:gd name="connsiteX9" fmla="*/ 779616 w 939390"/>
              <a:gd name="connsiteY9" fmla="*/ 108084 h 1774651"/>
              <a:gd name="connsiteX10" fmla="*/ 595261 w 939390"/>
              <a:gd name="connsiteY10" fmla="*/ 79015 h 1774651"/>
              <a:gd name="connsiteX11" fmla="*/ 442861 w 939390"/>
              <a:gd name="connsiteY11" fmla="*/ 79015 h 1774651"/>
              <a:gd name="connsiteX12" fmla="*/ 61861 w 939390"/>
              <a:gd name="connsiteY12" fmla="*/ 79015 h 1774651"/>
              <a:gd name="connsiteX13" fmla="*/ 71693 w 939390"/>
              <a:gd name="connsiteY13" fmla="*/ 270316 h 1774651"/>
              <a:gd name="connsiteX14" fmla="*/ 71693 w 939390"/>
              <a:gd name="connsiteY14" fmla="*/ 1700909 h 1774651"/>
              <a:gd name="connsiteX0" fmla="*/ 101190 w 932016"/>
              <a:gd name="connsiteY0" fmla="*/ 1774651 h 1774651"/>
              <a:gd name="connsiteX1" fmla="*/ 219177 w 932016"/>
              <a:gd name="connsiteY1" fmla="*/ 1612419 h 1774651"/>
              <a:gd name="connsiteX2" fmla="*/ 499396 w 932016"/>
              <a:gd name="connsiteY2" fmla="*/ 1346948 h 1774651"/>
              <a:gd name="connsiteX3" fmla="*/ 595261 w 932016"/>
              <a:gd name="connsiteY3" fmla="*/ 1082980 h 1774651"/>
              <a:gd name="connsiteX4" fmla="*/ 779616 w 932016"/>
              <a:gd name="connsiteY4" fmla="*/ 830755 h 1774651"/>
              <a:gd name="connsiteX5" fmla="*/ 794364 w 932016"/>
              <a:gd name="connsiteY5" fmla="*/ 565284 h 1774651"/>
              <a:gd name="connsiteX6" fmla="*/ 809113 w 932016"/>
              <a:gd name="connsiteY6" fmla="*/ 329309 h 1774651"/>
              <a:gd name="connsiteX7" fmla="*/ 853358 w 932016"/>
              <a:gd name="connsiteY7" fmla="*/ 196574 h 1774651"/>
              <a:gd name="connsiteX8" fmla="*/ 927100 w 932016"/>
              <a:gd name="connsiteY8" fmla="*/ 122832 h 1774651"/>
              <a:gd name="connsiteX9" fmla="*/ 823861 w 932016"/>
              <a:gd name="connsiteY9" fmla="*/ 79015 h 1774651"/>
              <a:gd name="connsiteX10" fmla="*/ 595261 w 932016"/>
              <a:gd name="connsiteY10" fmla="*/ 79015 h 1774651"/>
              <a:gd name="connsiteX11" fmla="*/ 442861 w 932016"/>
              <a:gd name="connsiteY11" fmla="*/ 79015 h 1774651"/>
              <a:gd name="connsiteX12" fmla="*/ 61861 w 932016"/>
              <a:gd name="connsiteY12" fmla="*/ 79015 h 1774651"/>
              <a:gd name="connsiteX13" fmla="*/ 71693 w 932016"/>
              <a:gd name="connsiteY13" fmla="*/ 270316 h 1774651"/>
              <a:gd name="connsiteX14" fmla="*/ 71693 w 932016"/>
              <a:gd name="connsiteY14" fmla="*/ 1700909 h 1774651"/>
              <a:gd name="connsiteX0" fmla="*/ 101190 w 1031568"/>
              <a:gd name="connsiteY0" fmla="*/ 1774651 h 1774651"/>
              <a:gd name="connsiteX1" fmla="*/ 219177 w 1031568"/>
              <a:gd name="connsiteY1" fmla="*/ 1612419 h 1774651"/>
              <a:gd name="connsiteX2" fmla="*/ 499396 w 1031568"/>
              <a:gd name="connsiteY2" fmla="*/ 1346948 h 1774651"/>
              <a:gd name="connsiteX3" fmla="*/ 595261 w 1031568"/>
              <a:gd name="connsiteY3" fmla="*/ 1082980 h 1774651"/>
              <a:gd name="connsiteX4" fmla="*/ 779616 w 1031568"/>
              <a:gd name="connsiteY4" fmla="*/ 830755 h 1774651"/>
              <a:gd name="connsiteX5" fmla="*/ 794364 w 1031568"/>
              <a:gd name="connsiteY5" fmla="*/ 565284 h 1774651"/>
              <a:gd name="connsiteX6" fmla="*/ 809113 w 1031568"/>
              <a:gd name="connsiteY6" fmla="*/ 329309 h 1774651"/>
              <a:gd name="connsiteX7" fmla="*/ 853358 w 1031568"/>
              <a:gd name="connsiteY7" fmla="*/ 196574 h 1774651"/>
              <a:gd name="connsiteX8" fmla="*/ 927100 w 1031568"/>
              <a:gd name="connsiteY8" fmla="*/ 122832 h 1774651"/>
              <a:gd name="connsiteX9" fmla="*/ 976261 w 1031568"/>
              <a:gd name="connsiteY9" fmla="*/ 79015 h 1774651"/>
              <a:gd name="connsiteX10" fmla="*/ 595261 w 1031568"/>
              <a:gd name="connsiteY10" fmla="*/ 79015 h 1774651"/>
              <a:gd name="connsiteX11" fmla="*/ 442861 w 1031568"/>
              <a:gd name="connsiteY11" fmla="*/ 79015 h 1774651"/>
              <a:gd name="connsiteX12" fmla="*/ 61861 w 1031568"/>
              <a:gd name="connsiteY12" fmla="*/ 79015 h 1774651"/>
              <a:gd name="connsiteX13" fmla="*/ 71693 w 1031568"/>
              <a:gd name="connsiteY13" fmla="*/ 270316 h 1774651"/>
              <a:gd name="connsiteX14" fmla="*/ 71693 w 1031568"/>
              <a:gd name="connsiteY14" fmla="*/ 1700909 h 1774651"/>
              <a:gd name="connsiteX0" fmla="*/ 101190 w 947586"/>
              <a:gd name="connsiteY0" fmla="*/ 1774651 h 1774651"/>
              <a:gd name="connsiteX1" fmla="*/ 219177 w 947586"/>
              <a:gd name="connsiteY1" fmla="*/ 1612419 h 1774651"/>
              <a:gd name="connsiteX2" fmla="*/ 499396 w 947586"/>
              <a:gd name="connsiteY2" fmla="*/ 1346948 h 1774651"/>
              <a:gd name="connsiteX3" fmla="*/ 595261 w 947586"/>
              <a:gd name="connsiteY3" fmla="*/ 1082980 h 1774651"/>
              <a:gd name="connsiteX4" fmla="*/ 779616 w 947586"/>
              <a:gd name="connsiteY4" fmla="*/ 830755 h 1774651"/>
              <a:gd name="connsiteX5" fmla="*/ 794364 w 947586"/>
              <a:gd name="connsiteY5" fmla="*/ 565284 h 1774651"/>
              <a:gd name="connsiteX6" fmla="*/ 809113 w 947586"/>
              <a:gd name="connsiteY6" fmla="*/ 329309 h 1774651"/>
              <a:gd name="connsiteX7" fmla="*/ 853358 w 947586"/>
              <a:gd name="connsiteY7" fmla="*/ 196574 h 1774651"/>
              <a:gd name="connsiteX8" fmla="*/ 927100 w 947586"/>
              <a:gd name="connsiteY8" fmla="*/ 122832 h 1774651"/>
              <a:gd name="connsiteX9" fmla="*/ 892279 w 947586"/>
              <a:gd name="connsiteY9" fmla="*/ 79015 h 1774651"/>
              <a:gd name="connsiteX10" fmla="*/ 595261 w 947586"/>
              <a:gd name="connsiteY10" fmla="*/ 79015 h 1774651"/>
              <a:gd name="connsiteX11" fmla="*/ 442861 w 947586"/>
              <a:gd name="connsiteY11" fmla="*/ 79015 h 1774651"/>
              <a:gd name="connsiteX12" fmla="*/ 61861 w 947586"/>
              <a:gd name="connsiteY12" fmla="*/ 79015 h 1774651"/>
              <a:gd name="connsiteX13" fmla="*/ 71693 w 947586"/>
              <a:gd name="connsiteY13" fmla="*/ 270316 h 1774651"/>
              <a:gd name="connsiteX14" fmla="*/ 71693 w 947586"/>
              <a:gd name="connsiteY14" fmla="*/ 1700909 h 1774651"/>
              <a:gd name="connsiteX0" fmla="*/ 101190 w 932221"/>
              <a:gd name="connsiteY0" fmla="*/ 1774651 h 1774651"/>
              <a:gd name="connsiteX1" fmla="*/ 219177 w 932221"/>
              <a:gd name="connsiteY1" fmla="*/ 1612419 h 1774651"/>
              <a:gd name="connsiteX2" fmla="*/ 499396 w 932221"/>
              <a:gd name="connsiteY2" fmla="*/ 1346948 h 1774651"/>
              <a:gd name="connsiteX3" fmla="*/ 595261 w 932221"/>
              <a:gd name="connsiteY3" fmla="*/ 1082980 h 1774651"/>
              <a:gd name="connsiteX4" fmla="*/ 779616 w 932221"/>
              <a:gd name="connsiteY4" fmla="*/ 830755 h 1774651"/>
              <a:gd name="connsiteX5" fmla="*/ 794364 w 932221"/>
              <a:gd name="connsiteY5" fmla="*/ 565284 h 1774651"/>
              <a:gd name="connsiteX6" fmla="*/ 809113 w 932221"/>
              <a:gd name="connsiteY6" fmla="*/ 329309 h 1774651"/>
              <a:gd name="connsiteX7" fmla="*/ 853358 w 932221"/>
              <a:gd name="connsiteY7" fmla="*/ 196574 h 1774651"/>
              <a:gd name="connsiteX8" fmla="*/ 927100 w 932221"/>
              <a:gd name="connsiteY8" fmla="*/ 122832 h 1774651"/>
              <a:gd name="connsiteX9" fmla="*/ 822635 w 932221"/>
              <a:gd name="connsiteY9" fmla="*/ 79015 h 1774651"/>
              <a:gd name="connsiteX10" fmla="*/ 595261 w 932221"/>
              <a:gd name="connsiteY10" fmla="*/ 79015 h 1774651"/>
              <a:gd name="connsiteX11" fmla="*/ 442861 w 932221"/>
              <a:gd name="connsiteY11" fmla="*/ 79015 h 1774651"/>
              <a:gd name="connsiteX12" fmla="*/ 61861 w 932221"/>
              <a:gd name="connsiteY12" fmla="*/ 79015 h 1774651"/>
              <a:gd name="connsiteX13" fmla="*/ 71693 w 932221"/>
              <a:gd name="connsiteY13" fmla="*/ 270316 h 1774651"/>
              <a:gd name="connsiteX14" fmla="*/ 71693 w 932221"/>
              <a:gd name="connsiteY14" fmla="*/ 1700909 h 1774651"/>
              <a:gd name="connsiteX0" fmla="*/ 101190 w 897401"/>
              <a:gd name="connsiteY0" fmla="*/ 1774651 h 1774651"/>
              <a:gd name="connsiteX1" fmla="*/ 219177 w 897401"/>
              <a:gd name="connsiteY1" fmla="*/ 1612419 h 1774651"/>
              <a:gd name="connsiteX2" fmla="*/ 499396 w 897401"/>
              <a:gd name="connsiteY2" fmla="*/ 1346948 h 1774651"/>
              <a:gd name="connsiteX3" fmla="*/ 595261 w 897401"/>
              <a:gd name="connsiteY3" fmla="*/ 1082980 h 1774651"/>
              <a:gd name="connsiteX4" fmla="*/ 779616 w 897401"/>
              <a:gd name="connsiteY4" fmla="*/ 830755 h 1774651"/>
              <a:gd name="connsiteX5" fmla="*/ 794364 w 897401"/>
              <a:gd name="connsiteY5" fmla="*/ 565284 h 1774651"/>
              <a:gd name="connsiteX6" fmla="*/ 809113 w 897401"/>
              <a:gd name="connsiteY6" fmla="*/ 329309 h 1774651"/>
              <a:gd name="connsiteX7" fmla="*/ 853358 w 897401"/>
              <a:gd name="connsiteY7" fmla="*/ 196574 h 1774651"/>
              <a:gd name="connsiteX8" fmla="*/ 892280 w 897401"/>
              <a:gd name="connsiteY8" fmla="*/ 79015 h 1774651"/>
              <a:gd name="connsiteX9" fmla="*/ 822635 w 897401"/>
              <a:gd name="connsiteY9" fmla="*/ 79015 h 1774651"/>
              <a:gd name="connsiteX10" fmla="*/ 595261 w 897401"/>
              <a:gd name="connsiteY10" fmla="*/ 79015 h 1774651"/>
              <a:gd name="connsiteX11" fmla="*/ 442861 w 897401"/>
              <a:gd name="connsiteY11" fmla="*/ 79015 h 1774651"/>
              <a:gd name="connsiteX12" fmla="*/ 61861 w 897401"/>
              <a:gd name="connsiteY12" fmla="*/ 79015 h 1774651"/>
              <a:gd name="connsiteX13" fmla="*/ 71693 w 897401"/>
              <a:gd name="connsiteY13" fmla="*/ 270316 h 1774651"/>
              <a:gd name="connsiteX14" fmla="*/ 71693 w 897401"/>
              <a:gd name="connsiteY14" fmla="*/ 1700909 h 1774651"/>
              <a:gd name="connsiteX0" fmla="*/ 64802 w 856470"/>
              <a:gd name="connsiteY0" fmla="*/ 1709807 h 1709807"/>
              <a:gd name="connsiteX1" fmla="*/ 182789 w 856470"/>
              <a:gd name="connsiteY1" fmla="*/ 1547575 h 1709807"/>
              <a:gd name="connsiteX2" fmla="*/ 463008 w 856470"/>
              <a:gd name="connsiteY2" fmla="*/ 1282104 h 1709807"/>
              <a:gd name="connsiteX3" fmla="*/ 702143 w 856470"/>
              <a:gd name="connsiteY3" fmla="*/ 1027411 h 1709807"/>
              <a:gd name="connsiteX4" fmla="*/ 743228 w 856470"/>
              <a:gd name="connsiteY4" fmla="*/ 765911 h 1709807"/>
              <a:gd name="connsiteX5" fmla="*/ 757976 w 856470"/>
              <a:gd name="connsiteY5" fmla="*/ 500440 h 1709807"/>
              <a:gd name="connsiteX6" fmla="*/ 772725 w 856470"/>
              <a:gd name="connsiteY6" fmla="*/ 264465 h 1709807"/>
              <a:gd name="connsiteX7" fmla="*/ 816970 w 856470"/>
              <a:gd name="connsiteY7" fmla="*/ 131730 h 1709807"/>
              <a:gd name="connsiteX8" fmla="*/ 855892 w 856470"/>
              <a:gd name="connsiteY8" fmla="*/ 14171 h 1709807"/>
              <a:gd name="connsiteX9" fmla="*/ 786247 w 856470"/>
              <a:gd name="connsiteY9" fmla="*/ 14171 h 1709807"/>
              <a:gd name="connsiteX10" fmla="*/ 558873 w 856470"/>
              <a:gd name="connsiteY10" fmla="*/ 14171 h 1709807"/>
              <a:gd name="connsiteX11" fmla="*/ 406473 w 856470"/>
              <a:gd name="connsiteY11" fmla="*/ 14171 h 1709807"/>
              <a:gd name="connsiteX12" fmla="*/ 25473 w 856470"/>
              <a:gd name="connsiteY12" fmla="*/ 14171 h 1709807"/>
              <a:gd name="connsiteX13" fmla="*/ 35305 w 856470"/>
              <a:gd name="connsiteY13" fmla="*/ 205472 h 1709807"/>
              <a:gd name="connsiteX14" fmla="*/ 35305 w 856470"/>
              <a:gd name="connsiteY14" fmla="*/ 1636065 h 1709807"/>
              <a:gd name="connsiteX0" fmla="*/ 64802 w 856470"/>
              <a:gd name="connsiteY0" fmla="*/ 1709807 h 1709807"/>
              <a:gd name="connsiteX1" fmla="*/ 182789 w 856470"/>
              <a:gd name="connsiteY1" fmla="*/ 1547575 h 1709807"/>
              <a:gd name="connsiteX2" fmla="*/ 463008 w 856470"/>
              <a:gd name="connsiteY2" fmla="*/ 1282104 h 1709807"/>
              <a:gd name="connsiteX3" fmla="*/ 702143 w 856470"/>
              <a:gd name="connsiteY3" fmla="*/ 1027411 h 1709807"/>
              <a:gd name="connsiteX4" fmla="*/ 743228 w 856470"/>
              <a:gd name="connsiteY4" fmla="*/ 765911 h 1709807"/>
              <a:gd name="connsiteX5" fmla="*/ 817672 w 856470"/>
              <a:gd name="connsiteY5" fmla="*/ 500440 h 1709807"/>
              <a:gd name="connsiteX6" fmla="*/ 772725 w 856470"/>
              <a:gd name="connsiteY6" fmla="*/ 264465 h 1709807"/>
              <a:gd name="connsiteX7" fmla="*/ 816970 w 856470"/>
              <a:gd name="connsiteY7" fmla="*/ 131730 h 1709807"/>
              <a:gd name="connsiteX8" fmla="*/ 855892 w 856470"/>
              <a:gd name="connsiteY8" fmla="*/ 14171 h 1709807"/>
              <a:gd name="connsiteX9" fmla="*/ 786247 w 856470"/>
              <a:gd name="connsiteY9" fmla="*/ 14171 h 1709807"/>
              <a:gd name="connsiteX10" fmla="*/ 558873 w 856470"/>
              <a:gd name="connsiteY10" fmla="*/ 14171 h 1709807"/>
              <a:gd name="connsiteX11" fmla="*/ 406473 w 856470"/>
              <a:gd name="connsiteY11" fmla="*/ 14171 h 1709807"/>
              <a:gd name="connsiteX12" fmla="*/ 25473 w 856470"/>
              <a:gd name="connsiteY12" fmla="*/ 14171 h 1709807"/>
              <a:gd name="connsiteX13" fmla="*/ 35305 w 856470"/>
              <a:gd name="connsiteY13" fmla="*/ 205472 h 1709807"/>
              <a:gd name="connsiteX14" fmla="*/ 35305 w 856470"/>
              <a:gd name="connsiteY14" fmla="*/ 1636065 h 1709807"/>
              <a:gd name="connsiteX0" fmla="*/ 64802 w 892198"/>
              <a:gd name="connsiteY0" fmla="*/ 1709807 h 1709807"/>
              <a:gd name="connsiteX1" fmla="*/ 182789 w 892198"/>
              <a:gd name="connsiteY1" fmla="*/ 1547575 h 1709807"/>
              <a:gd name="connsiteX2" fmla="*/ 463008 w 892198"/>
              <a:gd name="connsiteY2" fmla="*/ 1282104 h 1709807"/>
              <a:gd name="connsiteX3" fmla="*/ 702143 w 892198"/>
              <a:gd name="connsiteY3" fmla="*/ 1027411 h 1709807"/>
              <a:gd name="connsiteX4" fmla="*/ 743228 w 892198"/>
              <a:gd name="connsiteY4" fmla="*/ 765911 h 1709807"/>
              <a:gd name="connsiteX5" fmla="*/ 817672 w 892198"/>
              <a:gd name="connsiteY5" fmla="*/ 500440 h 1709807"/>
              <a:gd name="connsiteX6" fmla="*/ 772725 w 892198"/>
              <a:gd name="connsiteY6" fmla="*/ 264465 h 1709807"/>
              <a:gd name="connsiteX7" fmla="*/ 888604 w 892198"/>
              <a:gd name="connsiteY7" fmla="*/ 131730 h 1709807"/>
              <a:gd name="connsiteX8" fmla="*/ 855892 w 892198"/>
              <a:gd name="connsiteY8" fmla="*/ 14171 h 1709807"/>
              <a:gd name="connsiteX9" fmla="*/ 786247 w 892198"/>
              <a:gd name="connsiteY9" fmla="*/ 14171 h 1709807"/>
              <a:gd name="connsiteX10" fmla="*/ 558873 w 892198"/>
              <a:gd name="connsiteY10" fmla="*/ 14171 h 1709807"/>
              <a:gd name="connsiteX11" fmla="*/ 406473 w 892198"/>
              <a:gd name="connsiteY11" fmla="*/ 14171 h 1709807"/>
              <a:gd name="connsiteX12" fmla="*/ 25473 w 892198"/>
              <a:gd name="connsiteY12" fmla="*/ 14171 h 1709807"/>
              <a:gd name="connsiteX13" fmla="*/ 35305 w 892198"/>
              <a:gd name="connsiteY13" fmla="*/ 205472 h 1709807"/>
              <a:gd name="connsiteX14" fmla="*/ 35305 w 892198"/>
              <a:gd name="connsiteY14" fmla="*/ 1636065 h 1709807"/>
              <a:gd name="connsiteX0" fmla="*/ 64802 w 943551"/>
              <a:gd name="connsiteY0" fmla="*/ 1711729 h 1711729"/>
              <a:gd name="connsiteX1" fmla="*/ 182789 w 943551"/>
              <a:gd name="connsiteY1" fmla="*/ 1549497 h 1711729"/>
              <a:gd name="connsiteX2" fmla="*/ 463008 w 943551"/>
              <a:gd name="connsiteY2" fmla="*/ 1284026 h 1711729"/>
              <a:gd name="connsiteX3" fmla="*/ 702143 w 943551"/>
              <a:gd name="connsiteY3" fmla="*/ 1029333 h 1711729"/>
              <a:gd name="connsiteX4" fmla="*/ 743228 w 943551"/>
              <a:gd name="connsiteY4" fmla="*/ 767833 h 1711729"/>
              <a:gd name="connsiteX5" fmla="*/ 817672 w 943551"/>
              <a:gd name="connsiteY5" fmla="*/ 502362 h 1711729"/>
              <a:gd name="connsiteX6" fmla="*/ 772725 w 943551"/>
              <a:gd name="connsiteY6" fmla="*/ 266387 h 1711729"/>
              <a:gd name="connsiteX7" fmla="*/ 888604 w 943551"/>
              <a:gd name="connsiteY7" fmla="*/ 133652 h 1711729"/>
              <a:gd name="connsiteX8" fmla="*/ 939466 w 943551"/>
              <a:gd name="connsiteY8" fmla="*/ 6817 h 1711729"/>
              <a:gd name="connsiteX9" fmla="*/ 786247 w 943551"/>
              <a:gd name="connsiteY9" fmla="*/ 16093 h 1711729"/>
              <a:gd name="connsiteX10" fmla="*/ 558873 w 943551"/>
              <a:gd name="connsiteY10" fmla="*/ 16093 h 1711729"/>
              <a:gd name="connsiteX11" fmla="*/ 406473 w 943551"/>
              <a:gd name="connsiteY11" fmla="*/ 16093 h 1711729"/>
              <a:gd name="connsiteX12" fmla="*/ 25473 w 943551"/>
              <a:gd name="connsiteY12" fmla="*/ 16093 h 1711729"/>
              <a:gd name="connsiteX13" fmla="*/ 35305 w 943551"/>
              <a:gd name="connsiteY13" fmla="*/ 207394 h 1711729"/>
              <a:gd name="connsiteX14" fmla="*/ 35305 w 943551"/>
              <a:gd name="connsiteY14" fmla="*/ 1637987 h 1711729"/>
              <a:gd name="connsiteX0" fmla="*/ 64802 w 943551"/>
              <a:gd name="connsiteY0" fmla="*/ 1711729 h 1711729"/>
              <a:gd name="connsiteX1" fmla="*/ 230545 w 943551"/>
              <a:gd name="connsiteY1" fmla="*/ 1577324 h 1711729"/>
              <a:gd name="connsiteX2" fmla="*/ 463008 w 943551"/>
              <a:gd name="connsiteY2" fmla="*/ 1284026 h 1711729"/>
              <a:gd name="connsiteX3" fmla="*/ 702143 w 943551"/>
              <a:gd name="connsiteY3" fmla="*/ 1029333 h 1711729"/>
              <a:gd name="connsiteX4" fmla="*/ 743228 w 943551"/>
              <a:gd name="connsiteY4" fmla="*/ 767833 h 1711729"/>
              <a:gd name="connsiteX5" fmla="*/ 817672 w 943551"/>
              <a:gd name="connsiteY5" fmla="*/ 502362 h 1711729"/>
              <a:gd name="connsiteX6" fmla="*/ 772725 w 943551"/>
              <a:gd name="connsiteY6" fmla="*/ 266387 h 1711729"/>
              <a:gd name="connsiteX7" fmla="*/ 888604 w 943551"/>
              <a:gd name="connsiteY7" fmla="*/ 133652 h 1711729"/>
              <a:gd name="connsiteX8" fmla="*/ 939466 w 943551"/>
              <a:gd name="connsiteY8" fmla="*/ 6817 h 1711729"/>
              <a:gd name="connsiteX9" fmla="*/ 786247 w 943551"/>
              <a:gd name="connsiteY9" fmla="*/ 16093 h 1711729"/>
              <a:gd name="connsiteX10" fmla="*/ 558873 w 943551"/>
              <a:gd name="connsiteY10" fmla="*/ 16093 h 1711729"/>
              <a:gd name="connsiteX11" fmla="*/ 406473 w 943551"/>
              <a:gd name="connsiteY11" fmla="*/ 16093 h 1711729"/>
              <a:gd name="connsiteX12" fmla="*/ 25473 w 943551"/>
              <a:gd name="connsiteY12" fmla="*/ 16093 h 1711729"/>
              <a:gd name="connsiteX13" fmla="*/ 35305 w 943551"/>
              <a:gd name="connsiteY13" fmla="*/ 207394 h 1711729"/>
              <a:gd name="connsiteX14" fmla="*/ 35305 w 943551"/>
              <a:gd name="connsiteY14" fmla="*/ 1637987 h 1711729"/>
              <a:gd name="connsiteX0" fmla="*/ 64802 w 943551"/>
              <a:gd name="connsiteY0" fmla="*/ 1711729 h 1711729"/>
              <a:gd name="connsiteX1" fmla="*/ 230545 w 943551"/>
              <a:gd name="connsiteY1" fmla="*/ 1577324 h 1711729"/>
              <a:gd name="connsiteX2" fmla="*/ 463008 w 943551"/>
              <a:gd name="connsiteY2" fmla="*/ 1284026 h 1711729"/>
              <a:gd name="connsiteX3" fmla="*/ 702143 w 943551"/>
              <a:gd name="connsiteY3" fmla="*/ 1029333 h 1711729"/>
              <a:gd name="connsiteX4" fmla="*/ 743228 w 943551"/>
              <a:gd name="connsiteY4" fmla="*/ 767833 h 1711729"/>
              <a:gd name="connsiteX5" fmla="*/ 817672 w 943551"/>
              <a:gd name="connsiteY5" fmla="*/ 502362 h 1711729"/>
              <a:gd name="connsiteX6" fmla="*/ 772725 w 943551"/>
              <a:gd name="connsiteY6" fmla="*/ 266387 h 1711729"/>
              <a:gd name="connsiteX7" fmla="*/ 888604 w 943551"/>
              <a:gd name="connsiteY7" fmla="*/ 133652 h 1711729"/>
              <a:gd name="connsiteX8" fmla="*/ 939466 w 943551"/>
              <a:gd name="connsiteY8" fmla="*/ 6817 h 1711729"/>
              <a:gd name="connsiteX9" fmla="*/ 786247 w 943551"/>
              <a:gd name="connsiteY9" fmla="*/ 16093 h 1711729"/>
              <a:gd name="connsiteX10" fmla="*/ 558873 w 943551"/>
              <a:gd name="connsiteY10" fmla="*/ 16093 h 1711729"/>
              <a:gd name="connsiteX11" fmla="*/ 406473 w 943551"/>
              <a:gd name="connsiteY11" fmla="*/ 16093 h 1711729"/>
              <a:gd name="connsiteX12" fmla="*/ 25473 w 943551"/>
              <a:gd name="connsiteY12" fmla="*/ 16093 h 1711729"/>
              <a:gd name="connsiteX13" fmla="*/ 35305 w 943551"/>
              <a:gd name="connsiteY13" fmla="*/ 207394 h 1711729"/>
              <a:gd name="connsiteX14" fmla="*/ 35305 w 943551"/>
              <a:gd name="connsiteY14" fmla="*/ 1637987 h 1711729"/>
              <a:gd name="connsiteX0" fmla="*/ 64802 w 943551"/>
              <a:gd name="connsiteY0" fmla="*/ 1711729 h 1711729"/>
              <a:gd name="connsiteX1" fmla="*/ 230545 w 943551"/>
              <a:gd name="connsiteY1" fmla="*/ 1577324 h 1711729"/>
              <a:gd name="connsiteX2" fmla="*/ 463008 w 943551"/>
              <a:gd name="connsiteY2" fmla="*/ 1284026 h 1711729"/>
              <a:gd name="connsiteX3" fmla="*/ 702143 w 943551"/>
              <a:gd name="connsiteY3" fmla="*/ 1029333 h 1711729"/>
              <a:gd name="connsiteX4" fmla="*/ 743228 w 943551"/>
              <a:gd name="connsiteY4" fmla="*/ 767833 h 1711729"/>
              <a:gd name="connsiteX5" fmla="*/ 817672 w 943551"/>
              <a:gd name="connsiteY5" fmla="*/ 502362 h 1711729"/>
              <a:gd name="connsiteX6" fmla="*/ 772725 w 943551"/>
              <a:gd name="connsiteY6" fmla="*/ 266387 h 1711729"/>
              <a:gd name="connsiteX7" fmla="*/ 888604 w 943551"/>
              <a:gd name="connsiteY7" fmla="*/ 133652 h 1711729"/>
              <a:gd name="connsiteX8" fmla="*/ 939466 w 943551"/>
              <a:gd name="connsiteY8" fmla="*/ 6817 h 1711729"/>
              <a:gd name="connsiteX9" fmla="*/ 786247 w 943551"/>
              <a:gd name="connsiteY9" fmla="*/ 16093 h 1711729"/>
              <a:gd name="connsiteX10" fmla="*/ 558873 w 943551"/>
              <a:gd name="connsiteY10" fmla="*/ 16093 h 1711729"/>
              <a:gd name="connsiteX11" fmla="*/ 406473 w 943551"/>
              <a:gd name="connsiteY11" fmla="*/ 16093 h 1711729"/>
              <a:gd name="connsiteX12" fmla="*/ 25473 w 943551"/>
              <a:gd name="connsiteY12" fmla="*/ 16093 h 1711729"/>
              <a:gd name="connsiteX13" fmla="*/ 35305 w 943551"/>
              <a:gd name="connsiteY13" fmla="*/ 207394 h 1711729"/>
              <a:gd name="connsiteX14" fmla="*/ 35305 w 943551"/>
              <a:gd name="connsiteY14" fmla="*/ 1637987 h 1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3551" h="1711729">
                <a:moveTo>
                  <a:pt x="64802" y="1711729"/>
                </a:moveTo>
                <a:cubicBezTo>
                  <a:pt x="90611" y="1666255"/>
                  <a:pt x="164177" y="1648608"/>
                  <a:pt x="230545" y="1577324"/>
                </a:cubicBezTo>
                <a:cubicBezTo>
                  <a:pt x="296913" y="1506040"/>
                  <a:pt x="399603" y="1387163"/>
                  <a:pt x="463008" y="1284026"/>
                </a:cubicBezTo>
                <a:cubicBezTo>
                  <a:pt x="526413" y="1180889"/>
                  <a:pt x="655440" y="1115365"/>
                  <a:pt x="702143" y="1029333"/>
                </a:cubicBezTo>
                <a:cubicBezTo>
                  <a:pt x="748846" y="943301"/>
                  <a:pt x="723973" y="855661"/>
                  <a:pt x="743228" y="767833"/>
                </a:cubicBezTo>
                <a:cubicBezTo>
                  <a:pt x="762483" y="680005"/>
                  <a:pt x="812756" y="585936"/>
                  <a:pt x="817672" y="502362"/>
                </a:cubicBezTo>
                <a:cubicBezTo>
                  <a:pt x="822588" y="418788"/>
                  <a:pt x="760903" y="327839"/>
                  <a:pt x="772725" y="266387"/>
                </a:cubicBezTo>
                <a:cubicBezTo>
                  <a:pt x="784547" y="204935"/>
                  <a:pt x="860814" y="176914"/>
                  <a:pt x="888604" y="133652"/>
                </a:cubicBezTo>
                <a:cubicBezTo>
                  <a:pt x="916394" y="90390"/>
                  <a:pt x="956525" y="26410"/>
                  <a:pt x="939466" y="6817"/>
                </a:cubicBezTo>
                <a:cubicBezTo>
                  <a:pt x="922407" y="-12776"/>
                  <a:pt x="835750" y="16093"/>
                  <a:pt x="786247" y="16093"/>
                </a:cubicBezTo>
                <a:lnTo>
                  <a:pt x="558873" y="16093"/>
                </a:lnTo>
                <a:cubicBezTo>
                  <a:pt x="470383" y="23467"/>
                  <a:pt x="495373" y="16093"/>
                  <a:pt x="406473" y="16093"/>
                </a:cubicBezTo>
                <a:cubicBezTo>
                  <a:pt x="317573" y="16093"/>
                  <a:pt x="87334" y="-15790"/>
                  <a:pt x="25473" y="16093"/>
                </a:cubicBezTo>
                <a:cubicBezTo>
                  <a:pt x="-36388" y="47977"/>
                  <a:pt x="33666" y="-62922"/>
                  <a:pt x="35305" y="207394"/>
                </a:cubicBezTo>
                <a:cubicBezTo>
                  <a:pt x="36944" y="477710"/>
                  <a:pt x="31618" y="1054197"/>
                  <a:pt x="35305" y="1637987"/>
                </a:cubicBezTo>
              </a:path>
            </a:pathLst>
          </a:custGeom>
          <a:solidFill>
            <a:srgbClr val="FFCC6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19"/>
          <p:cNvSpPr/>
          <p:nvPr/>
        </p:nvSpPr>
        <p:spPr>
          <a:xfrm>
            <a:off x="1780903" y="1760729"/>
            <a:ext cx="576536" cy="832160"/>
          </a:xfrm>
          <a:custGeom>
            <a:avLst/>
            <a:gdLst>
              <a:gd name="connsiteX0" fmla="*/ 14749 w 707923"/>
              <a:gd name="connsiteY0" fmla="*/ 1297858 h 1356852"/>
              <a:gd name="connsiteX1" fmla="*/ 29497 w 707923"/>
              <a:gd name="connsiteY1" fmla="*/ 1106129 h 1356852"/>
              <a:gd name="connsiteX2" fmla="*/ 117988 w 707923"/>
              <a:gd name="connsiteY2" fmla="*/ 958645 h 1356852"/>
              <a:gd name="connsiteX3" fmla="*/ 147484 w 707923"/>
              <a:gd name="connsiteY3" fmla="*/ 648929 h 1356852"/>
              <a:gd name="connsiteX4" fmla="*/ 176981 w 707923"/>
              <a:gd name="connsiteY4" fmla="*/ 339213 h 1356852"/>
              <a:gd name="connsiteX5" fmla="*/ 191730 w 707923"/>
              <a:gd name="connsiteY5" fmla="*/ 147484 h 1356852"/>
              <a:gd name="connsiteX6" fmla="*/ 294968 w 707923"/>
              <a:gd name="connsiteY6" fmla="*/ 0 h 1356852"/>
              <a:gd name="connsiteX7" fmla="*/ 412955 w 707923"/>
              <a:gd name="connsiteY7" fmla="*/ 14748 h 1356852"/>
              <a:gd name="connsiteX8" fmla="*/ 501446 w 707923"/>
              <a:gd name="connsiteY8" fmla="*/ 103239 h 1356852"/>
              <a:gd name="connsiteX9" fmla="*/ 545691 w 707923"/>
              <a:gd name="connsiteY9" fmla="*/ 412955 h 1356852"/>
              <a:gd name="connsiteX10" fmla="*/ 575188 w 707923"/>
              <a:gd name="connsiteY10" fmla="*/ 737419 h 1356852"/>
              <a:gd name="connsiteX11" fmla="*/ 575188 w 707923"/>
              <a:gd name="connsiteY11" fmla="*/ 1061884 h 1356852"/>
              <a:gd name="connsiteX12" fmla="*/ 634181 w 707923"/>
              <a:gd name="connsiteY12" fmla="*/ 1179871 h 1356852"/>
              <a:gd name="connsiteX13" fmla="*/ 693175 w 707923"/>
              <a:gd name="connsiteY13" fmla="*/ 1297858 h 1356852"/>
              <a:gd name="connsiteX14" fmla="*/ 707923 w 707923"/>
              <a:gd name="connsiteY14" fmla="*/ 1342103 h 1356852"/>
              <a:gd name="connsiteX15" fmla="*/ 545691 w 707923"/>
              <a:gd name="connsiteY15" fmla="*/ 1327355 h 1356852"/>
              <a:gd name="connsiteX16" fmla="*/ 250723 w 707923"/>
              <a:gd name="connsiteY16" fmla="*/ 1356852 h 1356852"/>
              <a:gd name="connsiteX17" fmla="*/ 44246 w 707923"/>
              <a:gd name="connsiteY17" fmla="*/ 1356852 h 1356852"/>
              <a:gd name="connsiteX18" fmla="*/ 0 w 707923"/>
              <a:gd name="connsiteY18" fmla="*/ 1356852 h 1356852"/>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250723 w 707923"/>
              <a:gd name="connsiteY16" fmla="*/ 1432233 h 1432233"/>
              <a:gd name="connsiteX17" fmla="*/ 44246 w 707923"/>
              <a:gd name="connsiteY17" fmla="*/ 1432233 h 1432233"/>
              <a:gd name="connsiteX18" fmla="*/ 0 w 707923"/>
              <a:gd name="connsiteY18" fmla="*/ 1432233 h 1432233"/>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538021 w 707923"/>
              <a:gd name="connsiteY16" fmla="*/ 1420172 h 1432233"/>
              <a:gd name="connsiteX17" fmla="*/ 250723 w 707923"/>
              <a:gd name="connsiteY17" fmla="*/ 1432233 h 1432233"/>
              <a:gd name="connsiteX18" fmla="*/ 44246 w 707923"/>
              <a:gd name="connsiteY18" fmla="*/ 1432233 h 1432233"/>
              <a:gd name="connsiteX19" fmla="*/ 0 w 707923"/>
              <a:gd name="connsiteY19" fmla="*/ 1432233 h 1432233"/>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538021 w 707923"/>
              <a:gd name="connsiteY16" fmla="*/ 1420172 h 1432233"/>
              <a:gd name="connsiteX17" fmla="*/ 250723 w 707923"/>
              <a:gd name="connsiteY17" fmla="*/ 1432233 h 1432233"/>
              <a:gd name="connsiteX18" fmla="*/ 44246 w 707923"/>
              <a:gd name="connsiteY18" fmla="*/ 1432233 h 1432233"/>
              <a:gd name="connsiteX19" fmla="*/ 0 w 707923"/>
              <a:gd name="connsiteY19" fmla="*/ 1432233 h 1432233"/>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538021 w 707923"/>
              <a:gd name="connsiteY16" fmla="*/ 1420172 h 1432233"/>
              <a:gd name="connsiteX17" fmla="*/ 250723 w 707923"/>
              <a:gd name="connsiteY17" fmla="*/ 1432233 h 1432233"/>
              <a:gd name="connsiteX18" fmla="*/ 44246 w 707923"/>
              <a:gd name="connsiteY18" fmla="*/ 1432233 h 1432233"/>
              <a:gd name="connsiteX19" fmla="*/ 0 w 707923"/>
              <a:gd name="connsiteY19" fmla="*/ 1432233 h 1432233"/>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538021 w 707923"/>
              <a:gd name="connsiteY16" fmla="*/ 1420172 h 1432233"/>
              <a:gd name="connsiteX17" fmla="*/ 250723 w 707923"/>
              <a:gd name="connsiteY17" fmla="*/ 1432233 h 1432233"/>
              <a:gd name="connsiteX18" fmla="*/ 44246 w 707923"/>
              <a:gd name="connsiteY18" fmla="*/ 1432233 h 1432233"/>
              <a:gd name="connsiteX19" fmla="*/ 0 w 707923"/>
              <a:gd name="connsiteY19" fmla="*/ 1432233 h 1432233"/>
              <a:gd name="connsiteX0" fmla="*/ 14749 w 707923"/>
              <a:gd name="connsiteY0" fmla="*/ 1373239 h 1432233"/>
              <a:gd name="connsiteX1" fmla="*/ 29497 w 707923"/>
              <a:gd name="connsiteY1" fmla="*/ 1181510 h 1432233"/>
              <a:gd name="connsiteX2" fmla="*/ 117988 w 707923"/>
              <a:gd name="connsiteY2" fmla="*/ 1034026 h 1432233"/>
              <a:gd name="connsiteX3" fmla="*/ 147484 w 707923"/>
              <a:gd name="connsiteY3" fmla="*/ 724310 h 1432233"/>
              <a:gd name="connsiteX4" fmla="*/ 176981 w 707923"/>
              <a:gd name="connsiteY4" fmla="*/ 414594 h 1432233"/>
              <a:gd name="connsiteX5" fmla="*/ 191730 w 707923"/>
              <a:gd name="connsiteY5" fmla="*/ 222865 h 1432233"/>
              <a:gd name="connsiteX6" fmla="*/ 294968 w 707923"/>
              <a:gd name="connsiteY6" fmla="*/ 75381 h 1432233"/>
              <a:gd name="connsiteX7" fmla="*/ 386140 w 707923"/>
              <a:gd name="connsiteY7" fmla="*/ 0 h 1432233"/>
              <a:gd name="connsiteX8" fmla="*/ 501446 w 707923"/>
              <a:gd name="connsiteY8" fmla="*/ 178620 h 1432233"/>
              <a:gd name="connsiteX9" fmla="*/ 545691 w 707923"/>
              <a:gd name="connsiteY9" fmla="*/ 488336 h 1432233"/>
              <a:gd name="connsiteX10" fmla="*/ 575188 w 707923"/>
              <a:gd name="connsiteY10" fmla="*/ 812800 h 1432233"/>
              <a:gd name="connsiteX11" fmla="*/ 575188 w 707923"/>
              <a:gd name="connsiteY11" fmla="*/ 1137265 h 1432233"/>
              <a:gd name="connsiteX12" fmla="*/ 634181 w 707923"/>
              <a:gd name="connsiteY12" fmla="*/ 1255252 h 1432233"/>
              <a:gd name="connsiteX13" fmla="*/ 693175 w 707923"/>
              <a:gd name="connsiteY13" fmla="*/ 1373239 h 1432233"/>
              <a:gd name="connsiteX14" fmla="*/ 707923 w 707923"/>
              <a:gd name="connsiteY14" fmla="*/ 1417484 h 1432233"/>
              <a:gd name="connsiteX15" fmla="*/ 545691 w 707923"/>
              <a:gd name="connsiteY15" fmla="*/ 1402736 h 1432233"/>
              <a:gd name="connsiteX16" fmla="*/ 538021 w 707923"/>
              <a:gd name="connsiteY16" fmla="*/ 1420172 h 1432233"/>
              <a:gd name="connsiteX17" fmla="*/ 527724 w 707923"/>
              <a:gd name="connsiteY17" fmla="*/ 1420172 h 1432233"/>
              <a:gd name="connsiteX18" fmla="*/ 250723 w 707923"/>
              <a:gd name="connsiteY18" fmla="*/ 1432233 h 1432233"/>
              <a:gd name="connsiteX19" fmla="*/ 44246 w 707923"/>
              <a:gd name="connsiteY19" fmla="*/ 1432233 h 1432233"/>
              <a:gd name="connsiteX20" fmla="*/ 0 w 707923"/>
              <a:gd name="connsiteY20" fmla="*/ 1432233 h 1432233"/>
              <a:gd name="connsiteX0" fmla="*/ 14749 w 693175"/>
              <a:gd name="connsiteY0" fmla="*/ 1373239 h 1432233"/>
              <a:gd name="connsiteX1" fmla="*/ 29497 w 693175"/>
              <a:gd name="connsiteY1" fmla="*/ 1181510 h 1432233"/>
              <a:gd name="connsiteX2" fmla="*/ 117988 w 693175"/>
              <a:gd name="connsiteY2" fmla="*/ 1034026 h 1432233"/>
              <a:gd name="connsiteX3" fmla="*/ 147484 w 693175"/>
              <a:gd name="connsiteY3" fmla="*/ 724310 h 1432233"/>
              <a:gd name="connsiteX4" fmla="*/ 176981 w 693175"/>
              <a:gd name="connsiteY4" fmla="*/ 414594 h 1432233"/>
              <a:gd name="connsiteX5" fmla="*/ 191730 w 693175"/>
              <a:gd name="connsiteY5" fmla="*/ 222865 h 1432233"/>
              <a:gd name="connsiteX6" fmla="*/ 294968 w 693175"/>
              <a:gd name="connsiteY6" fmla="*/ 75381 h 1432233"/>
              <a:gd name="connsiteX7" fmla="*/ 386140 w 693175"/>
              <a:gd name="connsiteY7" fmla="*/ 0 h 1432233"/>
              <a:gd name="connsiteX8" fmla="*/ 501446 w 693175"/>
              <a:gd name="connsiteY8" fmla="*/ 178620 h 1432233"/>
              <a:gd name="connsiteX9" fmla="*/ 545691 w 693175"/>
              <a:gd name="connsiteY9" fmla="*/ 488336 h 1432233"/>
              <a:gd name="connsiteX10" fmla="*/ 575188 w 693175"/>
              <a:gd name="connsiteY10" fmla="*/ 812800 h 1432233"/>
              <a:gd name="connsiteX11" fmla="*/ 575188 w 693175"/>
              <a:gd name="connsiteY11" fmla="*/ 1137265 h 1432233"/>
              <a:gd name="connsiteX12" fmla="*/ 634181 w 693175"/>
              <a:gd name="connsiteY12" fmla="*/ 1255252 h 1432233"/>
              <a:gd name="connsiteX13" fmla="*/ 693175 w 693175"/>
              <a:gd name="connsiteY13" fmla="*/ 1373239 h 1432233"/>
              <a:gd name="connsiteX14" fmla="*/ 553467 w 693175"/>
              <a:gd name="connsiteY14" fmla="*/ 1417484 h 1432233"/>
              <a:gd name="connsiteX15" fmla="*/ 545691 w 693175"/>
              <a:gd name="connsiteY15" fmla="*/ 1402736 h 1432233"/>
              <a:gd name="connsiteX16" fmla="*/ 538021 w 693175"/>
              <a:gd name="connsiteY16" fmla="*/ 1420172 h 1432233"/>
              <a:gd name="connsiteX17" fmla="*/ 527724 w 693175"/>
              <a:gd name="connsiteY17" fmla="*/ 1420172 h 1432233"/>
              <a:gd name="connsiteX18" fmla="*/ 250723 w 693175"/>
              <a:gd name="connsiteY18" fmla="*/ 1432233 h 1432233"/>
              <a:gd name="connsiteX19" fmla="*/ 44246 w 693175"/>
              <a:gd name="connsiteY19" fmla="*/ 1432233 h 1432233"/>
              <a:gd name="connsiteX20" fmla="*/ 0 w 693175"/>
              <a:gd name="connsiteY20" fmla="*/ 1432233 h 1432233"/>
              <a:gd name="connsiteX0" fmla="*/ 14749 w 634181"/>
              <a:gd name="connsiteY0" fmla="*/ 1373239 h 1432233"/>
              <a:gd name="connsiteX1" fmla="*/ 29497 w 634181"/>
              <a:gd name="connsiteY1" fmla="*/ 1181510 h 1432233"/>
              <a:gd name="connsiteX2" fmla="*/ 117988 w 634181"/>
              <a:gd name="connsiteY2" fmla="*/ 1034026 h 1432233"/>
              <a:gd name="connsiteX3" fmla="*/ 147484 w 634181"/>
              <a:gd name="connsiteY3" fmla="*/ 724310 h 1432233"/>
              <a:gd name="connsiteX4" fmla="*/ 176981 w 634181"/>
              <a:gd name="connsiteY4" fmla="*/ 414594 h 1432233"/>
              <a:gd name="connsiteX5" fmla="*/ 191730 w 634181"/>
              <a:gd name="connsiteY5" fmla="*/ 222865 h 1432233"/>
              <a:gd name="connsiteX6" fmla="*/ 294968 w 634181"/>
              <a:gd name="connsiteY6" fmla="*/ 75381 h 1432233"/>
              <a:gd name="connsiteX7" fmla="*/ 386140 w 634181"/>
              <a:gd name="connsiteY7" fmla="*/ 0 h 1432233"/>
              <a:gd name="connsiteX8" fmla="*/ 501446 w 634181"/>
              <a:gd name="connsiteY8" fmla="*/ 178620 h 1432233"/>
              <a:gd name="connsiteX9" fmla="*/ 545691 w 634181"/>
              <a:gd name="connsiteY9" fmla="*/ 488336 h 1432233"/>
              <a:gd name="connsiteX10" fmla="*/ 575188 w 634181"/>
              <a:gd name="connsiteY10" fmla="*/ 812800 h 1432233"/>
              <a:gd name="connsiteX11" fmla="*/ 575188 w 634181"/>
              <a:gd name="connsiteY11" fmla="*/ 1137265 h 1432233"/>
              <a:gd name="connsiteX12" fmla="*/ 634181 w 634181"/>
              <a:gd name="connsiteY12" fmla="*/ 1255252 h 1432233"/>
              <a:gd name="connsiteX13" fmla="*/ 538719 w 634181"/>
              <a:gd name="connsiteY13" fmla="*/ 1411583 h 1432233"/>
              <a:gd name="connsiteX14" fmla="*/ 553467 w 634181"/>
              <a:gd name="connsiteY14" fmla="*/ 1417484 h 1432233"/>
              <a:gd name="connsiteX15" fmla="*/ 545691 w 634181"/>
              <a:gd name="connsiteY15" fmla="*/ 1402736 h 1432233"/>
              <a:gd name="connsiteX16" fmla="*/ 538021 w 634181"/>
              <a:gd name="connsiteY16" fmla="*/ 1420172 h 1432233"/>
              <a:gd name="connsiteX17" fmla="*/ 527724 w 634181"/>
              <a:gd name="connsiteY17" fmla="*/ 1420172 h 1432233"/>
              <a:gd name="connsiteX18" fmla="*/ 250723 w 634181"/>
              <a:gd name="connsiteY18" fmla="*/ 1432233 h 1432233"/>
              <a:gd name="connsiteX19" fmla="*/ 44246 w 634181"/>
              <a:gd name="connsiteY19" fmla="*/ 1432233 h 1432233"/>
              <a:gd name="connsiteX20" fmla="*/ 0 w 634181"/>
              <a:gd name="connsiteY20" fmla="*/ 1432233 h 1432233"/>
              <a:gd name="connsiteX0" fmla="*/ 14749 w 575188"/>
              <a:gd name="connsiteY0" fmla="*/ 1373239 h 1432233"/>
              <a:gd name="connsiteX1" fmla="*/ 29497 w 575188"/>
              <a:gd name="connsiteY1" fmla="*/ 1181510 h 1432233"/>
              <a:gd name="connsiteX2" fmla="*/ 117988 w 575188"/>
              <a:gd name="connsiteY2" fmla="*/ 1034026 h 1432233"/>
              <a:gd name="connsiteX3" fmla="*/ 147484 w 575188"/>
              <a:gd name="connsiteY3" fmla="*/ 724310 h 1432233"/>
              <a:gd name="connsiteX4" fmla="*/ 176981 w 575188"/>
              <a:gd name="connsiteY4" fmla="*/ 414594 h 1432233"/>
              <a:gd name="connsiteX5" fmla="*/ 191730 w 575188"/>
              <a:gd name="connsiteY5" fmla="*/ 222865 h 1432233"/>
              <a:gd name="connsiteX6" fmla="*/ 294968 w 575188"/>
              <a:gd name="connsiteY6" fmla="*/ 75381 h 1432233"/>
              <a:gd name="connsiteX7" fmla="*/ 386140 w 575188"/>
              <a:gd name="connsiteY7" fmla="*/ 0 h 1432233"/>
              <a:gd name="connsiteX8" fmla="*/ 501446 w 575188"/>
              <a:gd name="connsiteY8" fmla="*/ 178620 h 1432233"/>
              <a:gd name="connsiteX9" fmla="*/ 545691 w 575188"/>
              <a:gd name="connsiteY9" fmla="*/ 488336 h 1432233"/>
              <a:gd name="connsiteX10" fmla="*/ 575188 w 575188"/>
              <a:gd name="connsiteY10" fmla="*/ 812800 h 1432233"/>
              <a:gd name="connsiteX11" fmla="*/ 575188 w 575188"/>
              <a:gd name="connsiteY11" fmla="*/ 1137265 h 1432233"/>
              <a:gd name="connsiteX12" fmla="*/ 545920 w 575188"/>
              <a:gd name="connsiteY12" fmla="*/ 1274424 h 1432233"/>
              <a:gd name="connsiteX13" fmla="*/ 538719 w 575188"/>
              <a:gd name="connsiteY13" fmla="*/ 1411583 h 1432233"/>
              <a:gd name="connsiteX14" fmla="*/ 553467 w 575188"/>
              <a:gd name="connsiteY14" fmla="*/ 1417484 h 1432233"/>
              <a:gd name="connsiteX15" fmla="*/ 545691 w 575188"/>
              <a:gd name="connsiteY15" fmla="*/ 1402736 h 1432233"/>
              <a:gd name="connsiteX16" fmla="*/ 538021 w 575188"/>
              <a:gd name="connsiteY16" fmla="*/ 1420172 h 1432233"/>
              <a:gd name="connsiteX17" fmla="*/ 527724 w 575188"/>
              <a:gd name="connsiteY17" fmla="*/ 1420172 h 1432233"/>
              <a:gd name="connsiteX18" fmla="*/ 250723 w 575188"/>
              <a:gd name="connsiteY18" fmla="*/ 1432233 h 1432233"/>
              <a:gd name="connsiteX19" fmla="*/ 44246 w 575188"/>
              <a:gd name="connsiteY19" fmla="*/ 1432233 h 1432233"/>
              <a:gd name="connsiteX20" fmla="*/ 0 w 575188"/>
              <a:gd name="connsiteY20" fmla="*/ 1432233 h 1432233"/>
              <a:gd name="connsiteX0" fmla="*/ 14749 w 575188"/>
              <a:gd name="connsiteY0" fmla="*/ 1373239 h 1432233"/>
              <a:gd name="connsiteX1" fmla="*/ 29497 w 575188"/>
              <a:gd name="connsiteY1" fmla="*/ 1181510 h 1432233"/>
              <a:gd name="connsiteX2" fmla="*/ 117988 w 575188"/>
              <a:gd name="connsiteY2" fmla="*/ 1034026 h 1432233"/>
              <a:gd name="connsiteX3" fmla="*/ 147484 w 575188"/>
              <a:gd name="connsiteY3" fmla="*/ 724310 h 1432233"/>
              <a:gd name="connsiteX4" fmla="*/ 176981 w 575188"/>
              <a:gd name="connsiteY4" fmla="*/ 414594 h 1432233"/>
              <a:gd name="connsiteX5" fmla="*/ 268958 w 575188"/>
              <a:gd name="connsiteY5" fmla="*/ 414584 h 1432233"/>
              <a:gd name="connsiteX6" fmla="*/ 294968 w 575188"/>
              <a:gd name="connsiteY6" fmla="*/ 75381 h 1432233"/>
              <a:gd name="connsiteX7" fmla="*/ 386140 w 575188"/>
              <a:gd name="connsiteY7" fmla="*/ 0 h 1432233"/>
              <a:gd name="connsiteX8" fmla="*/ 501446 w 575188"/>
              <a:gd name="connsiteY8" fmla="*/ 178620 h 1432233"/>
              <a:gd name="connsiteX9" fmla="*/ 545691 w 575188"/>
              <a:gd name="connsiteY9" fmla="*/ 488336 h 1432233"/>
              <a:gd name="connsiteX10" fmla="*/ 575188 w 575188"/>
              <a:gd name="connsiteY10" fmla="*/ 812800 h 1432233"/>
              <a:gd name="connsiteX11" fmla="*/ 575188 w 575188"/>
              <a:gd name="connsiteY11" fmla="*/ 1137265 h 1432233"/>
              <a:gd name="connsiteX12" fmla="*/ 545920 w 575188"/>
              <a:gd name="connsiteY12" fmla="*/ 1274424 h 1432233"/>
              <a:gd name="connsiteX13" fmla="*/ 538719 w 575188"/>
              <a:gd name="connsiteY13" fmla="*/ 1411583 h 1432233"/>
              <a:gd name="connsiteX14" fmla="*/ 553467 w 575188"/>
              <a:gd name="connsiteY14" fmla="*/ 1417484 h 1432233"/>
              <a:gd name="connsiteX15" fmla="*/ 545691 w 575188"/>
              <a:gd name="connsiteY15" fmla="*/ 1402736 h 1432233"/>
              <a:gd name="connsiteX16" fmla="*/ 538021 w 575188"/>
              <a:gd name="connsiteY16" fmla="*/ 1420172 h 1432233"/>
              <a:gd name="connsiteX17" fmla="*/ 527724 w 575188"/>
              <a:gd name="connsiteY17" fmla="*/ 1420172 h 1432233"/>
              <a:gd name="connsiteX18" fmla="*/ 250723 w 575188"/>
              <a:gd name="connsiteY18" fmla="*/ 1432233 h 1432233"/>
              <a:gd name="connsiteX19" fmla="*/ 44246 w 575188"/>
              <a:gd name="connsiteY19" fmla="*/ 1432233 h 1432233"/>
              <a:gd name="connsiteX20" fmla="*/ 0 w 575188"/>
              <a:gd name="connsiteY20" fmla="*/ 1432233 h 1432233"/>
              <a:gd name="connsiteX0" fmla="*/ 14749 w 575188"/>
              <a:gd name="connsiteY0" fmla="*/ 1373239 h 1432233"/>
              <a:gd name="connsiteX1" fmla="*/ 29497 w 575188"/>
              <a:gd name="connsiteY1" fmla="*/ 1181510 h 1432233"/>
              <a:gd name="connsiteX2" fmla="*/ 117988 w 575188"/>
              <a:gd name="connsiteY2" fmla="*/ 1034026 h 1432233"/>
              <a:gd name="connsiteX3" fmla="*/ 147484 w 575188"/>
              <a:gd name="connsiteY3" fmla="*/ 724310 h 1432233"/>
              <a:gd name="connsiteX4" fmla="*/ 176981 w 575188"/>
              <a:gd name="connsiteY4" fmla="*/ 414594 h 1432233"/>
              <a:gd name="connsiteX5" fmla="*/ 268958 w 575188"/>
              <a:gd name="connsiteY5" fmla="*/ 414584 h 1432233"/>
              <a:gd name="connsiteX6" fmla="*/ 328066 w 575188"/>
              <a:gd name="connsiteY6" fmla="*/ 267101 h 1432233"/>
              <a:gd name="connsiteX7" fmla="*/ 386140 w 575188"/>
              <a:gd name="connsiteY7" fmla="*/ 0 h 1432233"/>
              <a:gd name="connsiteX8" fmla="*/ 501446 w 575188"/>
              <a:gd name="connsiteY8" fmla="*/ 178620 h 1432233"/>
              <a:gd name="connsiteX9" fmla="*/ 545691 w 575188"/>
              <a:gd name="connsiteY9" fmla="*/ 488336 h 1432233"/>
              <a:gd name="connsiteX10" fmla="*/ 575188 w 575188"/>
              <a:gd name="connsiteY10" fmla="*/ 812800 h 1432233"/>
              <a:gd name="connsiteX11" fmla="*/ 575188 w 575188"/>
              <a:gd name="connsiteY11" fmla="*/ 1137265 h 1432233"/>
              <a:gd name="connsiteX12" fmla="*/ 545920 w 575188"/>
              <a:gd name="connsiteY12" fmla="*/ 1274424 h 1432233"/>
              <a:gd name="connsiteX13" fmla="*/ 538719 w 575188"/>
              <a:gd name="connsiteY13" fmla="*/ 1411583 h 1432233"/>
              <a:gd name="connsiteX14" fmla="*/ 553467 w 575188"/>
              <a:gd name="connsiteY14" fmla="*/ 1417484 h 1432233"/>
              <a:gd name="connsiteX15" fmla="*/ 545691 w 575188"/>
              <a:gd name="connsiteY15" fmla="*/ 1402736 h 1432233"/>
              <a:gd name="connsiteX16" fmla="*/ 538021 w 575188"/>
              <a:gd name="connsiteY16" fmla="*/ 1420172 h 1432233"/>
              <a:gd name="connsiteX17" fmla="*/ 527724 w 575188"/>
              <a:gd name="connsiteY17" fmla="*/ 1420172 h 1432233"/>
              <a:gd name="connsiteX18" fmla="*/ 250723 w 575188"/>
              <a:gd name="connsiteY18" fmla="*/ 1432233 h 1432233"/>
              <a:gd name="connsiteX19" fmla="*/ 44246 w 575188"/>
              <a:gd name="connsiteY19" fmla="*/ 1432233 h 1432233"/>
              <a:gd name="connsiteX20" fmla="*/ 0 w 575188"/>
              <a:gd name="connsiteY20" fmla="*/ 1432233 h 1432233"/>
              <a:gd name="connsiteX0" fmla="*/ 14749 w 575188"/>
              <a:gd name="connsiteY0" fmla="*/ 1194619 h 1253613"/>
              <a:gd name="connsiteX1" fmla="*/ 29497 w 575188"/>
              <a:gd name="connsiteY1" fmla="*/ 1002890 h 1253613"/>
              <a:gd name="connsiteX2" fmla="*/ 117988 w 575188"/>
              <a:gd name="connsiteY2" fmla="*/ 855406 h 1253613"/>
              <a:gd name="connsiteX3" fmla="*/ 147484 w 575188"/>
              <a:gd name="connsiteY3" fmla="*/ 545690 h 1253613"/>
              <a:gd name="connsiteX4" fmla="*/ 176981 w 575188"/>
              <a:gd name="connsiteY4" fmla="*/ 235974 h 1253613"/>
              <a:gd name="connsiteX5" fmla="*/ 268958 w 575188"/>
              <a:gd name="connsiteY5" fmla="*/ 235964 h 1253613"/>
              <a:gd name="connsiteX6" fmla="*/ 328066 w 575188"/>
              <a:gd name="connsiteY6" fmla="*/ 88481 h 1253613"/>
              <a:gd name="connsiteX7" fmla="*/ 386140 w 575188"/>
              <a:gd name="connsiteY7" fmla="*/ 51444 h 1253613"/>
              <a:gd name="connsiteX8" fmla="*/ 501446 w 575188"/>
              <a:gd name="connsiteY8" fmla="*/ 0 h 1253613"/>
              <a:gd name="connsiteX9" fmla="*/ 545691 w 575188"/>
              <a:gd name="connsiteY9" fmla="*/ 309716 h 1253613"/>
              <a:gd name="connsiteX10" fmla="*/ 575188 w 575188"/>
              <a:gd name="connsiteY10" fmla="*/ 634180 h 1253613"/>
              <a:gd name="connsiteX11" fmla="*/ 575188 w 575188"/>
              <a:gd name="connsiteY11" fmla="*/ 958645 h 1253613"/>
              <a:gd name="connsiteX12" fmla="*/ 545920 w 575188"/>
              <a:gd name="connsiteY12" fmla="*/ 1095804 h 1253613"/>
              <a:gd name="connsiteX13" fmla="*/ 538719 w 575188"/>
              <a:gd name="connsiteY13" fmla="*/ 1232963 h 1253613"/>
              <a:gd name="connsiteX14" fmla="*/ 553467 w 575188"/>
              <a:gd name="connsiteY14" fmla="*/ 1238864 h 1253613"/>
              <a:gd name="connsiteX15" fmla="*/ 545691 w 575188"/>
              <a:gd name="connsiteY15" fmla="*/ 1224116 h 1253613"/>
              <a:gd name="connsiteX16" fmla="*/ 538021 w 575188"/>
              <a:gd name="connsiteY16" fmla="*/ 1241552 h 1253613"/>
              <a:gd name="connsiteX17" fmla="*/ 527724 w 575188"/>
              <a:gd name="connsiteY17" fmla="*/ 1241552 h 1253613"/>
              <a:gd name="connsiteX18" fmla="*/ 250723 w 575188"/>
              <a:gd name="connsiteY18" fmla="*/ 1253613 h 1253613"/>
              <a:gd name="connsiteX19" fmla="*/ 44246 w 575188"/>
              <a:gd name="connsiteY19" fmla="*/ 1253613 h 1253613"/>
              <a:gd name="connsiteX20" fmla="*/ 0 w 575188"/>
              <a:gd name="connsiteY20" fmla="*/ 1253613 h 1253613"/>
              <a:gd name="connsiteX0" fmla="*/ 14749 w 575188"/>
              <a:gd name="connsiteY0" fmla="*/ 1143176 h 1202170"/>
              <a:gd name="connsiteX1" fmla="*/ 29497 w 575188"/>
              <a:gd name="connsiteY1" fmla="*/ 951447 h 1202170"/>
              <a:gd name="connsiteX2" fmla="*/ 117988 w 575188"/>
              <a:gd name="connsiteY2" fmla="*/ 803963 h 1202170"/>
              <a:gd name="connsiteX3" fmla="*/ 147484 w 575188"/>
              <a:gd name="connsiteY3" fmla="*/ 494247 h 1202170"/>
              <a:gd name="connsiteX4" fmla="*/ 176981 w 575188"/>
              <a:gd name="connsiteY4" fmla="*/ 184531 h 1202170"/>
              <a:gd name="connsiteX5" fmla="*/ 268958 w 575188"/>
              <a:gd name="connsiteY5" fmla="*/ 184521 h 1202170"/>
              <a:gd name="connsiteX6" fmla="*/ 328066 w 575188"/>
              <a:gd name="connsiteY6" fmla="*/ 37038 h 1202170"/>
              <a:gd name="connsiteX7" fmla="*/ 386140 w 575188"/>
              <a:gd name="connsiteY7" fmla="*/ 1 h 1202170"/>
              <a:gd name="connsiteX8" fmla="*/ 435250 w 575188"/>
              <a:gd name="connsiteY8" fmla="*/ 121106 h 1202170"/>
              <a:gd name="connsiteX9" fmla="*/ 545691 w 575188"/>
              <a:gd name="connsiteY9" fmla="*/ 258273 h 1202170"/>
              <a:gd name="connsiteX10" fmla="*/ 575188 w 575188"/>
              <a:gd name="connsiteY10" fmla="*/ 582737 h 1202170"/>
              <a:gd name="connsiteX11" fmla="*/ 575188 w 575188"/>
              <a:gd name="connsiteY11" fmla="*/ 907202 h 1202170"/>
              <a:gd name="connsiteX12" fmla="*/ 545920 w 575188"/>
              <a:gd name="connsiteY12" fmla="*/ 1044361 h 1202170"/>
              <a:gd name="connsiteX13" fmla="*/ 538719 w 575188"/>
              <a:gd name="connsiteY13" fmla="*/ 1181520 h 1202170"/>
              <a:gd name="connsiteX14" fmla="*/ 553467 w 575188"/>
              <a:gd name="connsiteY14" fmla="*/ 1187421 h 1202170"/>
              <a:gd name="connsiteX15" fmla="*/ 545691 w 575188"/>
              <a:gd name="connsiteY15" fmla="*/ 1172673 h 1202170"/>
              <a:gd name="connsiteX16" fmla="*/ 538021 w 575188"/>
              <a:gd name="connsiteY16" fmla="*/ 1190109 h 1202170"/>
              <a:gd name="connsiteX17" fmla="*/ 527724 w 575188"/>
              <a:gd name="connsiteY17" fmla="*/ 1190109 h 1202170"/>
              <a:gd name="connsiteX18" fmla="*/ 250723 w 575188"/>
              <a:gd name="connsiteY18" fmla="*/ 1202170 h 1202170"/>
              <a:gd name="connsiteX19" fmla="*/ 44246 w 575188"/>
              <a:gd name="connsiteY19" fmla="*/ 1202170 h 1202170"/>
              <a:gd name="connsiteX20" fmla="*/ 0 w 575188"/>
              <a:gd name="connsiteY20" fmla="*/ 1202170 h 1202170"/>
              <a:gd name="connsiteX0" fmla="*/ 14749 w 575188"/>
              <a:gd name="connsiteY0" fmla="*/ 1143175 h 1202169"/>
              <a:gd name="connsiteX1" fmla="*/ 117757 w 575188"/>
              <a:gd name="connsiteY1" fmla="*/ 1047306 h 1202169"/>
              <a:gd name="connsiteX2" fmla="*/ 117988 w 575188"/>
              <a:gd name="connsiteY2" fmla="*/ 803962 h 1202169"/>
              <a:gd name="connsiteX3" fmla="*/ 147484 w 575188"/>
              <a:gd name="connsiteY3" fmla="*/ 494246 h 1202169"/>
              <a:gd name="connsiteX4" fmla="*/ 176981 w 575188"/>
              <a:gd name="connsiteY4" fmla="*/ 184530 h 1202169"/>
              <a:gd name="connsiteX5" fmla="*/ 268958 w 575188"/>
              <a:gd name="connsiteY5" fmla="*/ 184520 h 1202169"/>
              <a:gd name="connsiteX6" fmla="*/ 328066 w 575188"/>
              <a:gd name="connsiteY6" fmla="*/ 37037 h 1202169"/>
              <a:gd name="connsiteX7" fmla="*/ 386140 w 575188"/>
              <a:gd name="connsiteY7" fmla="*/ 0 h 1202169"/>
              <a:gd name="connsiteX8" fmla="*/ 435250 w 575188"/>
              <a:gd name="connsiteY8" fmla="*/ 121105 h 1202169"/>
              <a:gd name="connsiteX9" fmla="*/ 545691 w 575188"/>
              <a:gd name="connsiteY9" fmla="*/ 258272 h 1202169"/>
              <a:gd name="connsiteX10" fmla="*/ 575188 w 575188"/>
              <a:gd name="connsiteY10" fmla="*/ 582736 h 1202169"/>
              <a:gd name="connsiteX11" fmla="*/ 575188 w 575188"/>
              <a:gd name="connsiteY11" fmla="*/ 907201 h 1202169"/>
              <a:gd name="connsiteX12" fmla="*/ 545920 w 575188"/>
              <a:gd name="connsiteY12" fmla="*/ 1044360 h 1202169"/>
              <a:gd name="connsiteX13" fmla="*/ 538719 w 575188"/>
              <a:gd name="connsiteY13" fmla="*/ 1181519 h 1202169"/>
              <a:gd name="connsiteX14" fmla="*/ 553467 w 575188"/>
              <a:gd name="connsiteY14" fmla="*/ 1187420 h 1202169"/>
              <a:gd name="connsiteX15" fmla="*/ 545691 w 575188"/>
              <a:gd name="connsiteY15" fmla="*/ 1172672 h 1202169"/>
              <a:gd name="connsiteX16" fmla="*/ 538021 w 575188"/>
              <a:gd name="connsiteY16" fmla="*/ 1190108 h 1202169"/>
              <a:gd name="connsiteX17" fmla="*/ 527724 w 575188"/>
              <a:gd name="connsiteY17" fmla="*/ 1190108 h 1202169"/>
              <a:gd name="connsiteX18" fmla="*/ 250723 w 575188"/>
              <a:gd name="connsiteY18" fmla="*/ 1202169 h 1202169"/>
              <a:gd name="connsiteX19" fmla="*/ 44246 w 575188"/>
              <a:gd name="connsiteY19" fmla="*/ 1202169 h 1202169"/>
              <a:gd name="connsiteX20" fmla="*/ 0 w 575188"/>
              <a:gd name="connsiteY20" fmla="*/ 1202169 h 1202169"/>
              <a:gd name="connsiteX0" fmla="*/ 0 w 560439"/>
              <a:gd name="connsiteY0" fmla="*/ 1143175 h 1202169"/>
              <a:gd name="connsiteX1" fmla="*/ 103008 w 560439"/>
              <a:gd name="connsiteY1" fmla="*/ 1047306 h 1202169"/>
              <a:gd name="connsiteX2" fmla="*/ 103239 w 560439"/>
              <a:gd name="connsiteY2" fmla="*/ 803962 h 1202169"/>
              <a:gd name="connsiteX3" fmla="*/ 132735 w 560439"/>
              <a:gd name="connsiteY3" fmla="*/ 494246 h 1202169"/>
              <a:gd name="connsiteX4" fmla="*/ 162232 w 560439"/>
              <a:gd name="connsiteY4" fmla="*/ 184530 h 1202169"/>
              <a:gd name="connsiteX5" fmla="*/ 254209 w 560439"/>
              <a:gd name="connsiteY5" fmla="*/ 184520 h 1202169"/>
              <a:gd name="connsiteX6" fmla="*/ 313317 w 560439"/>
              <a:gd name="connsiteY6" fmla="*/ 37037 h 1202169"/>
              <a:gd name="connsiteX7" fmla="*/ 371391 w 560439"/>
              <a:gd name="connsiteY7" fmla="*/ 0 h 1202169"/>
              <a:gd name="connsiteX8" fmla="*/ 420501 w 560439"/>
              <a:gd name="connsiteY8" fmla="*/ 121105 h 1202169"/>
              <a:gd name="connsiteX9" fmla="*/ 530942 w 560439"/>
              <a:gd name="connsiteY9" fmla="*/ 258272 h 1202169"/>
              <a:gd name="connsiteX10" fmla="*/ 560439 w 560439"/>
              <a:gd name="connsiteY10" fmla="*/ 582736 h 1202169"/>
              <a:gd name="connsiteX11" fmla="*/ 560439 w 560439"/>
              <a:gd name="connsiteY11" fmla="*/ 907201 h 1202169"/>
              <a:gd name="connsiteX12" fmla="*/ 531171 w 560439"/>
              <a:gd name="connsiteY12" fmla="*/ 1044360 h 1202169"/>
              <a:gd name="connsiteX13" fmla="*/ 523970 w 560439"/>
              <a:gd name="connsiteY13" fmla="*/ 1181519 h 1202169"/>
              <a:gd name="connsiteX14" fmla="*/ 538718 w 560439"/>
              <a:gd name="connsiteY14" fmla="*/ 1187420 h 1202169"/>
              <a:gd name="connsiteX15" fmla="*/ 530942 w 560439"/>
              <a:gd name="connsiteY15" fmla="*/ 1172672 h 1202169"/>
              <a:gd name="connsiteX16" fmla="*/ 523272 w 560439"/>
              <a:gd name="connsiteY16" fmla="*/ 1190108 h 1202169"/>
              <a:gd name="connsiteX17" fmla="*/ 512975 w 560439"/>
              <a:gd name="connsiteY17" fmla="*/ 1190108 h 1202169"/>
              <a:gd name="connsiteX18" fmla="*/ 235974 w 560439"/>
              <a:gd name="connsiteY18" fmla="*/ 1202169 h 1202169"/>
              <a:gd name="connsiteX19" fmla="*/ 29497 w 560439"/>
              <a:gd name="connsiteY19" fmla="*/ 1202169 h 1202169"/>
              <a:gd name="connsiteX20" fmla="*/ 73512 w 560439"/>
              <a:gd name="connsiteY20" fmla="*/ 1202169 h 1202169"/>
              <a:gd name="connsiteX0" fmla="*/ 0 w 560439"/>
              <a:gd name="connsiteY0" fmla="*/ 1143175 h 1221341"/>
              <a:gd name="connsiteX1" fmla="*/ 103008 w 560439"/>
              <a:gd name="connsiteY1" fmla="*/ 1047306 h 1221341"/>
              <a:gd name="connsiteX2" fmla="*/ 103239 w 560439"/>
              <a:gd name="connsiteY2" fmla="*/ 803962 h 1221341"/>
              <a:gd name="connsiteX3" fmla="*/ 132735 w 560439"/>
              <a:gd name="connsiteY3" fmla="*/ 494246 h 1221341"/>
              <a:gd name="connsiteX4" fmla="*/ 162232 w 560439"/>
              <a:gd name="connsiteY4" fmla="*/ 184530 h 1221341"/>
              <a:gd name="connsiteX5" fmla="*/ 254209 w 560439"/>
              <a:gd name="connsiteY5" fmla="*/ 184520 h 1221341"/>
              <a:gd name="connsiteX6" fmla="*/ 313317 w 560439"/>
              <a:gd name="connsiteY6" fmla="*/ 37037 h 1221341"/>
              <a:gd name="connsiteX7" fmla="*/ 371391 w 560439"/>
              <a:gd name="connsiteY7" fmla="*/ 0 h 1221341"/>
              <a:gd name="connsiteX8" fmla="*/ 420501 w 560439"/>
              <a:gd name="connsiteY8" fmla="*/ 121105 h 1221341"/>
              <a:gd name="connsiteX9" fmla="*/ 530942 w 560439"/>
              <a:gd name="connsiteY9" fmla="*/ 258272 h 1221341"/>
              <a:gd name="connsiteX10" fmla="*/ 560439 w 560439"/>
              <a:gd name="connsiteY10" fmla="*/ 582736 h 1221341"/>
              <a:gd name="connsiteX11" fmla="*/ 560439 w 560439"/>
              <a:gd name="connsiteY11" fmla="*/ 907201 h 1221341"/>
              <a:gd name="connsiteX12" fmla="*/ 531171 w 560439"/>
              <a:gd name="connsiteY12" fmla="*/ 1044360 h 1221341"/>
              <a:gd name="connsiteX13" fmla="*/ 523970 w 560439"/>
              <a:gd name="connsiteY13" fmla="*/ 1181519 h 1221341"/>
              <a:gd name="connsiteX14" fmla="*/ 538718 w 560439"/>
              <a:gd name="connsiteY14" fmla="*/ 1187420 h 1221341"/>
              <a:gd name="connsiteX15" fmla="*/ 530942 w 560439"/>
              <a:gd name="connsiteY15" fmla="*/ 1172672 h 1221341"/>
              <a:gd name="connsiteX16" fmla="*/ 523272 w 560439"/>
              <a:gd name="connsiteY16" fmla="*/ 1190108 h 1221341"/>
              <a:gd name="connsiteX17" fmla="*/ 512975 w 560439"/>
              <a:gd name="connsiteY17" fmla="*/ 1190108 h 1221341"/>
              <a:gd name="connsiteX18" fmla="*/ 235974 w 560439"/>
              <a:gd name="connsiteY18" fmla="*/ 1202169 h 1221341"/>
              <a:gd name="connsiteX19" fmla="*/ 128790 w 560439"/>
              <a:gd name="connsiteY19" fmla="*/ 1221341 h 1221341"/>
              <a:gd name="connsiteX20" fmla="*/ 73512 w 560439"/>
              <a:gd name="connsiteY20" fmla="*/ 1202169 h 1221341"/>
              <a:gd name="connsiteX0" fmla="*/ 58878 w 486927"/>
              <a:gd name="connsiteY0" fmla="*/ 1124003 h 1221341"/>
              <a:gd name="connsiteX1" fmla="*/ 29496 w 486927"/>
              <a:gd name="connsiteY1" fmla="*/ 1047306 h 1221341"/>
              <a:gd name="connsiteX2" fmla="*/ 29727 w 486927"/>
              <a:gd name="connsiteY2" fmla="*/ 803962 h 1221341"/>
              <a:gd name="connsiteX3" fmla="*/ 59223 w 486927"/>
              <a:gd name="connsiteY3" fmla="*/ 494246 h 1221341"/>
              <a:gd name="connsiteX4" fmla="*/ 88720 w 486927"/>
              <a:gd name="connsiteY4" fmla="*/ 184530 h 1221341"/>
              <a:gd name="connsiteX5" fmla="*/ 180697 w 486927"/>
              <a:gd name="connsiteY5" fmla="*/ 184520 h 1221341"/>
              <a:gd name="connsiteX6" fmla="*/ 239805 w 486927"/>
              <a:gd name="connsiteY6" fmla="*/ 37037 h 1221341"/>
              <a:gd name="connsiteX7" fmla="*/ 297879 w 486927"/>
              <a:gd name="connsiteY7" fmla="*/ 0 h 1221341"/>
              <a:gd name="connsiteX8" fmla="*/ 346989 w 486927"/>
              <a:gd name="connsiteY8" fmla="*/ 121105 h 1221341"/>
              <a:gd name="connsiteX9" fmla="*/ 457430 w 486927"/>
              <a:gd name="connsiteY9" fmla="*/ 258272 h 1221341"/>
              <a:gd name="connsiteX10" fmla="*/ 486927 w 486927"/>
              <a:gd name="connsiteY10" fmla="*/ 582736 h 1221341"/>
              <a:gd name="connsiteX11" fmla="*/ 486927 w 486927"/>
              <a:gd name="connsiteY11" fmla="*/ 907201 h 1221341"/>
              <a:gd name="connsiteX12" fmla="*/ 457659 w 486927"/>
              <a:gd name="connsiteY12" fmla="*/ 1044360 h 1221341"/>
              <a:gd name="connsiteX13" fmla="*/ 450458 w 486927"/>
              <a:gd name="connsiteY13" fmla="*/ 1181519 h 1221341"/>
              <a:gd name="connsiteX14" fmla="*/ 465206 w 486927"/>
              <a:gd name="connsiteY14" fmla="*/ 1187420 h 1221341"/>
              <a:gd name="connsiteX15" fmla="*/ 457430 w 486927"/>
              <a:gd name="connsiteY15" fmla="*/ 1172672 h 1221341"/>
              <a:gd name="connsiteX16" fmla="*/ 449760 w 486927"/>
              <a:gd name="connsiteY16" fmla="*/ 1190108 h 1221341"/>
              <a:gd name="connsiteX17" fmla="*/ 439463 w 486927"/>
              <a:gd name="connsiteY17" fmla="*/ 1190108 h 1221341"/>
              <a:gd name="connsiteX18" fmla="*/ 162462 w 486927"/>
              <a:gd name="connsiteY18" fmla="*/ 1202169 h 1221341"/>
              <a:gd name="connsiteX19" fmla="*/ 55278 w 486927"/>
              <a:gd name="connsiteY19" fmla="*/ 1221341 h 1221341"/>
              <a:gd name="connsiteX20" fmla="*/ 0 w 486927"/>
              <a:gd name="connsiteY20" fmla="*/ 1202169 h 1221341"/>
              <a:gd name="connsiteX0" fmla="*/ 58878 w 486927"/>
              <a:gd name="connsiteY0" fmla="*/ 1124003 h 1221341"/>
              <a:gd name="connsiteX1" fmla="*/ 29496 w 486927"/>
              <a:gd name="connsiteY1" fmla="*/ 1047306 h 1221341"/>
              <a:gd name="connsiteX2" fmla="*/ 29727 w 486927"/>
              <a:gd name="connsiteY2" fmla="*/ 803962 h 1221341"/>
              <a:gd name="connsiteX3" fmla="*/ 59223 w 486927"/>
              <a:gd name="connsiteY3" fmla="*/ 494246 h 1221341"/>
              <a:gd name="connsiteX4" fmla="*/ 88720 w 486927"/>
              <a:gd name="connsiteY4" fmla="*/ 184530 h 1221341"/>
              <a:gd name="connsiteX5" fmla="*/ 180697 w 486927"/>
              <a:gd name="connsiteY5" fmla="*/ 184520 h 1221341"/>
              <a:gd name="connsiteX6" fmla="*/ 239805 w 486927"/>
              <a:gd name="connsiteY6" fmla="*/ 37037 h 1221341"/>
              <a:gd name="connsiteX7" fmla="*/ 297879 w 486927"/>
              <a:gd name="connsiteY7" fmla="*/ 0 h 1221341"/>
              <a:gd name="connsiteX8" fmla="*/ 346989 w 486927"/>
              <a:gd name="connsiteY8" fmla="*/ 121105 h 1221341"/>
              <a:gd name="connsiteX9" fmla="*/ 457430 w 486927"/>
              <a:gd name="connsiteY9" fmla="*/ 258272 h 1221341"/>
              <a:gd name="connsiteX10" fmla="*/ 431765 w 486927"/>
              <a:gd name="connsiteY10" fmla="*/ 582736 h 1221341"/>
              <a:gd name="connsiteX11" fmla="*/ 486927 w 486927"/>
              <a:gd name="connsiteY11" fmla="*/ 907201 h 1221341"/>
              <a:gd name="connsiteX12" fmla="*/ 457659 w 486927"/>
              <a:gd name="connsiteY12" fmla="*/ 1044360 h 1221341"/>
              <a:gd name="connsiteX13" fmla="*/ 450458 w 486927"/>
              <a:gd name="connsiteY13" fmla="*/ 1181519 h 1221341"/>
              <a:gd name="connsiteX14" fmla="*/ 465206 w 486927"/>
              <a:gd name="connsiteY14" fmla="*/ 1187420 h 1221341"/>
              <a:gd name="connsiteX15" fmla="*/ 457430 w 486927"/>
              <a:gd name="connsiteY15" fmla="*/ 1172672 h 1221341"/>
              <a:gd name="connsiteX16" fmla="*/ 449760 w 486927"/>
              <a:gd name="connsiteY16" fmla="*/ 1190108 h 1221341"/>
              <a:gd name="connsiteX17" fmla="*/ 439463 w 486927"/>
              <a:gd name="connsiteY17" fmla="*/ 1190108 h 1221341"/>
              <a:gd name="connsiteX18" fmla="*/ 162462 w 486927"/>
              <a:gd name="connsiteY18" fmla="*/ 1202169 h 1221341"/>
              <a:gd name="connsiteX19" fmla="*/ 55278 w 486927"/>
              <a:gd name="connsiteY19" fmla="*/ 1221341 h 1221341"/>
              <a:gd name="connsiteX20" fmla="*/ 0 w 486927"/>
              <a:gd name="connsiteY20" fmla="*/ 1202169 h 1221341"/>
              <a:gd name="connsiteX0" fmla="*/ 58878 w 486927"/>
              <a:gd name="connsiteY0" fmla="*/ 1124003 h 1221341"/>
              <a:gd name="connsiteX1" fmla="*/ 29496 w 486927"/>
              <a:gd name="connsiteY1" fmla="*/ 1047306 h 1221341"/>
              <a:gd name="connsiteX2" fmla="*/ 29727 w 486927"/>
              <a:gd name="connsiteY2" fmla="*/ 803962 h 1221341"/>
              <a:gd name="connsiteX3" fmla="*/ 59223 w 486927"/>
              <a:gd name="connsiteY3" fmla="*/ 494246 h 1221341"/>
              <a:gd name="connsiteX4" fmla="*/ 88720 w 486927"/>
              <a:gd name="connsiteY4" fmla="*/ 184530 h 1221341"/>
              <a:gd name="connsiteX5" fmla="*/ 180697 w 486927"/>
              <a:gd name="connsiteY5" fmla="*/ 184520 h 1221341"/>
              <a:gd name="connsiteX6" fmla="*/ 239805 w 486927"/>
              <a:gd name="connsiteY6" fmla="*/ 37037 h 1221341"/>
              <a:gd name="connsiteX7" fmla="*/ 297879 w 486927"/>
              <a:gd name="connsiteY7" fmla="*/ 0 h 1221341"/>
              <a:gd name="connsiteX8" fmla="*/ 346989 w 486927"/>
              <a:gd name="connsiteY8" fmla="*/ 121105 h 1221341"/>
              <a:gd name="connsiteX9" fmla="*/ 413300 w 486927"/>
              <a:gd name="connsiteY9" fmla="*/ 277444 h 1221341"/>
              <a:gd name="connsiteX10" fmla="*/ 431765 w 486927"/>
              <a:gd name="connsiteY10" fmla="*/ 582736 h 1221341"/>
              <a:gd name="connsiteX11" fmla="*/ 486927 w 486927"/>
              <a:gd name="connsiteY11" fmla="*/ 907201 h 1221341"/>
              <a:gd name="connsiteX12" fmla="*/ 457659 w 486927"/>
              <a:gd name="connsiteY12" fmla="*/ 1044360 h 1221341"/>
              <a:gd name="connsiteX13" fmla="*/ 450458 w 486927"/>
              <a:gd name="connsiteY13" fmla="*/ 1181519 h 1221341"/>
              <a:gd name="connsiteX14" fmla="*/ 465206 w 486927"/>
              <a:gd name="connsiteY14" fmla="*/ 1187420 h 1221341"/>
              <a:gd name="connsiteX15" fmla="*/ 457430 w 486927"/>
              <a:gd name="connsiteY15" fmla="*/ 1172672 h 1221341"/>
              <a:gd name="connsiteX16" fmla="*/ 449760 w 486927"/>
              <a:gd name="connsiteY16" fmla="*/ 1190108 h 1221341"/>
              <a:gd name="connsiteX17" fmla="*/ 439463 w 486927"/>
              <a:gd name="connsiteY17" fmla="*/ 1190108 h 1221341"/>
              <a:gd name="connsiteX18" fmla="*/ 162462 w 486927"/>
              <a:gd name="connsiteY18" fmla="*/ 1202169 h 1221341"/>
              <a:gd name="connsiteX19" fmla="*/ 55278 w 486927"/>
              <a:gd name="connsiteY19" fmla="*/ 1221341 h 1221341"/>
              <a:gd name="connsiteX20" fmla="*/ 0 w 486927"/>
              <a:gd name="connsiteY20" fmla="*/ 1202169 h 12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927" h="1221341">
                <a:moveTo>
                  <a:pt x="58878" y="1124003"/>
                </a:moveTo>
                <a:lnTo>
                  <a:pt x="29496" y="1047306"/>
                </a:lnTo>
                <a:lnTo>
                  <a:pt x="29727" y="803962"/>
                </a:lnTo>
                <a:lnTo>
                  <a:pt x="59223" y="494246"/>
                </a:lnTo>
                <a:lnTo>
                  <a:pt x="88720" y="184530"/>
                </a:lnTo>
                <a:lnTo>
                  <a:pt x="180697" y="184520"/>
                </a:lnTo>
                <a:lnTo>
                  <a:pt x="239805" y="37037"/>
                </a:lnTo>
                <a:lnTo>
                  <a:pt x="297879" y="0"/>
                </a:lnTo>
                <a:lnTo>
                  <a:pt x="346989" y="121105"/>
                </a:lnTo>
                <a:lnTo>
                  <a:pt x="413300" y="277444"/>
                </a:lnTo>
                <a:lnTo>
                  <a:pt x="431765" y="582736"/>
                </a:lnTo>
                <a:lnTo>
                  <a:pt x="486927" y="907201"/>
                </a:lnTo>
                <a:lnTo>
                  <a:pt x="457659" y="1044360"/>
                </a:lnTo>
                <a:lnTo>
                  <a:pt x="450458" y="1181519"/>
                </a:lnTo>
                <a:lnTo>
                  <a:pt x="465206" y="1187420"/>
                </a:lnTo>
                <a:lnTo>
                  <a:pt x="457430" y="1172672"/>
                </a:lnTo>
                <a:lnTo>
                  <a:pt x="449760" y="1190108"/>
                </a:lnTo>
                <a:lnTo>
                  <a:pt x="439463" y="1190108"/>
                </a:lnTo>
                <a:lnTo>
                  <a:pt x="162462" y="1202169"/>
                </a:lnTo>
                <a:lnTo>
                  <a:pt x="55278" y="1221341"/>
                </a:lnTo>
                <a:lnTo>
                  <a:pt x="0" y="1202169"/>
                </a:lnTo>
              </a:path>
            </a:pathLst>
          </a:cu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69950" y="1779826"/>
            <a:ext cx="5212292" cy="3253839"/>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641348"/>
                  <a:pt x="6885432" y="1527048"/>
                </a:cubicBezTo>
                <a:cubicBezTo>
                  <a:pt x="6928104" y="1412748"/>
                  <a:pt x="7001256" y="1239012"/>
                  <a:pt x="7068312" y="1161288"/>
                </a:cubicBezTo>
                <a:cubicBezTo>
                  <a:pt x="7135368" y="1083564"/>
                  <a:pt x="7210044" y="1065276"/>
                  <a:pt x="7287768" y="1060704"/>
                </a:cubicBezTo>
                <a:cubicBezTo>
                  <a:pt x="7365492" y="1056132"/>
                  <a:pt x="7461504" y="1059180"/>
                  <a:pt x="7534656" y="1133856"/>
                </a:cubicBezTo>
                <a:cubicBezTo>
                  <a:pt x="7607808" y="1208532"/>
                  <a:pt x="7679436" y="1385316"/>
                  <a:pt x="7726680" y="1508760"/>
                </a:cubicBezTo>
                <a:cubicBezTo>
                  <a:pt x="7773924" y="1632204"/>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21" name="Can 20"/>
          <p:cNvSpPr/>
          <p:nvPr/>
        </p:nvSpPr>
        <p:spPr>
          <a:xfrm rot="5400000">
            <a:off x="6641642" y="3645357"/>
            <a:ext cx="983397" cy="855482"/>
          </a:xfrm>
          <a:prstGeom prst="can">
            <a:avLst>
              <a:gd name="adj" fmla="val 1527"/>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400800" y="4572000"/>
            <a:ext cx="2489529" cy="954107"/>
          </a:xfrm>
          <a:prstGeom prst="rect">
            <a:avLst/>
          </a:prstGeom>
          <a:noFill/>
        </p:spPr>
        <p:txBody>
          <a:bodyPr wrap="none" rtlCol="0">
            <a:spAutoFit/>
          </a:bodyPr>
          <a:lstStyle/>
          <a:p>
            <a:pPr algn="ctr"/>
            <a:r>
              <a:rPr lang="en-US" sz="2800" b="1" dirty="0" smtClean="0">
                <a:solidFill>
                  <a:schemeClr val="tx1"/>
                </a:solidFill>
              </a:rPr>
              <a:t>Energy Storage </a:t>
            </a:r>
          </a:p>
          <a:p>
            <a:pPr algn="ctr"/>
            <a:r>
              <a:rPr lang="en-US" sz="2800" b="1" dirty="0" smtClean="0">
                <a:solidFill>
                  <a:schemeClr val="tx1"/>
                </a:solidFill>
              </a:rPr>
              <a:t>Device </a:t>
            </a:r>
          </a:p>
        </p:txBody>
      </p:sp>
      <p:sp>
        <p:nvSpPr>
          <p:cNvPr id="26" name="TextBox 25"/>
          <p:cNvSpPr txBox="1"/>
          <p:nvPr/>
        </p:nvSpPr>
        <p:spPr>
          <a:xfrm>
            <a:off x="3886200" y="2052935"/>
            <a:ext cx="1548887" cy="461665"/>
          </a:xfrm>
          <a:prstGeom prst="rect">
            <a:avLst/>
          </a:prstGeom>
          <a:noFill/>
        </p:spPr>
        <p:txBody>
          <a:bodyPr wrap="none" rtlCol="0">
            <a:spAutoFit/>
          </a:bodyPr>
          <a:lstStyle/>
          <a:p>
            <a:pPr algn="ctr"/>
            <a:r>
              <a:rPr lang="en-US" sz="2400" b="1" dirty="0" smtClean="0">
                <a:solidFill>
                  <a:schemeClr val="tx1"/>
                </a:solidFill>
              </a:rPr>
              <a:t>Power Cap</a:t>
            </a:r>
            <a:endParaRPr lang="en-US" sz="2400" b="1" dirty="0">
              <a:solidFill>
                <a:schemeClr val="tx1"/>
              </a:solidFill>
            </a:endParaRPr>
          </a:p>
        </p:txBody>
      </p:sp>
      <p:cxnSp>
        <p:nvCxnSpPr>
          <p:cNvPr id="18" name="Straight Arrow Connector 17"/>
          <p:cNvCxnSpPr/>
          <p:nvPr/>
        </p:nvCxnSpPr>
        <p:spPr>
          <a:xfrm rot="5400000" flipH="1" flipV="1">
            <a:off x="-1484334" y="3774798"/>
            <a:ext cx="4645066"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8200" y="2590800"/>
            <a:ext cx="5410200" cy="0"/>
          </a:xfrm>
          <a:prstGeom prst="line">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5523706" y="1027906"/>
            <a:ext cx="22860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914400"/>
            <a:ext cx="4114800" cy="954107"/>
          </a:xfrm>
          <a:prstGeom prst="rect">
            <a:avLst/>
          </a:prstGeom>
          <a:noFill/>
        </p:spPr>
        <p:txBody>
          <a:bodyPr wrap="square" rtlCol="0">
            <a:spAutoFit/>
          </a:bodyPr>
          <a:lstStyle/>
          <a:p>
            <a:pPr marL="342900" indent="-342900">
              <a:buFont typeface="Wingdings" pitchFamily="2" charset="2"/>
              <a:buChar char="q"/>
            </a:pPr>
            <a:r>
              <a:rPr lang="en-US" sz="2800" b="1" dirty="0" smtClean="0"/>
              <a:t>Agile knob</a:t>
            </a:r>
          </a:p>
          <a:p>
            <a:pPr marL="342900" indent="-342900">
              <a:buFont typeface="Wingdings" pitchFamily="2" charset="2"/>
              <a:buChar char="q"/>
            </a:pPr>
            <a:r>
              <a:rPr lang="en-US" sz="2800" b="1" dirty="0"/>
              <a:t>No performance </a:t>
            </a:r>
            <a:r>
              <a:rPr lang="en-US" sz="2800" b="1" dirty="0" smtClean="0"/>
              <a:t>Impact</a:t>
            </a:r>
          </a:p>
        </p:txBody>
      </p:sp>
      <p:sp>
        <p:nvSpPr>
          <p:cNvPr id="16" name="Can 15"/>
          <p:cNvSpPr/>
          <p:nvPr/>
        </p:nvSpPr>
        <p:spPr>
          <a:xfrm rot="5400000">
            <a:off x="6858000" y="3421797"/>
            <a:ext cx="990600" cy="1295400"/>
          </a:xfrm>
          <a:prstGeom prst="can">
            <a:avLst>
              <a:gd name="adj" fmla="val 1319"/>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an 104"/>
          <p:cNvSpPr/>
          <p:nvPr/>
        </p:nvSpPr>
        <p:spPr>
          <a:xfrm rot="5400000">
            <a:off x="7124700" y="3162300"/>
            <a:ext cx="990600" cy="1828800"/>
          </a:xfrm>
          <a:prstGeom prst="can">
            <a:avLst>
              <a:gd name="adj" fmla="val 868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881149" y="2601882"/>
            <a:ext cx="5253644" cy="1654233"/>
          </a:xfrm>
          <a:custGeom>
            <a:avLst/>
            <a:gdLst>
              <a:gd name="connsiteX0" fmla="*/ 0 w 5253644"/>
              <a:gd name="connsiteY0" fmla="*/ 0 h 1654232"/>
              <a:gd name="connsiteX1" fmla="*/ 2219498 w 5253644"/>
              <a:gd name="connsiteY1" fmla="*/ 8312 h 1654232"/>
              <a:gd name="connsiteX2" fmla="*/ 2177935 w 5253644"/>
              <a:gd name="connsiteY2" fmla="*/ 1587731 h 1654232"/>
              <a:gd name="connsiteX3" fmla="*/ 2302626 w 5253644"/>
              <a:gd name="connsiteY3" fmla="*/ 1654232 h 1654232"/>
              <a:gd name="connsiteX4" fmla="*/ 2543695 w 5253644"/>
              <a:gd name="connsiteY4" fmla="*/ 1596043 h 1654232"/>
              <a:gd name="connsiteX5" fmla="*/ 2693324 w 5253644"/>
              <a:gd name="connsiteY5" fmla="*/ 1421476 h 1654232"/>
              <a:gd name="connsiteX6" fmla="*/ 2834640 w 5253644"/>
              <a:gd name="connsiteY6" fmla="*/ 1055716 h 1654232"/>
              <a:gd name="connsiteX7" fmla="*/ 2842953 w 5253644"/>
              <a:gd name="connsiteY7" fmla="*/ 881149 h 1654232"/>
              <a:gd name="connsiteX8" fmla="*/ 2959331 w 5253644"/>
              <a:gd name="connsiteY8" fmla="*/ 706581 h 1654232"/>
              <a:gd name="connsiteX9" fmla="*/ 3092335 w 5253644"/>
              <a:gd name="connsiteY9" fmla="*/ 698269 h 1654232"/>
              <a:gd name="connsiteX10" fmla="*/ 3275215 w 5253644"/>
              <a:gd name="connsiteY10" fmla="*/ 689956 h 1654232"/>
              <a:gd name="connsiteX11" fmla="*/ 3408218 w 5253644"/>
              <a:gd name="connsiteY11" fmla="*/ 781396 h 1654232"/>
              <a:gd name="connsiteX12" fmla="*/ 3566160 w 5253644"/>
              <a:gd name="connsiteY12" fmla="*/ 997527 h 1654232"/>
              <a:gd name="connsiteX13" fmla="*/ 3607724 w 5253644"/>
              <a:gd name="connsiteY13" fmla="*/ 1163781 h 1654232"/>
              <a:gd name="connsiteX14" fmla="*/ 3765666 w 5253644"/>
              <a:gd name="connsiteY14" fmla="*/ 1371600 h 1654232"/>
              <a:gd name="connsiteX15" fmla="*/ 3873731 w 5253644"/>
              <a:gd name="connsiteY15" fmla="*/ 1562792 h 1654232"/>
              <a:gd name="connsiteX16" fmla="*/ 3965171 w 5253644"/>
              <a:gd name="connsiteY16" fmla="*/ 1620981 h 1654232"/>
              <a:gd name="connsiteX17" fmla="*/ 4073236 w 5253644"/>
              <a:gd name="connsiteY17" fmla="*/ 1587731 h 1654232"/>
              <a:gd name="connsiteX18" fmla="*/ 4181302 w 5253644"/>
              <a:gd name="connsiteY18" fmla="*/ 1471352 h 1654232"/>
              <a:gd name="connsiteX19" fmla="*/ 4322618 w 5253644"/>
              <a:gd name="connsiteY19" fmla="*/ 1163781 h 1654232"/>
              <a:gd name="connsiteX20" fmla="*/ 4438996 w 5253644"/>
              <a:gd name="connsiteY20" fmla="*/ 947651 h 1654232"/>
              <a:gd name="connsiteX21" fmla="*/ 4513811 w 5253644"/>
              <a:gd name="connsiteY21" fmla="*/ 798021 h 1654232"/>
              <a:gd name="connsiteX22" fmla="*/ 4538749 w 5253644"/>
              <a:gd name="connsiteY22" fmla="*/ 640080 h 1654232"/>
              <a:gd name="connsiteX23" fmla="*/ 4580313 w 5253644"/>
              <a:gd name="connsiteY23" fmla="*/ 423949 h 1654232"/>
              <a:gd name="connsiteX24" fmla="*/ 4646815 w 5253644"/>
              <a:gd name="connsiteY24" fmla="*/ 307571 h 1654232"/>
              <a:gd name="connsiteX25" fmla="*/ 4688378 w 5253644"/>
              <a:gd name="connsiteY25" fmla="*/ 166254 h 1654232"/>
              <a:gd name="connsiteX26" fmla="*/ 4829695 w 5253644"/>
              <a:gd name="connsiteY26" fmla="*/ 116378 h 1654232"/>
              <a:gd name="connsiteX27" fmla="*/ 4912822 w 5253644"/>
              <a:gd name="connsiteY27" fmla="*/ 99752 h 1654232"/>
              <a:gd name="connsiteX28" fmla="*/ 5054138 w 5253644"/>
              <a:gd name="connsiteY28" fmla="*/ 199505 h 1654232"/>
              <a:gd name="connsiteX29" fmla="*/ 5137266 w 5253644"/>
              <a:gd name="connsiteY29" fmla="*/ 390698 h 1654232"/>
              <a:gd name="connsiteX30" fmla="*/ 5253644 w 5253644"/>
              <a:gd name="connsiteY30" fmla="*/ 831272 h 1654232"/>
              <a:gd name="connsiteX0" fmla="*/ 0 w 5253644"/>
              <a:gd name="connsiteY0" fmla="*/ 0 h 1654232"/>
              <a:gd name="connsiteX1" fmla="*/ 2194559 w 5253644"/>
              <a:gd name="connsiteY1" fmla="*/ 24937 h 1654232"/>
              <a:gd name="connsiteX2" fmla="*/ 2177935 w 5253644"/>
              <a:gd name="connsiteY2" fmla="*/ 1587731 h 1654232"/>
              <a:gd name="connsiteX3" fmla="*/ 2302626 w 5253644"/>
              <a:gd name="connsiteY3" fmla="*/ 1654232 h 1654232"/>
              <a:gd name="connsiteX4" fmla="*/ 2543695 w 5253644"/>
              <a:gd name="connsiteY4" fmla="*/ 1596043 h 1654232"/>
              <a:gd name="connsiteX5" fmla="*/ 2693324 w 5253644"/>
              <a:gd name="connsiteY5" fmla="*/ 1421476 h 1654232"/>
              <a:gd name="connsiteX6" fmla="*/ 2834640 w 5253644"/>
              <a:gd name="connsiteY6" fmla="*/ 1055716 h 1654232"/>
              <a:gd name="connsiteX7" fmla="*/ 2842953 w 5253644"/>
              <a:gd name="connsiteY7" fmla="*/ 881149 h 1654232"/>
              <a:gd name="connsiteX8" fmla="*/ 2959331 w 5253644"/>
              <a:gd name="connsiteY8" fmla="*/ 706581 h 1654232"/>
              <a:gd name="connsiteX9" fmla="*/ 3092335 w 5253644"/>
              <a:gd name="connsiteY9" fmla="*/ 698269 h 1654232"/>
              <a:gd name="connsiteX10" fmla="*/ 3275215 w 5253644"/>
              <a:gd name="connsiteY10" fmla="*/ 689956 h 1654232"/>
              <a:gd name="connsiteX11" fmla="*/ 3408218 w 5253644"/>
              <a:gd name="connsiteY11" fmla="*/ 781396 h 1654232"/>
              <a:gd name="connsiteX12" fmla="*/ 3566160 w 5253644"/>
              <a:gd name="connsiteY12" fmla="*/ 997527 h 1654232"/>
              <a:gd name="connsiteX13" fmla="*/ 3607724 w 5253644"/>
              <a:gd name="connsiteY13" fmla="*/ 1163781 h 1654232"/>
              <a:gd name="connsiteX14" fmla="*/ 3765666 w 5253644"/>
              <a:gd name="connsiteY14" fmla="*/ 1371600 h 1654232"/>
              <a:gd name="connsiteX15" fmla="*/ 3873731 w 5253644"/>
              <a:gd name="connsiteY15" fmla="*/ 1562792 h 1654232"/>
              <a:gd name="connsiteX16" fmla="*/ 3965171 w 5253644"/>
              <a:gd name="connsiteY16" fmla="*/ 1620981 h 1654232"/>
              <a:gd name="connsiteX17" fmla="*/ 4073236 w 5253644"/>
              <a:gd name="connsiteY17" fmla="*/ 1587731 h 1654232"/>
              <a:gd name="connsiteX18" fmla="*/ 4181302 w 5253644"/>
              <a:gd name="connsiteY18" fmla="*/ 1471352 h 1654232"/>
              <a:gd name="connsiteX19" fmla="*/ 4322618 w 5253644"/>
              <a:gd name="connsiteY19" fmla="*/ 1163781 h 1654232"/>
              <a:gd name="connsiteX20" fmla="*/ 4438996 w 5253644"/>
              <a:gd name="connsiteY20" fmla="*/ 947651 h 1654232"/>
              <a:gd name="connsiteX21" fmla="*/ 4513811 w 5253644"/>
              <a:gd name="connsiteY21" fmla="*/ 798021 h 1654232"/>
              <a:gd name="connsiteX22" fmla="*/ 4538749 w 5253644"/>
              <a:gd name="connsiteY22" fmla="*/ 640080 h 1654232"/>
              <a:gd name="connsiteX23" fmla="*/ 4580313 w 5253644"/>
              <a:gd name="connsiteY23" fmla="*/ 423949 h 1654232"/>
              <a:gd name="connsiteX24" fmla="*/ 4646815 w 5253644"/>
              <a:gd name="connsiteY24" fmla="*/ 307571 h 1654232"/>
              <a:gd name="connsiteX25" fmla="*/ 4688378 w 5253644"/>
              <a:gd name="connsiteY25" fmla="*/ 166254 h 1654232"/>
              <a:gd name="connsiteX26" fmla="*/ 4829695 w 5253644"/>
              <a:gd name="connsiteY26" fmla="*/ 116378 h 1654232"/>
              <a:gd name="connsiteX27" fmla="*/ 4912822 w 5253644"/>
              <a:gd name="connsiteY27" fmla="*/ 99752 h 1654232"/>
              <a:gd name="connsiteX28" fmla="*/ 5054138 w 5253644"/>
              <a:gd name="connsiteY28" fmla="*/ 199505 h 1654232"/>
              <a:gd name="connsiteX29" fmla="*/ 5137266 w 5253644"/>
              <a:gd name="connsiteY29" fmla="*/ 390698 h 1654232"/>
              <a:gd name="connsiteX30" fmla="*/ 5253644 w 5253644"/>
              <a:gd name="connsiteY30" fmla="*/ 831272 h 1654232"/>
              <a:gd name="connsiteX0" fmla="*/ 0 w 5253644"/>
              <a:gd name="connsiteY0" fmla="*/ 1 h 1654233"/>
              <a:gd name="connsiteX1" fmla="*/ 2169621 w 5253644"/>
              <a:gd name="connsiteY1" fmla="*/ 0 h 1654233"/>
              <a:gd name="connsiteX2" fmla="*/ 2177935 w 5253644"/>
              <a:gd name="connsiteY2" fmla="*/ 1587732 h 1654233"/>
              <a:gd name="connsiteX3" fmla="*/ 2302626 w 5253644"/>
              <a:gd name="connsiteY3" fmla="*/ 1654233 h 1654233"/>
              <a:gd name="connsiteX4" fmla="*/ 2543695 w 5253644"/>
              <a:gd name="connsiteY4" fmla="*/ 1596044 h 1654233"/>
              <a:gd name="connsiteX5" fmla="*/ 2693324 w 5253644"/>
              <a:gd name="connsiteY5" fmla="*/ 1421477 h 1654233"/>
              <a:gd name="connsiteX6" fmla="*/ 2834640 w 5253644"/>
              <a:gd name="connsiteY6" fmla="*/ 1055717 h 1654233"/>
              <a:gd name="connsiteX7" fmla="*/ 2842953 w 5253644"/>
              <a:gd name="connsiteY7" fmla="*/ 881150 h 1654233"/>
              <a:gd name="connsiteX8" fmla="*/ 2959331 w 5253644"/>
              <a:gd name="connsiteY8" fmla="*/ 706582 h 1654233"/>
              <a:gd name="connsiteX9" fmla="*/ 3092335 w 5253644"/>
              <a:gd name="connsiteY9" fmla="*/ 698270 h 1654233"/>
              <a:gd name="connsiteX10" fmla="*/ 3275215 w 5253644"/>
              <a:gd name="connsiteY10" fmla="*/ 689957 h 1654233"/>
              <a:gd name="connsiteX11" fmla="*/ 3408218 w 5253644"/>
              <a:gd name="connsiteY11" fmla="*/ 781397 h 1654233"/>
              <a:gd name="connsiteX12" fmla="*/ 3566160 w 5253644"/>
              <a:gd name="connsiteY12" fmla="*/ 997528 h 1654233"/>
              <a:gd name="connsiteX13" fmla="*/ 3607724 w 5253644"/>
              <a:gd name="connsiteY13" fmla="*/ 1163782 h 1654233"/>
              <a:gd name="connsiteX14" fmla="*/ 3765666 w 5253644"/>
              <a:gd name="connsiteY14" fmla="*/ 1371601 h 1654233"/>
              <a:gd name="connsiteX15" fmla="*/ 3873731 w 5253644"/>
              <a:gd name="connsiteY15" fmla="*/ 1562793 h 1654233"/>
              <a:gd name="connsiteX16" fmla="*/ 3965171 w 5253644"/>
              <a:gd name="connsiteY16" fmla="*/ 1620982 h 1654233"/>
              <a:gd name="connsiteX17" fmla="*/ 4073236 w 5253644"/>
              <a:gd name="connsiteY17" fmla="*/ 1587732 h 1654233"/>
              <a:gd name="connsiteX18" fmla="*/ 4181302 w 5253644"/>
              <a:gd name="connsiteY18" fmla="*/ 1471353 h 1654233"/>
              <a:gd name="connsiteX19" fmla="*/ 4322618 w 5253644"/>
              <a:gd name="connsiteY19" fmla="*/ 1163782 h 1654233"/>
              <a:gd name="connsiteX20" fmla="*/ 4438996 w 5253644"/>
              <a:gd name="connsiteY20" fmla="*/ 947652 h 1654233"/>
              <a:gd name="connsiteX21" fmla="*/ 4513811 w 5253644"/>
              <a:gd name="connsiteY21" fmla="*/ 798022 h 1654233"/>
              <a:gd name="connsiteX22" fmla="*/ 4538749 w 5253644"/>
              <a:gd name="connsiteY22" fmla="*/ 640081 h 1654233"/>
              <a:gd name="connsiteX23" fmla="*/ 4580313 w 5253644"/>
              <a:gd name="connsiteY23" fmla="*/ 423950 h 1654233"/>
              <a:gd name="connsiteX24" fmla="*/ 4646815 w 5253644"/>
              <a:gd name="connsiteY24" fmla="*/ 307572 h 1654233"/>
              <a:gd name="connsiteX25" fmla="*/ 4688378 w 5253644"/>
              <a:gd name="connsiteY25" fmla="*/ 166255 h 1654233"/>
              <a:gd name="connsiteX26" fmla="*/ 4829695 w 5253644"/>
              <a:gd name="connsiteY26" fmla="*/ 116379 h 1654233"/>
              <a:gd name="connsiteX27" fmla="*/ 4912822 w 5253644"/>
              <a:gd name="connsiteY27" fmla="*/ 99753 h 1654233"/>
              <a:gd name="connsiteX28" fmla="*/ 5054138 w 5253644"/>
              <a:gd name="connsiteY28" fmla="*/ 199506 h 1654233"/>
              <a:gd name="connsiteX29" fmla="*/ 5137266 w 5253644"/>
              <a:gd name="connsiteY29" fmla="*/ 390699 h 1654233"/>
              <a:gd name="connsiteX30" fmla="*/ 5253644 w 5253644"/>
              <a:gd name="connsiteY30" fmla="*/ 831273 h 165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53644" h="1654233">
                <a:moveTo>
                  <a:pt x="0" y="1"/>
                </a:moveTo>
                <a:lnTo>
                  <a:pt x="2169621" y="0"/>
                </a:lnTo>
                <a:cubicBezTo>
                  <a:pt x="2172392" y="529244"/>
                  <a:pt x="2175164" y="1058488"/>
                  <a:pt x="2177935" y="1587732"/>
                </a:cubicBezTo>
                <a:lnTo>
                  <a:pt x="2302626" y="1654233"/>
                </a:lnTo>
                <a:lnTo>
                  <a:pt x="2543695" y="1596044"/>
                </a:lnTo>
                <a:lnTo>
                  <a:pt x="2693324" y="1421477"/>
                </a:lnTo>
                <a:lnTo>
                  <a:pt x="2834640" y="1055717"/>
                </a:lnTo>
                <a:lnTo>
                  <a:pt x="2842953" y="881150"/>
                </a:lnTo>
                <a:lnTo>
                  <a:pt x="2959331" y="706582"/>
                </a:lnTo>
                <a:lnTo>
                  <a:pt x="3092335" y="698270"/>
                </a:lnTo>
                <a:lnTo>
                  <a:pt x="3275215" y="689957"/>
                </a:lnTo>
                <a:lnTo>
                  <a:pt x="3408218" y="781397"/>
                </a:lnTo>
                <a:lnTo>
                  <a:pt x="3566160" y="997528"/>
                </a:lnTo>
                <a:lnTo>
                  <a:pt x="3607724" y="1163782"/>
                </a:lnTo>
                <a:lnTo>
                  <a:pt x="3765666" y="1371601"/>
                </a:lnTo>
                <a:lnTo>
                  <a:pt x="3873731" y="1562793"/>
                </a:lnTo>
                <a:lnTo>
                  <a:pt x="3965171" y="1620982"/>
                </a:lnTo>
                <a:lnTo>
                  <a:pt x="4073236" y="1587732"/>
                </a:lnTo>
                <a:lnTo>
                  <a:pt x="4181302" y="1471353"/>
                </a:lnTo>
                <a:lnTo>
                  <a:pt x="4322618" y="1163782"/>
                </a:lnTo>
                <a:lnTo>
                  <a:pt x="4438996" y="947652"/>
                </a:lnTo>
                <a:lnTo>
                  <a:pt x="4513811" y="798022"/>
                </a:lnTo>
                <a:lnTo>
                  <a:pt x="4538749" y="640081"/>
                </a:lnTo>
                <a:lnTo>
                  <a:pt x="4580313" y="423950"/>
                </a:lnTo>
                <a:lnTo>
                  <a:pt x="4646815" y="307572"/>
                </a:lnTo>
                <a:lnTo>
                  <a:pt x="4688378" y="166255"/>
                </a:lnTo>
                <a:lnTo>
                  <a:pt x="4829695" y="116379"/>
                </a:lnTo>
                <a:lnTo>
                  <a:pt x="4912822" y="99753"/>
                </a:lnTo>
                <a:lnTo>
                  <a:pt x="5054138" y="199506"/>
                </a:lnTo>
                <a:lnTo>
                  <a:pt x="5137266" y="390699"/>
                </a:lnTo>
                <a:lnTo>
                  <a:pt x="5253644" y="831273"/>
                </a:lnTo>
              </a:path>
            </a:pathLst>
          </a:cu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1777" y="1600200"/>
            <a:ext cx="723661" cy="707886"/>
          </a:xfrm>
          <a:prstGeom prst="rect">
            <a:avLst/>
          </a:prstGeom>
          <a:noFill/>
        </p:spPr>
        <p:txBody>
          <a:bodyPr wrap="none" rtlCol="0">
            <a:spAutoFit/>
          </a:bodyPr>
          <a:lstStyle/>
          <a:p>
            <a:pPr algn="ctr"/>
            <a:r>
              <a:rPr lang="en-US" sz="2000" b="1" dirty="0" smtClean="0"/>
              <a:t>New</a:t>
            </a:r>
          </a:p>
          <a:p>
            <a:pPr algn="ctr"/>
            <a:r>
              <a:rPr lang="en-US" sz="2000" b="1" dirty="0" smtClean="0"/>
              <a:t>draw</a:t>
            </a:r>
            <a:endParaRPr lang="en-US" sz="2000" b="1" dirty="0"/>
          </a:p>
        </p:txBody>
      </p:sp>
      <p:cxnSp>
        <p:nvCxnSpPr>
          <p:cNvPr id="7" name="Straight Arrow Connector 6"/>
          <p:cNvCxnSpPr/>
          <p:nvPr/>
        </p:nvCxnSpPr>
        <p:spPr>
          <a:xfrm flipV="1">
            <a:off x="2745320" y="2308086"/>
            <a:ext cx="226480" cy="272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85800" y="2209800"/>
            <a:ext cx="8229600" cy="12192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How to realize energy storage in a data center?</a:t>
            </a:r>
            <a:endParaRPr lang="en-US" sz="4000" b="1" dirty="0"/>
          </a:p>
        </p:txBody>
      </p:sp>
    </p:spTree>
    <p:custDataLst>
      <p:tags r:id="rId1"/>
    </p:custDataLst>
    <p:extLst>
      <p:ext uri="{BB962C8B-B14F-4D97-AF65-F5344CB8AC3E}">
        <p14:creationId xmlns:p14="http://schemas.microsoft.com/office/powerpoint/2010/main" val="6022641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blinds(horizontal)">
                                      <p:cBhvr>
                                        <p:cTn id="10" dur="500"/>
                                        <p:tgtEl>
                                          <p:spTgt spid="10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20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2000"/>
                                        <p:tgtEl>
                                          <p:spTgt spid="20"/>
                                        </p:tgtEl>
                                      </p:cBhvr>
                                    </p:animEffect>
                                  </p:childTnLst>
                                </p:cTn>
                              </p:par>
                              <p:par>
                                <p:cTn id="27" presetID="22" presetClass="exit" presetSubtype="2" fill="hold" grpId="1" nodeType="withEffect">
                                  <p:stCondLst>
                                    <p:cond delay="0"/>
                                  </p:stCondLst>
                                  <p:childTnLst>
                                    <p:animEffect transition="out" filter="wipe(right)">
                                      <p:cBhvr>
                                        <p:cTn id="28" dur="3000"/>
                                        <p:tgtEl>
                                          <p:spTgt spid="16"/>
                                        </p:tgtEl>
                                      </p:cBhvr>
                                    </p:animEffect>
                                    <p:set>
                                      <p:cBhvr>
                                        <p:cTn id="29" dur="1" fill="hold">
                                          <p:stCondLst>
                                            <p:cond delay="2999"/>
                                          </p:stCondLst>
                                        </p:cTn>
                                        <p:tgtEl>
                                          <p:spTgt spid="16"/>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20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fltVal val="0"/>
                                          </p:val>
                                        </p:tav>
                                        <p:tav tm="100000">
                                          <p:val>
                                            <p:strVal val="#ppt_w"/>
                                          </p:val>
                                        </p:tav>
                                      </p:tavLst>
                                    </p:anim>
                                    <p:anim calcmode="lin" valueType="num">
                                      <p:cBhvr>
                                        <p:cTn id="60" dur="1000" fill="hold"/>
                                        <p:tgtEl>
                                          <p:spTgt spid="35"/>
                                        </p:tgtEl>
                                        <p:attrNameLst>
                                          <p:attrName>ppt_h</p:attrName>
                                        </p:attrNameLst>
                                      </p:cBhvr>
                                      <p:tavLst>
                                        <p:tav tm="0">
                                          <p:val>
                                            <p:fltVal val="0"/>
                                          </p:val>
                                        </p:tav>
                                        <p:tav tm="100000">
                                          <p:val>
                                            <p:strVal val="#ppt_h"/>
                                          </p:val>
                                        </p:tav>
                                      </p:tavLst>
                                    </p:anim>
                                    <p:animEffect transition="in" filter="fade">
                                      <p:cBhvr>
                                        <p:cTn id="6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06" grpId="0" animBg="1"/>
      <p:bldP spid="15" grpId="0" animBg="1"/>
      <p:bldP spid="20" grpId="0" animBg="1"/>
      <p:bldP spid="21" grpId="0" animBg="1"/>
      <p:bldP spid="24" grpId="0"/>
      <p:bldP spid="33" grpId="0"/>
      <p:bldP spid="16" grpId="0" animBg="1"/>
      <p:bldP spid="16" grpId="1" animBg="1"/>
      <p:bldP spid="105" grpId="0" animBg="1"/>
      <p:bldP spid="4" grpId="0" animBg="1"/>
      <p:bldP spid="5" grpId="0"/>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78" name="TextBox 77"/>
          <p:cNvSpPr txBox="1"/>
          <p:nvPr/>
        </p:nvSpPr>
        <p:spPr>
          <a:xfrm>
            <a:off x="2286000" y="1120914"/>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79" name="TextBox 78"/>
          <p:cNvSpPr txBox="1"/>
          <p:nvPr/>
        </p:nvSpPr>
        <p:spPr>
          <a:xfrm>
            <a:off x="4800600" y="1295400"/>
            <a:ext cx="1691013" cy="1015663"/>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dirty="0" smtClean="0"/>
              <a:t>(DG)</a:t>
            </a:r>
            <a:endParaRPr lang="en-US" sz="2000" b="1" dirty="0" smtClean="0">
              <a:solidFill>
                <a:schemeClr val="tx1"/>
              </a:solidFill>
            </a:endParaRPr>
          </a:p>
        </p:txBody>
      </p:sp>
      <p:sp>
        <p:nvSpPr>
          <p:cNvPr id="97" name="TextBox 96"/>
          <p:cNvSpPr txBox="1"/>
          <p:nvPr/>
        </p:nvSpPr>
        <p:spPr>
          <a:xfrm>
            <a:off x="3021655" y="3541312"/>
            <a:ext cx="609462" cy="400110"/>
          </a:xfrm>
          <a:prstGeom prst="rect">
            <a:avLst/>
          </a:prstGeom>
          <a:noFill/>
        </p:spPr>
        <p:txBody>
          <a:bodyPr wrap="none" rtlCol="0">
            <a:spAutoFit/>
          </a:bodyPr>
          <a:lstStyle/>
          <a:p>
            <a:pPr algn="ctr"/>
            <a:r>
              <a:rPr lang="en-US" sz="2000" b="1" dirty="0" smtClean="0"/>
              <a:t>UPS</a:t>
            </a:r>
            <a:endParaRPr lang="en-US" sz="2000" b="1" dirty="0" smtClean="0">
              <a:solidFill>
                <a:schemeClr val="tx1"/>
              </a:solidFill>
            </a:endParaRPr>
          </a:p>
        </p:txBody>
      </p:sp>
      <p:cxnSp>
        <p:nvCxnSpPr>
          <p:cNvPr id="98" name="Straight Connector 97"/>
          <p:cNvCxnSpPr/>
          <p:nvPr/>
        </p:nvCxnSpPr>
        <p:spPr>
          <a:xfrm rot="5400000">
            <a:off x="4115594" y="4191000"/>
            <a:ext cx="304800" cy="158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42" name="Straight Connector 141"/>
          <p:cNvCxnSpPr/>
          <p:nvPr/>
        </p:nvCxnSpPr>
        <p:spPr>
          <a:xfrm>
            <a:off x="4276654" y="1905000"/>
            <a:ext cx="0" cy="457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2"/>
          <p:cNvSpPr txBox="1">
            <a:spLocks/>
          </p:cNvSpPr>
          <p:nvPr/>
        </p:nvSpPr>
        <p:spPr>
          <a:xfrm>
            <a:off x="0" y="0"/>
            <a:ext cx="9144000" cy="838200"/>
          </a:xfrm>
          <a:prstGeom prst="rect">
            <a:avLst/>
          </a:prstGeom>
        </p:spPr>
        <p:txBody>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b="1" dirty="0" smtClean="0">
                <a:solidFill>
                  <a:schemeClr val="accent3">
                    <a:lumMod val="50000"/>
                  </a:schemeClr>
                </a:solidFill>
                <a:latin typeface="+mj-lt"/>
                <a:ea typeface="ＭＳ Ｐゴシック"/>
                <a:cs typeface="Arial" charset="0"/>
              </a:rPr>
              <a:t>Energy Storage in Current Data </a:t>
            </a:r>
            <a:r>
              <a:rPr lang="en-GB" sz="2800" b="1" dirty="0" err="1" smtClean="0">
                <a:solidFill>
                  <a:schemeClr val="accent3">
                    <a:lumMod val="50000"/>
                  </a:schemeClr>
                </a:solidFill>
                <a:latin typeface="+mj-lt"/>
                <a:ea typeface="ＭＳ Ｐゴシック"/>
                <a:cs typeface="Arial" charset="0"/>
              </a:rPr>
              <a:t>Centers</a:t>
            </a:r>
            <a:endParaRPr lang="en-GB" sz="2800" b="1" dirty="0">
              <a:solidFill>
                <a:schemeClr val="accent3">
                  <a:lumMod val="50000"/>
                </a:schemeClr>
              </a:solidFill>
              <a:latin typeface="+mj-lt"/>
              <a:ea typeface="ＭＳ Ｐゴシック"/>
              <a:cs typeface="Arial" charset="0"/>
            </a:endParaRPr>
          </a:p>
        </p:txBody>
      </p:sp>
      <p:cxnSp>
        <p:nvCxnSpPr>
          <p:cNvPr id="101" name="Straight Connector 20"/>
          <p:cNvCxnSpPr>
            <a:cxnSpLocks noChangeShapeType="1"/>
          </p:cNvCxnSpPr>
          <p:nvPr/>
        </p:nvCxnSpPr>
        <p:spPr bwMode="auto">
          <a:xfrm>
            <a:off x="2549593" y="4343400"/>
            <a:ext cx="3927407" cy="1588"/>
          </a:xfrm>
          <a:prstGeom prst="line">
            <a:avLst/>
          </a:prstGeom>
          <a:noFill/>
          <a:ln w="38100">
            <a:solidFill>
              <a:schemeClr val="tx1"/>
            </a:solidFill>
            <a:round/>
            <a:headEnd/>
            <a:tailEnd/>
          </a:ln>
        </p:spPr>
      </p:cxnSp>
      <p:pic>
        <p:nvPicPr>
          <p:cNvPr id="137" name="Picture 4" descr="http://webobjects2.cdw.com/is/image/CDW/662901?$product_230$"/>
          <p:cNvPicPr>
            <a:picLocks noChangeAspect="1" noChangeArrowheads="1"/>
          </p:cNvPicPr>
          <p:nvPr/>
        </p:nvPicPr>
        <p:blipFill>
          <a:blip r:embed="rId5" cstate="print"/>
          <a:srcRect/>
          <a:stretch>
            <a:fillRect/>
          </a:stretch>
        </p:blipFill>
        <p:spPr bwMode="auto">
          <a:xfrm>
            <a:off x="5133868" y="4511675"/>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5" cstate="print"/>
          <a:srcRect/>
          <a:stretch>
            <a:fillRect/>
          </a:stretch>
        </p:blipFill>
        <p:spPr bwMode="auto">
          <a:xfrm>
            <a:off x="3124200" y="4511675"/>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5" cstate="print"/>
          <a:srcRect/>
          <a:stretch>
            <a:fillRect/>
          </a:stretch>
        </p:blipFill>
        <p:spPr bwMode="auto">
          <a:xfrm>
            <a:off x="2209800" y="4511675"/>
            <a:ext cx="1524000" cy="771188"/>
          </a:xfrm>
          <a:prstGeom prst="rect">
            <a:avLst/>
          </a:prstGeom>
          <a:noFill/>
        </p:spPr>
      </p:pic>
      <p:sp>
        <p:nvSpPr>
          <p:cNvPr id="159" name="TextBox 158"/>
          <p:cNvSpPr txBox="1"/>
          <p:nvPr/>
        </p:nvSpPr>
        <p:spPr>
          <a:xfrm>
            <a:off x="4803486" y="4495801"/>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60" name="Rounded Rectangle 159"/>
          <p:cNvSpPr/>
          <p:nvPr/>
        </p:nvSpPr>
        <p:spPr bwMode="auto">
          <a:xfrm>
            <a:off x="5702576" y="563372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1" name="Rounded Rectangle 160"/>
          <p:cNvSpPr/>
          <p:nvPr/>
        </p:nvSpPr>
        <p:spPr bwMode="auto">
          <a:xfrm>
            <a:off x="5792028" y="572008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2" name="Rounded Rectangle 161"/>
          <p:cNvSpPr/>
          <p:nvPr/>
        </p:nvSpPr>
        <p:spPr bwMode="auto">
          <a:xfrm>
            <a:off x="5926207" y="589280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3" name="Rounded Rectangle 162"/>
          <p:cNvSpPr/>
          <p:nvPr/>
        </p:nvSpPr>
        <p:spPr bwMode="auto">
          <a:xfrm>
            <a:off x="3665387" y="563372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5" name="Rounded Rectangle 164"/>
          <p:cNvSpPr/>
          <p:nvPr/>
        </p:nvSpPr>
        <p:spPr bwMode="auto">
          <a:xfrm>
            <a:off x="3754839" y="572008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6" name="Rounded Rectangle 165"/>
          <p:cNvSpPr/>
          <p:nvPr/>
        </p:nvSpPr>
        <p:spPr bwMode="auto">
          <a:xfrm>
            <a:off x="3889017" y="589280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7" name="Rounded Rectangle 166"/>
          <p:cNvSpPr/>
          <p:nvPr/>
        </p:nvSpPr>
        <p:spPr bwMode="auto">
          <a:xfrm>
            <a:off x="2815591" y="563372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8" name="Rounded Rectangle 167"/>
          <p:cNvSpPr/>
          <p:nvPr/>
        </p:nvSpPr>
        <p:spPr bwMode="auto">
          <a:xfrm>
            <a:off x="2905043" y="572008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9" name="Rounded Rectangle 168"/>
          <p:cNvSpPr/>
          <p:nvPr/>
        </p:nvSpPr>
        <p:spPr bwMode="auto">
          <a:xfrm>
            <a:off x="3039221" y="589280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70" name="TextBox 169"/>
          <p:cNvSpPr txBox="1"/>
          <p:nvPr/>
        </p:nvSpPr>
        <p:spPr>
          <a:xfrm>
            <a:off x="4746119" y="5486400"/>
            <a:ext cx="816481"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204" name="Straight Connector 203"/>
          <p:cNvCxnSpPr/>
          <p:nvPr/>
        </p:nvCxnSpPr>
        <p:spPr>
          <a:xfrm rot="16200000" flipH="1">
            <a:off x="3959877" y="3197875"/>
            <a:ext cx="6095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2820194" y="44950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3733006" y="44950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5714206" y="44950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1447800" y="4394537"/>
            <a:ext cx="1452962" cy="1015663"/>
          </a:xfrm>
          <a:prstGeom prst="rect">
            <a:avLst/>
          </a:prstGeom>
          <a:noFill/>
        </p:spPr>
        <p:txBody>
          <a:bodyPr wrap="none" rtlCol="0">
            <a:spAutoFit/>
          </a:bodyPr>
          <a:lstStyle/>
          <a:p>
            <a:pPr algn="ctr"/>
            <a:r>
              <a:rPr lang="en-US" sz="2000" b="1" dirty="0" smtClean="0"/>
              <a:t>Power</a:t>
            </a:r>
          </a:p>
          <a:p>
            <a:pPr algn="ctr"/>
            <a:r>
              <a:rPr lang="en-US" sz="2000" b="1" dirty="0" smtClean="0">
                <a:solidFill>
                  <a:schemeClr val="tx1"/>
                </a:solidFill>
              </a:rPr>
              <a:t>Distribution</a:t>
            </a:r>
          </a:p>
          <a:p>
            <a:pPr algn="ctr"/>
            <a:r>
              <a:rPr lang="en-US" sz="2000" b="1" dirty="0" smtClean="0"/>
              <a:t>Unit (PDU)</a:t>
            </a:r>
            <a:endParaRPr lang="en-US" sz="2000" b="1" dirty="0">
              <a:solidFill>
                <a:schemeClr val="tx1"/>
              </a:solidFill>
            </a:endParaRPr>
          </a:p>
        </p:txBody>
      </p:sp>
      <p:sp>
        <p:nvSpPr>
          <p:cNvPr id="93" name="TextBox 92"/>
          <p:cNvSpPr txBox="1"/>
          <p:nvPr/>
        </p:nvSpPr>
        <p:spPr>
          <a:xfrm>
            <a:off x="1872577" y="5616714"/>
            <a:ext cx="870623" cy="707886"/>
          </a:xfrm>
          <a:prstGeom prst="rect">
            <a:avLst/>
          </a:prstGeom>
          <a:noFill/>
        </p:spPr>
        <p:txBody>
          <a:bodyPr wrap="none" rtlCol="0">
            <a:spAutoFit/>
          </a:bodyPr>
          <a:lstStyle/>
          <a:p>
            <a:pPr algn="ctr"/>
            <a:r>
              <a:rPr lang="en-US" sz="2000" b="1" dirty="0" smtClean="0"/>
              <a:t>Server</a:t>
            </a:r>
          </a:p>
          <a:p>
            <a:pPr algn="ctr"/>
            <a:r>
              <a:rPr lang="en-US" sz="2000" b="1" dirty="0" smtClean="0">
                <a:solidFill>
                  <a:schemeClr val="tx1"/>
                </a:solidFill>
              </a:rPr>
              <a:t>Racks</a:t>
            </a:r>
            <a:endParaRPr lang="en-US" sz="2000" b="1" dirty="0">
              <a:solidFill>
                <a:schemeClr val="tx1"/>
              </a:solidFill>
            </a:endParaRPr>
          </a:p>
        </p:txBody>
      </p:sp>
      <p:cxnSp>
        <p:nvCxnSpPr>
          <p:cNvPr id="80" name="Straight Connector 79"/>
          <p:cNvCxnSpPr/>
          <p:nvPr/>
        </p:nvCxnSpPr>
        <p:spPr>
          <a:xfrm>
            <a:off x="4624920" y="2667000"/>
            <a:ext cx="556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srgovin\Desktop\Hotpower Slides\light_switch.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362201"/>
            <a:ext cx="779798" cy="687921"/>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2057400" y="2340114"/>
            <a:ext cx="1621919" cy="707886"/>
          </a:xfrm>
          <a:prstGeom prst="rect">
            <a:avLst/>
          </a:prstGeom>
          <a:noFill/>
        </p:spPr>
        <p:txBody>
          <a:bodyPr wrap="none" rtlCol="0">
            <a:spAutoFit/>
          </a:bodyPr>
          <a:lstStyle/>
          <a:p>
            <a:pPr algn="ctr"/>
            <a:r>
              <a:rPr lang="en-US" sz="2000" b="1" dirty="0" smtClean="0">
                <a:solidFill>
                  <a:schemeClr val="tx1"/>
                </a:solidFill>
              </a:rPr>
              <a:t>Auto </a:t>
            </a:r>
            <a:r>
              <a:rPr lang="en-US" sz="2000" b="1" dirty="0" smtClean="0"/>
              <a:t>Transfer</a:t>
            </a:r>
          </a:p>
          <a:p>
            <a:pPr algn="ctr"/>
            <a:r>
              <a:rPr lang="en-US" sz="2000" b="1" dirty="0" smtClean="0"/>
              <a:t>Switch (ATS)</a:t>
            </a:r>
            <a:endParaRPr lang="en-US" sz="2000" b="1" dirty="0">
              <a:solidFill>
                <a:schemeClr val="tx1"/>
              </a:solidFill>
            </a:endParaRPr>
          </a:p>
        </p:txBody>
      </p:sp>
      <p:cxnSp>
        <p:nvCxnSpPr>
          <p:cNvPr id="115" name="Straight Connector 114"/>
          <p:cNvCxnSpPr/>
          <p:nvPr/>
        </p:nvCxnSpPr>
        <p:spPr>
          <a:xfrm rot="5400000">
            <a:off x="2820194"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3733006"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714206"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2362200" y="3276600"/>
            <a:ext cx="3581400" cy="9144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0800000">
            <a:off x="7467600" y="914400"/>
            <a:ext cx="533400" cy="22300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22624" y="3200400"/>
            <a:ext cx="1635576" cy="461665"/>
          </a:xfrm>
          <a:prstGeom prst="rect">
            <a:avLst/>
          </a:prstGeom>
          <a:noFill/>
        </p:spPr>
        <p:txBody>
          <a:bodyPr wrap="none" rtlCol="0">
            <a:spAutoFit/>
          </a:bodyPr>
          <a:lstStyle/>
          <a:p>
            <a:r>
              <a:rPr lang="en-US" sz="2400" b="1" dirty="0" smtClean="0"/>
              <a:t>Cost Saving</a:t>
            </a:r>
            <a:endParaRPr lang="en-US" sz="2400" b="1" dirty="0"/>
          </a:p>
        </p:txBody>
      </p:sp>
      <p:grpSp>
        <p:nvGrpSpPr>
          <p:cNvPr id="139" name="Group 138"/>
          <p:cNvGrpSpPr/>
          <p:nvPr/>
        </p:nvGrpSpPr>
        <p:grpSpPr>
          <a:xfrm>
            <a:off x="189567" y="2184512"/>
            <a:ext cx="1354344" cy="711088"/>
            <a:chOff x="6098793" y="-797912"/>
            <a:chExt cx="3810000" cy="1844672"/>
          </a:xfrm>
        </p:grpSpPr>
        <p:cxnSp>
          <p:nvCxnSpPr>
            <p:cNvPr id="143" name="Straight Arrow Connector 142"/>
            <p:cNvCxnSpPr/>
            <p:nvPr/>
          </p:nvCxnSpPr>
          <p:spPr>
            <a:xfrm>
              <a:off x="6098793" y="1046759"/>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6098795" y="-439760"/>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a:off x="6098793" y="-629641"/>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Rectangle 146"/>
            <p:cNvSpPr/>
            <p:nvPr/>
          </p:nvSpPr>
          <p:spPr>
            <a:xfrm>
              <a:off x="6392049" y="-797912"/>
              <a:ext cx="340129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flipV="1">
              <a:off x="6773626" y="359732"/>
              <a:ext cx="1524000"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602426" y="367843"/>
              <a:ext cx="4438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9344469" y="367947"/>
              <a:ext cx="115824" cy="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Freeform 150"/>
            <p:cNvSpPr/>
            <p:nvPr/>
          </p:nvSpPr>
          <p:spPr>
            <a:xfrm>
              <a:off x="8293997" y="364214"/>
              <a:ext cx="32658" cy="0"/>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flipV="1">
              <a:off x="9023393" y="322228"/>
              <a:ext cx="45719"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flipV="1">
              <a:off x="9452314" y="323088"/>
              <a:ext cx="56216"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4" name="Group 153"/>
          <p:cNvGrpSpPr/>
          <p:nvPr/>
        </p:nvGrpSpPr>
        <p:grpSpPr>
          <a:xfrm>
            <a:off x="233446" y="3505204"/>
            <a:ext cx="1357794" cy="615222"/>
            <a:chOff x="4941455" y="4438650"/>
            <a:chExt cx="3821545" cy="1676400"/>
          </a:xfrm>
        </p:grpSpPr>
        <p:cxnSp>
          <p:nvCxnSpPr>
            <p:cNvPr id="155" name="Straight Arrow Connector 154"/>
            <p:cNvCxnSpPr/>
            <p:nvPr/>
          </p:nvCxnSpPr>
          <p:spPr>
            <a:xfrm>
              <a:off x="4953000" y="6115050"/>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4953001" y="4438650"/>
              <a:ext cx="1"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Freeform 156"/>
            <p:cNvSpPr/>
            <p:nvPr/>
          </p:nvSpPr>
          <p:spPr>
            <a:xfrm>
              <a:off x="4953000" y="4559367"/>
              <a:ext cx="3694545" cy="1359312"/>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4" name="Straight Connector 163"/>
            <p:cNvCxnSpPr/>
            <p:nvPr/>
          </p:nvCxnSpPr>
          <p:spPr>
            <a:xfrm>
              <a:off x="4941455" y="5429250"/>
              <a:ext cx="370609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228600" y="1066800"/>
            <a:ext cx="1354344" cy="711088"/>
            <a:chOff x="6098793" y="-797912"/>
            <a:chExt cx="3810000" cy="1844672"/>
          </a:xfrm>
        </p:grpSpPr>
        <p:cxnSp>
          <p:nvCxnSpPr>
            <p:cNvPr id="135" name="Straight Arrow Connector 134"/>
            <p:cNvCxnSpPr/>
            <p:nvPr/>
          </p:nvCxnSpPr>
          <p:spPr>
            <a:xfrm>
              <a:off x="6098793" y="1046759"/>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098795" y="-439760"/>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Freeform 170"/>
            <p:cNvSpPr/>
            <p:nvPr/>
          </p:nvSpPr>
          <p:spPr>
            <a:xfrm>
              <a:off x="6098793" y="-629641"/>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Rectangle 171"/>
            <p:cNvSpPr/>
            <p:nvPr/>
          </p:nvSpPr>
          <p:spPr>
            <a:xfrm>
              <a:off x="6392049" y="-797912"/>
              <a:ext cx="340129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p:cNvCxnSpPr/>
            <p:nvPr/>
          </p:nvCxnSpPr>
          <p:spPr>
            <a:xfrm flipV="1">
              <a:off x="6773626" y="359732"/>
              <a:ext cx="1524000"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602426" y="367843"/>
              <a:ext cx="4438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9344469" y="367947"/>
              <a:ext cx="115824" cy="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8293997" y="364214"/>
              <a:ext cx="32658" cy="0"/>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flipV="1">
              <a:off x="9023393" y="322228"/>
              <a:ext cx="45719"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flipV="1">
              <a:off x="9452314" y="323088"/>
              <a:ext cx="56216"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605994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fade">
                                      <p:cBhvr>
                                        <p:cTn id="18" dur="500"/>
                                        <p:tgtEl>
                                          <p:spTgt spid="154"/>
                                        </p:tgtEl>
                                      </p:cBhvr>
                                    </p:animEffect>
                                  </p:childTnLst>
                                </p:cTn>
                              </p:par>
                              <p:par>
                                <p:cTn id="19" presetID="10"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animEffect transition="in" filter="fade">
                                      <p:cBhvr>
                                        <p:cTn id="21" dur="500"/>
                                        <p:tgtEl>
                                          <p:spTgt spid="139"/>
                                        </p:tgtEl>
                                      </p:cBhvr>
                                    </p:animEffect>
                                  </p:childTnLst>
                                </p:cTn>
                              </p:par>
                              <p:par>
                                <p:cTn id="22" presetID="10" presetClass="entr" presetSubtype="0" fill="hold" nodeType="with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99" name="Rectangle 2"/>
          <p:cNvSpPr txBox="1">
            <a:spLocks/>
          </p:cNvSpPr>
          <p:nvPr/>
        </p:nvSpPr>
        <p:spPr>
          <a:xfrm>
            <a:off x="0" y="0"/>
            <a:ext cx="91440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rPr>
              <a:t>Distributed UPS Configurations</a:t>
            </a:r>
            <a:endParaRPr lang="en-US" sz="4000" b="1" dirty="0">
              <a:solidFill>
                <a:schemeClr val="accent3">
                  <a:lumMod val="50000"/>
                </a:schemeClr>
              </a:solidFill>
              <a:latin typeface="+mj-lt"/>
            </a:endParaRPr>
          </a:p>
        </p:txBody>
      </p:sp>
      <p:grpSp>
        <p:nvGrpSpPr>
          <p:cNvPr id="430" name="Group 429"/>
          <p:cNvGrpSpPr/>
          <p:nvPr/>
        </p:nvGrpSpPr>
        <p:grpSpPr>
          <a:xfrm>
            <a:off x="4905093" y="811650"/>
            <a:ext cx="3324507" cy="5284350"/>
            <a:chOff x="662139" y="1116444"/>
            <a:chExt cx="3324507" cy="5284350"/>
          </a:xfrm>
        </p:grpSpPr>
        <p:cxnSp>
          <p:nvCxnSpPr>
            <p:cNvPr id="153" name="Straight Connector 20"/>
            <p:cNvCxnSpPr>
              <a:cxnSpLocks noChangeShapeType="1"/>
            </p:cNvCxnSpPr>
            <p:nvPr/>
          </p:nvCxnSpPr>
          <p:spPr bwMode="auto">
            <a:xfrm>
              <a:off x="779420" y="4342285"/>
              <a:ext cx="3207226" cy="1376"/>
            </a:xfrm>
            <a:prstGeom prst="line">
              <a:avLst/>
            </a:prstGeom>
            <a:noFill/>
            <a:ln w="38100">
              <a:solidFill>
                <a:schemeClr val="tx1"/>
              </a:solidFill>
              <a:round/>
              <a:headEnd/>
              <a:tailEnd/>
            </a:ln>
          </p:spPr>
        </p:cxnSp>
        <p:pic>
          <p:nvPicPr>
            <p:cNvPr id="154" name="Picture 4" descr="http://webobjects2.cdw.com/is/image/CDW/662901?$product_230$"/>
            <p:cNvPicPr>
              <a:picLocks noChangeAspect="1" noChangeArrowheads="1"/>
            </p:cNvPicPr>
            <p:nvPr/>
          </p:nvPicPr>
          <p:blipFill>
            <a:blip r:embed="rId4" cstate="print"/>
            <a:srcRect/>
            <a:stretch>
              <a:fillRect/>
            </a:stretch>
          </p:blipFill>
          <p:spPr bwMode="auto">
            <a:xfrm>
              <a:off x="1595499" y="4445072"/>
              <a:ext cx="877538" cy="756652"/>
            </a:xfrm>
            <a:prstGeom prst="rect">
              <a:avLst/>
            </a:prstGeom>
            <a:noFill/>
          </p:spPr>
        </p:pic>
        <p:sp>
          <p:nvSpPr>
            <p:cNvPr id="155" name="TextBox 154"/>
            <p:cNvSpPr txBox="1"/>
            <p:nvPr/>
          </p:nvSpPr>
          <p:spPr>
            <a:xfrm>
              <a:off x="2620009" y="4474402"/>
              <a:ext cx="715329" cy="453579"/>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56" name="Rounded Rectangle 155"/>
            <p:cNvSpPr/>
            <p:nvPr/>
          </p:nvSpPr>
          <p:spPr bwMode="auto">
            <a:xfrm>
              <a:off x="3354230" y="5375181"/>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57" name="Rounded Rectangle 156"/>
            <p:cNvSpPr/>
            <p:nvPr/>
          </p:nvSpPr>
          <p:spPr bwMode="auto">
            <a:xfrm>
              <a:off x="3427279" y="545004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58" name="Rounded Rectangle 157"/>
            <p:cNvSpPr/>
            <p:nvPr/>
          </p:nvSpPr>
          <p:spPr bwMode="auto">
            <a:xfrm>
              <a:off x="3536853" y="559977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59" name="Rounded Rectangle 158"/>
            <p:cNvSpPr/>
            <p:nvPr/>
          </p:nvSpPr>
          <p:spPr bwMode="auto">
            <a:xfrm>
              <a:off x="1850539" y="5375181"/>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0" name="Rounded Rectangle 159"/>
            <p:cNvSpPr/>
            <p:nvPr/>
          </p:nvSpPr>
          <p:spPr bwMode="auto">
            <a:xfrm>
              <a:off x="1923587" y="545004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1" name="Rounded Rectangle 160"/>
            <p:cNvSpPr/>
            <p:nvPr/>
          </p:nvSpPr>
          <p:spPr bwMode="auto">
            <a:xfrm>
              <a:off x="2033160" y="559977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2" name="Rounded Rectangle 161"/>
            <p:cNvSpPr/>
            <p:nvPr/>
          </p:nvSpPr>
          <p:spPr bwMode="auto">
            <a:xfrm>
              <a:off x="996640" y="5375181"/>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3" name="Rounded Rectangle 162"/>
            <p:cNvSpPr/>
            <p:nvPr/>
          </p:nvSpPr>
          <p:spPr bwMode="auto">
            <a:xfrm>
              <a:off x="1069690" y="545004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164" name="Rounded Rectangle 163"/>
            <p:cNvSpPr/>
            <p:nvPr/>
          </p:nvSpPr>
          <p:spPr bwMode="auto">
            <a:xfrm>
              <a:off x="1179263" y="5599776"/>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cxnSp>
          <p:nvCxnSpPr>
            <p:cNvPr id="166" name="Straight Connector 165"/>
            <p:cNvCxnSpPr/>
            <p:nvPr/>
          </p:nvCxnSpPr>
          <p:spPr>
            <a:xfrm rot="5400000">
              <a:off x="1898096" y="4473751"/>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2029563" y="5068921"/>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 name="Picture 4" descr="http://webobjects2.cdw.com/is/image/CDW/662901?$product_230$"/>
            <p:cNvPicPr>
              <a:picLocks noChangeAspect="1" noChangeArrowheads="1"/>
            </p:cNvPicPr>
            <p:nvPr/>
          </p:nvPicPr>
          <p:blipFill>
            <a:blip r:embed="rId4" cstate="print"/>
            <a:srcRect/>
            <a:stretch>
              <a:fillRect/>
            </a:stretch>
          </p:blipFill>
          <p:spPr bwMode="auto">
            <a:xfrm>
              <a:off x="662139" y="4445072"/>
              <a:ext cx="877538" cy="756652"/>
            </a:xfrm>
            <a:prstGeom prst="rect">
              <a:avLst/>
            </a:prstGeom>
            <a:noFill/>
          </p:spPr>
        </p:pic>
        <p:cxnSp>
          <p:nvCxnSpPr>
            <p:cNvPr id="170" name="Straight Connector 169"/>
            <p:cNvCxnSpPr/>
            <p:nvPr/>
          </p:nvCxnSpPr>
          <p:spPr>
            <a:xfrm rot="5400000">
              <a:off x="992739" y="4473751"/>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1124206" y="5068921"/>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2" name="Picture 4" descr="http://webobjects2.cdw.com/is/image/CDW/662901?$product_230$"/>
            <p:cNvPicPr>
              <a:picLocks noChangeAspect="1" noChangeArrowheads="1"/>
            </p:cNvPicPr>
            <p:nvPr/>
          </p:nvPicPr>
          <p:blipFill>
            <a:blip r:embed="rId4" cstate="print"/>
            <a:srcRect/>
            <a:stretch>
              <a:fillRect/>
            </a:stretch>
          </p:blipFill>
          <p:spPr bwMode="auto">
            <a:xfrm>
              <a:off x="3082630" y="4445072"/>
              <a:ext cx="877538" cy="756652"/>
            </a:xfrm>
            <a:prstGeom prst="rect">
              <a:avLst/>
            </a:prstGeom>
            <a:noFill/>
          </p:spPr>
        </p:pic>
        <p:cxnSp>
          <p:nvCxnSpPr>
            <p:cNvPr id="173" name="Straight Connector 172"/>
            <p:cNvCxnSpPr/>
            <p:nvPr/>
          </p:nvCxnSpPr>
          <p:spPr>
            <a:xfrm rot="5400000">
              <a:off x="3356066" y="4473751"/>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3487533" y="5068921"/>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4" name="Group 183"/>
            <p:cNvGrpSpPr/>
            <p:nvPr/>
          </p:nvGrpSpPr>
          <p:grpSpPr>
            <a:xfrm>
              <a:off x="792282" y="5340577"/>
              <a:ext cx="167151" cy="104664"/>
              <a:chOff x="7624461" y="4114800"/>
              <a:chExt cx="411587" cy="165588"/>
            </a:xfrm>
          </p:grpSpPr>
          <p:sp>
            <p:nvSpPr>
              <p:cNvPr id="185" name="Can 184"/>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Can 185"/>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Can 186"/>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p:cNvGrpSpPr/>
            <p:nvPr/>
          </p:nvGrpSpPr>
          <p:grpSpPr>
            <a:xfrm>
              <a:off x="792282" y="5522508"/>
              <a:ext cx="167151" cy="104664"/>
              <a:chOff x="7624461" y="4114800"/>
              <a:chExt cx="411587" cy="165588"/>
            </a:xfrm>
          </p:grpSpPr>
          <p:sp>
            <p:nvSpPr>
              <p:cNvPr id="214" name="Can 213"/>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Can 214"/>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Can 215"/>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p:cNvGrpSpPr/>
            <p:nvPr/>
          </p:nvGrpSpPr>
          <p:grpSpPr>
            <a:xfrm>
              <a:off x="800108" y="5704439"/>
              <a:ext cx="167151" cy="104664"/>
              <a:chOff x="7624461" y="4114800"/>
              <a:chExt cx="411587" cy="165588"/>
            </a:xfrm>
          </p:grpSpPr>
          <p:sp>
            <p:nvSpPr>
              <p:cNvPr id="218" name="Can 217"/>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Can 218"/>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Can 219"/>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p:cNvGrpSpPr/>
            <p:nvPr/>
          </p:nvGrpSpPr>
          <p:grpSpPr>
            <a:xfrm>
              <a:off x="800108" y="5886371"/>
              <a:ext cx="167151" cy="104664"/>
              <a:chOff x="7624461" y="4114800"/>
              <a:chExt cx="411587" cy="165588"/>
            </a:xfrm>
          </p:grpSpPr>
          <p:sp>
            <p:nvSpPr>
              <p:cNvPr id="222" name="Can 221"/>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Can 222"/>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Can 223"/>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p:cNvGrpSpPr/>
            <p:nvPr/>
          </p:nvGrpSpPr>
          <p:grpSpPr>
            <a:xfrm>
              <a:off x="1660756" y="5354276"/>
              <a:ext cx="167151" cy="104664"/>
              <a:chOff x="7624461" y="4114800"/>
              <a:chExt cx="411587" cy="165588"/>
            </a:xfrm>
          </p:grpSpPr>
          <p:sp>
            <p:nvSpPr>
              <p:cNvPr id="226" name="Can 225"/>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Can 226"/>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Can 227"/>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9" name="Group 228"/>
            <p:cNvGrpSpPr/>
            <p:nvPr/>
          </p:nvGrpSpPr>
          <p:grpSpPr>
            <a:xfrm>
              <a:off x="1660756" y="5536207"/>
              <a:ext cx="167151" cy="104664"/>
              <a:chOff x="7624461" y="4114800"/>
              <a:chExt cx="411587" cy="165588"/>
            </a:xfrm>
          </p:grpSpPr>
          <p:sp>
            <p:nvSpPr>
              <p:cNvPr id="230" name="Can 229"/>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Can 230"/>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Can 231"/>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3" name="Group 232"/>
            <p:cNvGrpSpPr/>
            <p:nvPr/>
          </p:nvGrpSpPr>
          <p:grpSpPr>
            <a:xfrm>
              <a:off x="1668582" y="5718138"/>
              <a:ext cx="167151" cy="104664"/>
              <a:chOff x="7624461" y="4114800"/>
              <a:chExt cx="411587" cy="165588"/>
            </a:xfrm>
          </p:grpSpPr>
          <p:sp>
            <p:nvSpPr>
              <p:cNvPr id="234" name="Can 233"/>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Can 234"/>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Can 235"/>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7" name="Group 236"/>
            <p:cNvGrpSpPr/>
            <p:nvPr/>
          </p:nvGrpSpPr>
          <p:grpSpPr>
            <a:xfrm>
              <a:off x="1668582" y="5900069"/>
              <a:ext cx="167151" cy="104664"/>
              <a:chOff x="7624461" y="4114800"/>
              <a:chExt cx="411587" cy="165588"/>
            </a:xfrm>
          </p:grpSpPr>
          <p:sp>
            <p:nvSpPr>
              <p:cNvPr id="238" name="Can 237"/>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Can 238"/>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Can 239"/>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240"/>
            <p:cNvGrpSpPr/>
            <p:nvPr/>
          </p:nvGrpSpPr>
          <p:grpSpPr>
            <a:xfrm>
              <a:off x="3174365" y="5354276"/>
              <a:ext cx="167151" cy="104664"/>
              <a:chOff x="7624461" y="4114800"/>
              <a:chExt cx="411587" cy="165588"/>
            </a:xfrm>
          </p:grpSpPr>
          <p:sp>
            <p:nvSpPr>
              <p:cNvPr id="242" name="Can 241"/>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Can 242"/>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Can 243"/>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 name="Group 244"/>
            <p:cNvGrpSpPr/>
            <p:nvPr/>
          </p:nvGrpSpPr>
          <p:grpSpPr>
            <a:xfrm>
              <a:off x="3174365" y="5536207"/>
              <a:ext cx="167151" cy="104664"/>
              <a:chOff x="7624461" y="4114800"/>
              <a:chExt cx="411587" cy="165588"/>
            </a:xfrm>
          </p:grpSpPr>
          <p:sp>
            <p:nvSpPr>
              <p:cNvPr id="246" name="Can 245"/>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Can 246"/>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Can 247"/>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9" name="Group 248"/>
            <p:cNvGrpSpPr/>
            <p:nvPr/>
          </p:nvGrpSpPr>
          <p:grpSpPr>
            <a:xfrm>
              <a:off x="3182191" y="5718138"/>
              <a:ext cx="167151" cy="104664"/>
              <a:chOff x="7624461" y="4114800"/>
              <a:chExt cx="411587" cy="165588"/>
            </a:xfrm>
          </p:grpSpPr>
          <p:sp>
            <p:nvSpPr>
              <p:cNvPr id="250" name="Can 249"/>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Can 250"/>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Can 251"/>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p:cNvGrpSpPr/>
            <p:nvPr/>
          </p:nvGrpSpPr>
          <p:grpSpPr>
            <a:xfrm>
              <a:off x="3182191" y="5900069"/>
              <a:ext cx="167151" cy="104664"/>
              <a:chOff x="7624461" y="4114800"/>
              <a:chExt cx="411587" cy="165588"/>
            </a:xfrm>
          </p:grpSpPr>
          <p:sp>
            <p:nvSpPr>
              <p:cNvPr id="254" name="Can 253"/>
              <p:cNvSpPr/>
              <p:nvPr/>
            </p:nvSpPr>
            <p:spPr>
              <a:xfrm rot="16200000">
                <a:off x="7605136" y="4186895"/>
                <a:ext cx="76425" cy="377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Can 254"/>
              <p:cNvSpPr/>
              <p:nvPr/>
            </p:nvSpPr>
            <p:spPr>
              <a:xfrm rot="5400000">
                <a:off x="7780015" y="4024353"/>
                <a:ext cx="165586" cy="346481"/>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Can 255"/>
              <p:cNvSpPr/>
              <p:nvPr/>
            </p:nvSpPr>
            <p:spPr>
              <a:xfrm rot="16200000">
                <a:off x="7760472" y="4008714"/>
                <a:ext cx="165588" cy="377759"/>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7" name="TextBox 346"/>
            <p:cNvSpPr txBox="1"/>
            <p:nvPr/>
          </p:nvSpPr>
          <p:spPr>
            <a:xfrm>
              <a:off x="927677" y="1116444"/>
              <a:ext cx="2947089" cy="584775"/>
            </a:xfrm>
            <a:prstGeom prst="rect">
              <a:avLst/>
            </a:prstGeom>
            <a:noFill/>
          </p:spPr>
          <p:txBody>
            <a:bodyPr wrap="none" rtlCol="0">
              <a:spAutoFit/>
            </a:bodyPr>
            <a:lstStyle/>
            <a:p>
              <a:r>
                <a:rPr lang="en-US" sz="3200" b="1" dirty="0" smtClean="0"/>
                <a:t>Server level UPS</a:t>
              </a:r>
              <a:endParaRPr lang="en-US" sz="3200" b="1" dirty="0"/>
            </a:p>
          </p:txBody>
        </p:sp>
        <p:grpSp>
          <p:nvGrpSpPr>
            <p:cNvPr id="382" name="Group 381"/>
            <p:cNvGrpSpPr/>
            <p:nvPr/>
          </p:nvGrpSpPr>
          <p:grpSpPr>
            <a:xfrm>
              <a:off x="1180870" y="4952989"/>
              <a:ext cx="2782762" cy="1447805"/>
              <a:chOff x="4835721" y="5369780"/>
              <a:chExt cx="2650494" cy="1243628"/>
            </a:xfrm>
          </p:grpSpPr>
          <p:cxnSp>
            <p:nvCxnSpPr>
              <p:cNvPr id="383" name="Straight Connector 382"/>
              <p:cNvCxnSpPr/>
              <p:nvPr/>
            </p:nvCxnSpPr>
            <p:spPr>
              <a:xfrm>
                <a:off x="5706659" y="5385421"/>
                <a:ext cx="399400"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Straight Connector 20"/>
              <p:cNvCxnSpPr>
                <a:cxnSpLocks noChangeShapeType="1"/>
              </p:cNvCxnSpPr>
              <p:nvPr/>
            </p:nvCxnSpPr>
            <p:spPr bwMode="auto">
              <a:xfrm>
                <a:off x="4924644" y="6611241"/>
                <a:ext cx="2560399" cy="2165"/>
              </a:xfrm>
              <a:prstGeom prst="line">
                <a:avLst/>
              </a:prstGeom>
              <a:noFill/>
              <a:ln w="38100">
                <a:solidFill>
                  <a:schemeClr val="tx1"/>
                </a:solidFill>
                <a:round/>
                <a:headEnd/>
                <a:tailEnd/>
              </a:ln>
            </p:spPr>
          </p:cxnSp>
          <p:cxnSp>
            <p:nvCxnSpPr>
              <p:cNvPr id="385" name="Straight Connector 384"/>
              <p:cNvCxnSpPr/>
              <p:nvPr/>
            </p:nvCxnSpPr>
            <p:spPr>
              <a:xfrm flipH="1">
                <a:off x="7485043" y="5697054"/>
                <a:ext cx="1172" cy="91635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a:off x="4931157" y="6404567"/>
                <a:ext cx="1172" cy="2077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7122152" y="5385426"/>
                <a:ext cx="362891"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4835721" y="5369780"/>
                <a:ext cx="399400"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29" name="Group 428"/>
          <p:cNvGrpSpPr/>
          <p:nvPr/>
        </p:nvGrpSpPr>
        <p:grpSpPr>
          <a:xfrm>
            <a:off x="26908" y="811650"/>
            <a:ext cx="3876611" cy="5360550"/>
            <a:chOff x="4678571" y="-1981205"/>
            <a:chExt cx="3876611" cy="5486400"/>
          </a:xfrm>
        </p:grpSpPr>
        <p:cxnSp>
          <p:nvCxnSpPr>
            <p:cNvPr id="415" name="Straight Connector 414"/>
            <p:cNvCxnSpPr/>
            <p:nvPr/>
          </p:nvCxnSpPr>
          <p:spPr>
            <a:xfrm flipH="1">
              <a:off x="5815445" y="2326564"/>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20"/>
            <p:cNvCxnSpPr>
              <a:cxnSpLocks noChangeShapeType="1"/>
            </p:cNvCxnSpPr>
            <p:nvPr/>
          </p:nvCxnSpPr>
          <p:spPr bwMode="auto">
            <a:xfrm>
              <a:off x="5347956" y="1204386"/>
              <a:ext cx="3207226" cy="1376"/>
            </a:xfrm>
            <a:prstGeom prst="line">
              <a:avLst/>
            </a:prstGeom>
            <a:noFill/>
            <a:ln w="38100">
              <a:solidFill>
                <a:schemeClr val="tx1"/>
              </a:solidFill>
              <a:round/>
              <a:headEnd/>
              <a:tailEnd/>
            </a:ln>
          </p:spPr>
        </p:cxnSp>
        <p:pic>
          <p:nvPicPr>
            <p:cNvPr id="80" name="Picture 4" descr="http://webobjects2.cdw.com/is/image/CDW/662901?$product_230$"/>
            <p:cNvPicPr>
              <a:picLocks noChangeAspect="1" noChangeArrowheads="1"/>
            </p:cNvPicPr>
            <p:nvPr/>
          </p:nvPicPr>
          <p:blipFill>
            <a:blip r:embed="rId4" cstate="print"/>
            <a:srcRect/>
            <a:stretch>
              <a:fillRect/>
            </a:stretch>
          </p:blipFill>
          <p:spPr bwMode="auto">
            <a:xfrm>
              <a:off x="6011101" y="1307174"/>
              <a:ext cx="877538" cy="756652"/>
            </a:xfrm>
            <a:prstGeom prst="rect">
              <a:avLst/>
            </a:prstGeom>
            <a:noFill/>
          </p:spPr>
        </p:pic>
        <p:sp>
          <p:nvSpPr>
            <p:cNvPr id="81" name="TextBox 80"/>
            <p:cNvSpPr txBox="1"/>
            <p:nvPr/>
          </p:nvSpPr>
          <p:spPr>
            <a:xfrm>
              <a:off x="7188545" y="1336504"/>
              <a:ext cx="715329" cy="453579"/>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82" name="Rounded Rectangle 81"/>
            <p:cNvSpPr/>
            <p:nvPr/>
          </p:nvSpPr>
          <p:spPr bwMode="auto">
            <a:xfrm>
              <a:off x="7922766" y="2707410"/>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3" name="Rounded Rectangle 82"/>
            <p:cNvSpPr/>
            <p:nvPr/>
          </p:nvSpPr>
          <p:spPr bwMode="auto">
            <a:xfrm>
              <a:off x="7995815" y="278227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4" name="Rounded Rectangle 83"/>
            <p:cNvSpPr/>
            <p:nvPr/>
          </p:nvSpPr>
          <p:spPr bwMode="auto">
            <a:xfrm>
              <a:off x="8105389" y="293200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5" name="Rounded Rectangle 84"/>
            <p:cNvSpPr/>
            <p:nvPr/>
          </p:nvSpPr>
          <p:spPr bwMode="auto">
            <a:xfrm>
              <a:off x="6259144" y="2707410"/>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6" name="Rounded Rectangle 85"/>
            <p:cNvSpPr/>
            <p:nvPr/>
          </p:nvSpPr>
          <p:spPr bwMode="auto">
            <a:xfrm>
              <a:off x="6332192" y="278227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7" name="Rounded Rectangle 86"/>
            <p:cNvSpPr/>
            <p:nvPr/>
          </p:nvSpPr>
          <p:spPr bwMode="auto">
            <a:xfrm>
              <a:off x="6441765" y="293200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8" name="Rounded Rectangle 87"/>
            <p:cNvSpPr/>
            <p:nvPr/>
          </p:nvSpPr>
          <p:spPr bwMode="auto">
            <a:xfrm>
              <a:off x="5565176" y="2707410"/>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89" name="Rounded Rectangle 88"/>
            <p:cNvSpPr/>
            <p:nvPr/>
          </p:nvSpPr>
          <p:spPr bwMode="auto">
            <a:xfrm>
              <a:off x="5638226" y="278227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90" name="Rounded Rectangle 89"/>
            <p:cNvSpPr/>
            <p:nvPr/>
          </p:nvSpPr>
          <p:spPr bwMode="auto">
            <a:xfrm>
              <a:off x="5747799" y="2932005"/>
              <a:ext cx="200885" cy="57319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dirty="0">
                <a:solidFill>
                  <a:prstClr val="white"/>
                </a:solidFill>
                <a:latin typeface="Arial" charset="0"/>
                <a:ea typeface="ＭＳ Ｐゴシック"/>
                <a:cs typeface="Arial" charset="0"/>
              </a:endParaRPr>
            </a:p>
          </p:txBody>
        </p:sp>
        <p:sp>
          <p:nvSpPr>
            <p:cNvPr id="91" name="TextBox 90"/>
            <p:cNvSpPr txBox="1"/>
            <p:nvPr/>
          </p:nvSpPr>
          <p:spPr>
            <a:xfrm>
              <a:off x="7141699" y="2746816"/>
              <a:ext cx="666761" cy="453579"/>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92" name="Straight Connector 91"/>
            <p:cNvCxnSpPr/>
            <p:nvPr/>
          </p:nvCxnSpPr>
          <p:spPr>
            <a:xfrm rot="5400000">
              <a:off x="6306700" y="1335853"/>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737326" y="2687927"/>
              <a:ext cx="710974" cy="613667"/>
            </a:xfrm>
            <a:prstGeom prst="rect">
              <a:avLst/>
            </a:prstGeom>
            <a:noFill/>
          </p:spPr>
          <p:txBody>
            <a:bodyPr wrap="none" rtlCol="0">
              <a:spAutoFit/>
            </a:bodyPr>
            <a:lstStyle/>
            <a:p>
              <a:pPr algn="ctr"/>
              <a:r>
                <a:rPr lang="en-US" sz="2000" b="1" dirty="0" smtClean="0"/>
                <a:t>Server</a:t>
              </a:r>
            </a:p>
            <a:p>
              <a:pPr algn="ctr"/>
              <a:r>
                <a:rPr lang="en-US" sz="2000" b="1" dirty="0" smtClean="0">
                  <a:solidFill>
                    <a:schemeClr val="tx1"/>
                  </a:solidFill>
                </a:rPr>
                <a:t>Racks</a:t>
              </a:r>
              <a:endParaRPr lang="en-US" sz="2000" b="1" dirty="0">
                <a:solidFill>
                  <a:schemeClr val="tx1"/>
                </a:solidFill>
              </a:endParaRPr>
            </a:p>
          </p:txBody>
        </p:sp>
        <p:cxnSp>
          <p:nvCxnSpPr>
            <p:cNvPr id="94" name="Straight Connector 93"/>
            <p:cNvCxnSpPr/>
            <p:nvPr/>
          </p:nvCxnSpPr>
          <p:spPr>
            <a:xfrm flipH="1">
              <a:off x="6438167" y="1828795"/>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5" name="Picture 4" descr="http://webobjects2.cdw.com/is/image/CDW/662901?$product_230$"/>
            <p:cNvPicPr>
              <a:picLocks noChangeAspect="1" noChangeArrowheads="1"/>
            </p:cNvPicPr>
            <p:nvPr/>
          </p:nvPicPr>
          <p:blipFill>
            <a:blip r:embed="rId4" cstate="print"/>
            <a:srcRect/>
            <a:stretch>
              <a:fillRect/>
            </a:stretch>
          </p:blipFill>
          <p:spPr bwMode="auto">
            <a:xfrm>
              <a:off x="5230675" y="1307174"/>
              <a:ext cx="877538" cy="756652"/>
            </a:xfrm>
            <a:prstGeom prst="rect">
              <a:avLst/>
            </a:prstGeom>
            <a:noFill/>
          </p:spPr>
        </p:pic>
        <p:cxnSp>
          <p:nvCxnSpPr>
            <p:cNvPr id="96" name="Straight Connector 95"/>
            <p:cNvCxnSpPr/>
            <p:nvPr/>
          </p:nvCxnSpPr>
          <p:spPr>
            <a:xfrm rot="5400000">
              <a:off x="5561275" y="1335853"/>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663045" y="1828795"/>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8" name="Picture 4" descr="http://webobjects2.cdw.com/is/image/CDW/662901?$product_230$"/>
            <p:cNvPicPr>
              <a:picLocks noChangeAspect="1" noChangeArrowheads="1"/>
            </p:cNvPicPr>
            <p:nvPr/>
          </p:nvPicPr>
          <p:blipFill>
            <a:blip r:embed="rId4" cstate="print"/>
            <a:srcRect/>
            <a:stretch>
              <a:fillRect/>
            </a:stretch>
          </p:blipFill>
          <p:spPr bwMode="auto">
            <a:xfrm>
              <a:off x="7651166" y="1307174"/>
              <a:ext cx="877538" cy="756652"/>
            </a:xfrm>
            <a:prstGeom prst="rect">
              <a:avLst/>
            </a:prstGeom>
            <a:noFill/>
          </p:spPr>
        </p:pic>
        <p:cxnSp>
          <p:nvCxnSpPr>
            <p:cNvPr id="100" name="Straight Connector 99"/>
            <p:cNvCxnSpPr/>
            <p:nvPr/>
          </p:nvCxnSpPr>
          <p:spPr>
            <a:xfrm rot="5400000">
              <a:off x="7924602" y="1335853"/>
              <a:ext cx="264231" cy="1296"/>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8056069" y="1828795"/>
              <a:ext cx="1296" cy="2642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731327" y="1465435"/>
              <a:ext cx="606355" cy="400218"/>
            </a:xfrm>
            <a:prstGeom prst="rect">
              <a:avLst/>
            </a:prstGeom>
            <a:noFill/>
          </p:spPr>
          <p:txBody>
            <a:bodyPr wrap="none" rtlCol="0">
              <a:spAutoFit/>
            </a:bodyPr>
            <a:lstStyle/>
            <a:p>
              <a:pPr algn="ctr"/>
              <a:r>
                <a:rPr lang="en-US" sz="2400" b="1" dirty="0" smtClean="0"/>
                <a:t>PDU</a:t>
              </a:r>
              <a:endParaRPr lang="en-US" sz="2400" b="1" dirty="0">
                <a:solidFill>
                  <a:schemeClr val="tx1"/>
                </a:solidFill>
              </a:endParaRPr>
            </a:p>
          </p:txBody>
        </p:sp>
        <p:grpSp>
          <p:nvGrpSpPr>
            <p:cNvPr id="2" name="Group 1"/>
            <p:cNvGrpSpPr/>
            <p:nvPr/>
          </p:nvGrpSpPr>
          <p:grpSpPr>
            <a:xfrm>
              <a:off x="5448299" y="2126479"/>
              <a:ext cx="232608" cy="197675"/>
              <a:chOff x="7624452" y="4114800"/>
              <a:chExt cx="411591" cy="165588"/>
            </a:xfrm>
          </p:grpSpPr>
          <p:sp>
            <p:nvSpPr>
              <p:cNvPr id="112" name="Can 111"/>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Can 112"/>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Can 113"/>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 name="Group 118"/>
            <p:cNvGrpSpPr/>
            <p:nvPr/>
          </p:nvGrpSpPr>
          <p:grpSpPr>
            <a:xfrm>
              <a:off x="5614007" y="2217445"/>
              <a:ext cx="232608" cy="197675"/>
              <a:chOff x="7624452" y="4114800"/>
              <a:chExt cx="411591" cy="165588"/>
            </a:xfrm>
          </p:grpSpPr>
          <p:sp>
            <p:nvSpPr>
              <p:cNvPr id="120" name="Can 119"/>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Can 120"/>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Can 121"/>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3" name="Group 122"/>
            <p:cNvGrpSpPr/>
            <p:nvPr/>
          </p:nvGrpSpPr>
          <p:grpSpPr>
            <a:xfrm>
              <a:off x="5773335" y="2308410"/>
              <a:ext cx="232608" cy="197675"/>
              <a:chOff x="7624452" y="4114800"/>
              <a:chExt cx="411591" cy="165588"/>
            </a:xfrm>
          </p:grpSpPr>
          <p:sp>
            <p:nvSpPr>
              <p:cNvPr id="124" name="Can 123"/>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Can 124"/>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Can 125"/>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7" name="Group 126"/>
            <p:cNvGrpSpPr/>
            <p:nvPr/>
          </p:nvGrpSpPr>
          <p:grpSpPr>
            <a:xfrm>
              <a:off x="6165271" y="2126479"/>
              <a:ext cx="232608" cy="197675"/>
              <a:chOff x="7624452" y="4114800"/>
              <a:chExt cx="411591" cy="165588"/>
            </a:xfrm>
          </p:grpSpPr>
          <p:sp>
            <p:nvSpPr>
              <p:cNvPr id="128" name="Can 127"/>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Can 128"/>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Can 129"/>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p:cNvGrpSpPr/>
            <p:nvPr/>
          </p:nvGrpSpPr>
          <p:grpSpPr>
            <a:xfrm>
              <a:off x="6330980" y="2217445"/>
              <a:ext cx="232608" cy="197675"/>
              <a:chOff x="7624452" y="4114800"/>
              <a:chExt cx="411591" cy="165588"/>
            </a:xfrm>
          </p:grpSpPr>
          <p:sp>
            <p:nvSpPr>
              <p:cNvPr id="132" name="Can 131"/>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Can 132"/>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Can 133"/>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5" name="Group 134"/>
            <p:cNvGrpSpPr/>
            <p:nvPr/>
          </p:nvGrpSpPr>
          <p:grpSpPr>
            <a:xfrm>
              <a:off x="6490307" y="2308410"/>
              <a:ext cx="232608" cy="197675"/>
              <a:chOff x="7624452" y="4114800"/>
              <a:chExt cx="411591" cy="165588"/>
            </a:xfrm>
          </p:grpSpPr>
          <p:sp>
            <p:nvSpPr>
              <p:cNvPr id="136" name="Can 135"/>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Can 136"/>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Can 137"/>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 name="Group 138"/>
            <p:cNvGrpSpPr/>
            <p:nvPr/>
          </p:nvGrpSpPr>
          <p:grpSpPr>
            <a:xfrm>
              <a:off x="7838208" y="2126479"/>
              <a:ext cx="232608" cy="197675"/>
              <a:chOff x="7624452" y="4114800"/>
              <a:chExt cx="411591" cy="165588"/>
            </a:xfrm>
          </p:grpSpPr>
          <p:sp>
            <p:nvSpPr>
              <p:cNvPr id="140" name="Can 139"/>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Can 140"/>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Can 141"/>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p:cNvGrpSpPr/>
            <p:nvPr/>
          </p:nvGrpSpPr>
          <p:grpSpPr>
            <a:xfrm>
              <a:off x="8003916" y="2217445"/>
              <a:ext cx="232608" cy="197675"/>
              <a:chOff x="7624452" y="4114800"/>
              <a:chExt cx="411591" cy="165588"/>
            </a:xfrm>
          </p:grpSpPr>
          <p:sp>
            <p:nvSpPr>
              <p:cNvPr id="144" name="Can 143"/>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Can 144"/>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Can 145"/>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p:cNvGrpSpPr/>
            <p:nvPr/>
          </p:nvGrpSpPr>
          <p:grpSpPr>
            <a:xfrm>
              <a:off x="8163244" y="2308410"/>
              <a:ext cx="232608" cy="197675"/>
              <a:chOff x="7624452" y="4114800"/>
              <a:chExt cx="411591" cy="165588"/>
            </a:xfrm>
          </p:grpSpPr>
          <p:sp>
            <p:nvSpPr>
              <p:cNvPr id="148" name="Can 147"/>
              <p:cNvSpPr/>
              <p:nvPr/>
            </p:nvSpPr>
            <p:spPr>
              <a:xfrm rot="16200000">
                <a:off x="7605128" y="4186894"/>
                <a:ext cx="76425" cy="3777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Can 148"/>
              <p:cNvSpPr/>
              <p:nvPr/>
            </p:nvSpPr>
            <p:spPr>
              <a:xfrm rot="5400000">
                <a:off x="7780010" y="4024354"/>
                <a:ext cx="165586" cy="346480"/>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Can 149"/>
              <p:cNvSpPr/>
              <p:nvPr/>
            </p:nvSpPr>
            <p:spPr>
              <a:xfrm rot="16200000">
                <a:off x="7760473" y="4008714"/>
                <a:ext cx="165588" cy="377760"/>
              </a:xfrm>
              <a:prstGeom prst="can">
                <a:avLst>
                  <a:gd name="adj" fmla="val 160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1" name="TextBox 150"/>
            <p:cNvSpPr txBox="1"/>
            <p:nvPr/>
          </p:nvSpPr>
          <p:spPr>
            <a:xfrm>
              <a:off x="4678571" y="2020748"/>
              <a:ext cx="672172" cy="472504"/>
            </a:xfrm>
            <a:prstGeom prst="rect">
              <a:avLst/>
            </a:prstGeom>
            <a:noFill/>
          </p:spPr>
          <p:txBody>
            <a:bodyPr wrap="none" rtlCol="0">
              <a:spAutoFit/>
            </a:bodyPr>
            <a:lstStyle/>
            <a:p>
              <a:pPr algn="ctr"/>
              <a:r>
                <a:rPr lang="en-US" sz="2400" b="1" dirty="0" smtClean="0"/>
                <a:t>ESD</a:t>
              </a:r>
              <a:endParaRPr lang="en-US" sz="2400" b="1" dirty="0">
                <a:solidFill>
                  <a:schemeClr val="tx1"/>
                </a:solidFill>
              </a:endParaRPr>
            </a:p>
          </p:txBody>
        </p:sp>
        <p:sp>
          <p:nvSpPr>
            <p:cNvPr id="346" name="TextBox 345"/>
            <p:cNvSpPr txBox="1"/>
            <p:nvPr/>
          </p:nvSpPr>
          <p:spPr>
            <a:xfrm>
              <a:off x="5663045" y="-1981205"/>
              <a:ext cx="2655535" cy="584775"/>
            </a:xfrm>
            <a:prstGeom prst="rect">
              <a:avLst/>
            </a:prstGeom>
            <a:noFill/>
          </p:spPr>
          <p:txBody>
            <a:bodyPr wrap="none" rtlCol="0">
              <a:spAutoFit/>
            </a:bodyPr>
            <a:lstStyle/>
            <a:p>
              <a:r>
                <a:rPr lang="en-US" sz="3200" b="1" dirty="0" smtClean="0"/>
                <a:t>Rack level UPS</a:t>
              </a:r>
              <a:endParaRPr lang="en-US" sz="3200" b="1" dirty="0"/>
            </a:p>
          </p:txBody>
        </p:sp>
        <p:grpSp>
          <p:nvGrpSpPr>
            <p:cNvPr id="406" name="Group 405"/>
            <p:cNvGrpSpPr/>
            <p:nvPr/>
          </p:nvGrpSpPr>
          <p:grpSpPr>
            <a:xfrm>
              <a:off x="5699683" y="1828787"/>
              <a:ext cx="2782762" cy="764525"/>
              <a:chOff x="4835721" y="5369780"/>
              <a:chExt cx="2650494" cy="656708"/>
            </a:xfrm>
          </p:grpSpPr>
          <p:cxnSp>
            <p:nvCxnSpPr>
              <p:cNvPr id="407" name="Straight Connector 406"/>
              <p:cNvCxnSpPr/>
              <p:nvPr/>
            </p:nvCxnSpPr>
            <p:spPr>
              <a:xfrm>
                <a:off x="5599184" y="5385428"/>
                <a:ext cx="399400"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Straight Connector 20"/>
              <p:cNvCxnSpPr>
                <a:cxnSpLocks noChangeShapeType="1"/>
              </p:cNvCxnSpPr>
              <p:nvPr/>
            </p:nvCxnSpPr>
            <p:spPr bwMode="auto">
              <a:xfrm>
                <a:off x="4924644" y="6024323"/>
                <a:ext cx="2560399" cy="2165"/>
              </a:xfrm>
              <a:prstGeom prst="line">
                <a:avLst/>
              </a:prstGeom>
              <a:noFill/>
              <a:ln w="38100">
                <a:solidFill>
                  <a:schemeClr val="tx1"/>
                </a:solidFill>
                <a:round/>
                <a:headEnd/>
                <a:tailEnd/>
              </a:ln>
            </p:spPr>
          </p:cxnSp>
          <p:cxnSp>
            <p:nvCxnSpPr>
              <p:cNvPr id="409" name="Straight Connector 408"/>
              <p:cNvCxnSpPr/>
              <p:nvPr/>
            </p:nvCxnSpPr>
            <p:spPr>
              <a:xfrm>
                <a:off x="7486215" y="5697056"/>
                <a:ext cx="0" cy="32727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7122152" y="5385426"/>
                <a:ext cx="362891"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4835721" y="5369780"/>
                <a:ext cx="399400" cy="31162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424" name="TextBox 423"/>
          <p:cNvSpPr txBox="1"/>
          <p:nvPr/>
        </p:nvSpPr>
        <p:spPr>
          <a:xfrm>
            <a:off x="529155" y="1371600"/>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grpSp>
        <p:nvGrpSpPr>
          <p:cNvPr id="426" name="Group 207"/>
          <p:cNvGrpSpPr/>
          <p:nvPr/>
        </p:nvGrpSpPr>
        <p:grpSpPr>
          <a:xfrm>
            <a:off x="1884426" y="1371600"/>
            <a:ext cx="632880" cy="1020769"/>
            <a:chOff x="2588172" y="914400"/>
            <a:chExt cx="512381" cy="1066800"/>
          </a:xfrm>
        </p:grpSpPr>
        <p:cxnSp>
          <p:nvCxnSpPr>
            <p:cNvPr id="427" name="Straight Connector 426"/>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28" name="Isosceles Triangle 427"/>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Isosceles Triangle 431"/>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3" name="Straight Connector 432"/>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2"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endCxn id="432"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38" name="Isosceles Triangle 437"/>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9" name="Group 98"/>
            <p:cNvGrpSpPr/>
            <p:nvPr/>
          </p:nvGrpSpPr>
          <p:grpSpPr>
            <a:xfrm>
              <a:off x="2588172" y="1908725"/>
              <a:ext cx="78828" cy="72475"/>
              <a:chOff x="6705600" y="3886200"/>
              <a:chExt cx="1295400" cy="2819400"/>
            </a:xfrm>
          </p:grpSpPr>
          <p:cxnSp>
            <p:nvCxnSpPr>
              <p:cNvPr id="470" name="Straight Connector 469"/>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71" name="Isosceles Triangle 470"/>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Isosceles Triangle 471"/>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3" name="Straight Connector 472"/>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a:endCxn id="472"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a:endCxn id="472"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78" name="Isosceles Triangle 477"/>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0" name="Group 101"/>
            <p:cNvGrpSpPr/>
            <p:nvPr/>
          </p:nvGrpSpPr>
          <p:grpSpPr>
            <a:xfrm>
              <a:off x="3048000" y="1908725"/>
              <a:ext cx="52553" cy="72475"/>
              <a:chOff x="6705606" y="3886206"/>
              <a:chExt cx="1295437" cy="2819392"/>
            </a:xfrm>
          </p:grpSpPr>
          <p:cxnSp>
            <p:nvCxnSpPr>
              <p:cNvPr id="461" name="Straight Connector 460"/>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62" name="Isosceles Triangle 461"/>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Isosceles Triangle 462"/>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4" name="Straight Connector 463"/>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3"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3"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69" name="Isosceles Triangle 468"/>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1" name="Group 111"/>
            <p:cNvGrpSpPr/>
            <p:nvPr/>
          </p:nvGrpSpPr>
          <p:grpSpPr>
            <a:xfrm>
              <a:off x="2622331" y="1115117"/>
              <a:ext cx="52552" cy="72475"/>
              <a:chOff x="6705600" y="3886200"/>
              <a:chExt cx="1295400" cy="2819400"/>
            </a:xfrm>
          </p:grpSpPr>
          <p:cxnSp>
            <p:nvCxnSpPr>
              <p:cNvPr id="452" name="Straight Connector 451"/>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53" name="Isosceles Triangle 452"/>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Isosceles Triangle 453"/>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5" name="Straight Connector 454"/>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endCxn id="454"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endCxn id="454"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60" name="Isosceles Triangle 459"/>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2" name="Group 123"/>
            <p:cNvGrpSpPr/>
            <p:nvPr/>
          </p:nvGrpSpPr>
          <p:grpSpPr>
            <a:xfrm>
              <a:off x="3016469" y="1115117"/>
              <a:ext cx="52552" cy="72475"/>
              <a:chOff x="6705600" y="3886200"/>
              <a:chExt cx="1295400" cy="2819400"/>
            </a:xfrm>
          </p:grpSpPr>
          <p:cxnSp>
            <p:nvCxnSpPr>
              <p:cNvPr id="443" name="Straight Connector 44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44" name="Isosceles Triangle 44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Isosceles Triangle 444"/>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6" name="Straight Connector 44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a:endCxn id="445"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a:endCxn id="445"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51" name="Isosceles Triangle 45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479" name="Straight Connector 478"/>
          <p:cNvCxnSpPr/>
          <p:nvPr/>
        </p:nvCxnSpPr>
        <p:spPr>
          <a:xfrm>
            <a:off x="2221960" y="2286000"/>
            <a:ext cx="0" cy="457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16200000" flipH="1">
            <a:off x="1905183" y="3578875"/>
            <a:ext cx="6095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a:off x="2570226" y="3048000"/>
            <a:ext cx="556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83" name="Picture 2" descr="C:\Users\srgovin\Desktop\Hotpower Slides\light_switch.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506" y="2743201"/>
            <a:ext cx="779798" cy="687921"/>
          </a:xfrm>
          <a:prstGeom prst="rect">
            <a:avLst/>
          </a:prstGeom>
          <a:noFill/>
          <a:extLst>
            <a:ext uri="{909E8E84-426E-40dd-AFC4-6F175D3DCCD1}">
              <a14:hiddenFill xmlns:a14="http://schemas.microsoft.com/office/drawing/2010/main">
                <a:solidFill>
                  <a:srgbClr val="FFFFFF"/>
                </a:solidFill>
              </a14:hiddenFill>
            </a:ext>
          </a:extLst>
        </p:spPr>
      </p:pic>
      <p:sp>
        <p:nvSpPr>
          <p:cNvPr id="484" name="TextBox 483"/>
          <p:cNvSpPr txBox="1"/>
          <p:nvPr/>
        </p:nvSpPr>
        <p:spPr>
          <a:xfrm>
            <a:off x="300400" y="2721114"/>
            <a:ext cx="1621919" cy="707886"/>
          </a:xfrm>
          <a:prstGeom prst="rect">
            <a:avLst/>
          </a:prstGeom>
          <a:noFill/>
        </p:spPr>
        <p:txBody>
          <a:bodyPr wrap="none" rtlCol="0">
            <a:spAutoFit/>
          </a:bodyPr>
          <a:lstStyle/>
          <a:p>
            <a:pPr algn="ctr"/>
            <a:r>
              <a:rPr lang="en-US" sz="2000" b="1" dirty="0" smtClean="0">
                <a:solidFill>
                  <a:schemeClr val="tx1"/>
                </a:solidFill>
              </a:rPr>
              <a:t>Auto </a:t>
            </a:r>
            <a:r>
              <a:rPr lang="en-US" sz="2000" b="1" dirty="0" smtClean="0"/>
              <a:t>Transfer</a:t>
            </a:r>
          </a:p>
          <a:p>
            <a:pPr algn="ctr"/>
            <a:r>
              <a:rPr lang="en-US" sz="2000" b="1" dirty="0" smtClean="0"/>
              <a:t>Switch (ATS)</a:t>
            </a:r>
            <a:endParaRPr lang="en-US" sz="2000" b="1" dirty="0">
              <a:solidFill>
                <a:schemeClr val="tx1"/>
              </a:solidFill>
            </a:endParaRPr>
          </a:p>
        </p:txBody>
      </p:sp>
      <p:sp>
        <p:nvSpPr>
          <p:cNvPr id="485" name="TextBox 484"/>
          <p:cNvSpPr txBox="1"/>
          <p:nvPr/>
        </p:nvSpPr>
        <p:spPr>
          <a:xfrm>
            <a:off x="4782742" y="1548825"/>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486" name="TextBox 485"/>
          <p:cNvSpPr txBox="1"/>
          <p:nvPr/>
        </p:nvSpPr>
        <p:spPr>
          <a:xfrm>
            <a:off x="6916342" y="2006025"/>
            <a:ext cx="1691013" cy="923330"/>
          </a:xfrm>
          <a:prstGeom prst="rect">
            <a:avLst/>
          </a:prstGeom>
          <a:noFill/>
        </p:spPr>
        <p:txBody>
          <a:bodyPr wrap="square" rtlCol="0">
            <a:spAutoFit/>
          </a:bodyPr>
          <a:lstStyle/>
          <a:p>
            <a:pPr algn="ctr"/>
            <a:r>
              <a:rPr lang="en-US" b="1" dirty="0" smtClean="0">
                <a:solidFill>
                  <a:schemeClr val="tx1"/>
                </a:solidFill>
              </a:rPr>
              <a:t>Diesel Generator</a:t>
            </a:r>
          </a:p>
          <a:p>
            <a:pPr algn="ctr"/>
            <a:r>
              <a:rPr lang="en-US" b="1" dirty="0" smtClean="0"/>
              <a:t>(DG)</a:t>
            </a:r>
            <a:endParaRPr lang="en-US" b="1" dirty="0" smtClean="0">
              <a:solidFill>
                <a:schemeClr val="tx1"/>
              </a:solidFill>
            </a:endParaRPr>
          </a:p>
        </p:txBody>
      </p:sp>
      <p:grpSp>
        <p:nvGrpSpPr>
          <p:cNvPr id="487" name="Group 207"/>
          <p:cNvGrpSpPr/>
          <p:nvPr/>
        </p:nvGrpSpPr>
        <p:grpSpPr>
          <a:xfrm>
            <a:off x="6192649" y="1524002"/>
            <a:ext cx="632880" cy="1020769"/>
            <a:chOff x="2588172" y="914400"/>
            <a:chExt cx="512381" cy="1066800"/>
          </a:xfrm>
        </p:grpSpPr>
        <p:cxnSp>
          <p:nvCxnSpPr>
            <p:cNvPr id="488" name="Straight Connector 487"/>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89" name="Isosceles Triangle 488"/>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Isosceles Triangle 489"/>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1" name="Straight Connector 490"/>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a:endCxn id="490"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0"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96" name="Isosceles Triangle 495"/>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7" name="Group 98"/>
            <p:cNvGrpSpPr/>
            <p:nvPr/>
          </p:nvGrpSpPr>
          <p:grpSpPr>
            <a:xfrm>
              <a:off x="2588172" y="1908725"/>
              <a:ext cx="78828" cy="72475"/>
              <a:chOff x="6705600" y="3886200"/>
              <a:chExt cx="1295400" cy="2819400"/>
            </a:xfrm>
          </p:grpSpPr>
          <p:cxnSp>
            <p:nvCxnSpPr>
              <p:cNvPr id="528" name="Straight Connector 527"/>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29" name="Isosceles Triangle 528"/>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Isosceles Triangle 529"/>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1" name="Straight Connector 530"/>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a:endCxn id="530"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a:endCxn id="530"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36" name="Isosceles Triangle 535"/>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8" name="Group 101"/>
            <p:cNvGrpSpPr/>
            <p:nvPr/>
          </p:nvGrpSpPr>
          <p:grpSpPr>
            <a:xfrm>
              <a:off x="3048000" y="1908725"/>
              <a:ext cx="52553" cy="72475"/>
              <a:chOff x="6705606" y="3886206"/>
              <a:chExt cx="1295437" cy="2819392"/>
            </a:xfrm>
          </p:grpSpPr>
          <p:cxnSp>
            <p:nvCxnSpPr>
              <p:cNvPr id="519" name="Straight Connector 518"/>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20" name="Isosceles Triangle 519"/>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Isosceles Triangle 520"/>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2" name="Straight Connector 521"/>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endCxn id="521"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a:endCxn id="521"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27" name="Isosceles Triangle 526"/>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9" name="Group 111"/>
            <p:cNvGrpSpPr/>
            <p:nvPr/>
          </p:nvGrpSpPr>
          <p:grpSpPr>
            <a:xfrm>
              <a:off x="2622331" y="1115117"/>
              <a:ext cx="52552" cy="72475"/>
              <a:chOff x="6705600" y="3886200"/>
              <a:chExt cx="1295400" cy="2819400"/>
            </a:xfrm>
          </p:grpSpPr>
          <p:cxnSp>
            <p:nvCxnSpPr>
              <p:cNvPr id="510" name="Straight Connector 509"/>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11" name="Isosceles Triangle 510"/>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Isosceles Triangle 511"/>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3" name="Straight Connector 512"/>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endCxn id="512"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a:endCxn id="512"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18" name="Isosceles Triangle 517"/>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0" name="Group 123"/>
            <p:cNvGrpSpPr/>
            <p:nvPr/>
          </p:nvGrpSpPr>
          <p:grpSpPr>
            <a:xfrm>
              <a:off x="3016469" y="1115117"/>
              <a:ext cx="52552" cy="72475"/>
              <a:chOff x="6705600" y="3886200"/>
              <a:chExt cx="1295400" cy="2819400"/>
            </a:xfrm>
          </p:grpSpPr>
          <p:cxnSp>
            <p:nvCxnSpPr>
              <p:cNvPr id="501" name="Straight Connector 500"/>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02" name="Isosceles Triangle 501"/>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Isosceles Triangle 502"/>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4" name="Straight Connector 503"/>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a:endCxn id="503"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endCxn id="503"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09" name="Isosceles Triangle 508"/>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537" name="Straight Connector 536"/>
          <p:cNvCxnSpPr/>
          <p:nvPr/>
        </p:nvCxnSpPr>
        <p:spPr>
          <a:xfrm>
            <a:off x="6530183" y="2438402"/>
            <a:ext cx="0" cy="457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38" name="Picture 2" descr="Caterpillar Offers Tier 2 EPA-compliant 18kW Diesel Generator Set"/>
          <p:cNvPicPr>
            <a:picLocks noChangeAspect="1" noChangeArrowheads="1"/>
          </p:cNvPicPr>
          <p:nvPr/>
        </p:nvPicPr>
        <p:blipFill>
          <a:blip r:embed="rId6" cstate="print"/>
          <a:srcRect/>
          <a:stretch>
            <a:fillRect/>
          </a:stretch>
        </p:blipFill>
        <p:spPr bwMode="auto">
          <a:xfrm>
            <a:off x="7175269" y="2844228"/>
            <a:ext cx="1147685" cy="685797"/>
          </a:xfrm>
          <a:prstGeom prst="rect">
            <a:avLst/>
          </a:prstGeom>
          <a:solidFill>
            <a:srgbClr val="92D050"/>
          </a:solidFill>
        </p:spPr>
      </p:pic>
      <p:cxnSp>
        <p:nvCxnSpPr>
          <p:cNvPr id="539" name="Straight Connector 538"/>
          <p:cNvCxnSpPr/>
          <p:nvPr/>
        </p:nvCxnSpPr>
        <p:spPr>
          <a:xfrm rot="16200000" flipH="1">
            <a:off x="6213406" y="3731277"/>
            <a:ext cx="6095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6878449" y="3200402"/>
            <a:ext cx="556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1" name="Picture 2" descr="C:\Users\srgovin\Desktop\Hotpower Slides\light_switch.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9729" y="2895603"/>
            <a:ext cx="779798" cy="687921"/>
          </a:xfrm>
          <a:prstGeom prst="rect">
            <a:avLst/>
          </a:prstGeom>
          <a:noFill/>
          <a:extLst>
            <a:ext uri="{909E8E84-426E-40dd-AFC4-6F175D3DCCD1}">
              <a14:hiddenFill xmlns:a14="http://schemas.microsoft.com/office/drawing/2010/main">
                <a:solidFill>
                  <a:srgbClr val="FFFFFF"/>
                </a:solidFill>
              </a14:hiddenFill>
            </a:ext>
          </a:extLst>
        </p:spPr>
      </p:pic>
      <p:sp>
        <p:nvSpPr>
          <p:cNvPr id="542" name="TextBox 541"/>
          <p:cNvSpPr txBox="1"/>
          <p:nvPr/>
        </p:nvSpPr>
        <p:spPr>
          <a:xfrm>
            <a:off x="4630342" y="2873516"/>
            <a:ext cx="1621919" cy="707886"/>
          </a:xfrm>
          <a:prstGeom prst="rect">
            <a:avLst/>
          </a:prstGeom>
          <a:noFill/>
        </p:spPr>
        <p:txBody>
          <a:bodyPr wrap="none" rtlCol="0">
            <a:spAutoFit/>
          </a:bodyPr>
          <a:lstStyle/>
          <a:p>
            <a:pPr algn="ctr"/>
            <a:r>
              <a:rPr lang="en-US" sz="2000" b="1" dirty="0" smtClean="0">
                <a:solidFill>
                  <a:schemeClr val="tx1"/>
                </a:solidFill>
              </a:rPr>
              <a:t>Auto </a:t>
            </a:r>
            <a:r>
              <a:rPr lang="en-US" sz="2000" b="1" dirty="0" smtClean="0"/>
              <a:t>Transfer</a:t>
            </a:r>
          </a:p>
          <a:p>
            <a:pPr algn="ctr"/>
            <a:r>
              <a:rPr lang="en-US" sz="2000" b="1" dirty="0" smtClean="0"/>
              <a:t>Switch (ATS)</a:t>
            </a:r>
            <a:endParaRPr lang="en-US" sz="2000" b="1" dirty="0">
              <a:solidFill>
                <a:schemeClr val="tx1"/>
              </a:solidFill>
            </a:endParaRPr>
          </a:p>
        </p:txBody>
      </p:sp>
      <p:sp>
        <p:nvSpPr>
          <p:cNvPr id="544" name="Down Arrow 543"/>
          <p:cNvSpPr/>
          <p:nvPr/>
        </p:nvSpPr>
        <p:spPr>
          <a:xfrm rot="10800000">
            <a:off x="8382000" y="838200"/>
            <a:ext cx="533400" cy="40339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TextBox 544"/>
          <p:cNvSpPr txBox="1"/>
          <p:nvPr/>
        </p:nvSpPr>
        <p:spPr>
          <a:xfrm>
            <a:off x="2836719" y="1905000"/>
            <a:ext cx="1691013" cy="923330"/>
          </a:xfrm>
          <a:prstGeom prst="rect">
            <a:avLst/>
          </a:prstGeom>
          <a:noFill/>
        </p:spPr>
        <p:txBody>
          <a:bodyPr wrap="square" rtlCol="0">
            <a:spAutoFit/>
          </a:bodyPr>
          <a:lstStyle/>
          <a:p>
            <a:pPr algn="ctr"/>
            <a:r>
              <a:rPr lang="en-US" b="1" dirty="0" smtClean="0">
                <a:solidFill>
                  <a:schemeClr val="tx1"/>
                </a:solidFill>
              </a:rPr>
              <a:t>Diesel Generator</a:t>
            </a:r>
          </a:p>
          <a:p>
            <a:pPr algn="ctr"/>
            <a:r>
              <a:rPr lang="en-US" b="1" dirty="0" smtClean="0"/>
              <a:t>(DG)</a:t>
            </a:r>
            <a:endParaRPr lang="en-US" b="1" dirty="0" smtClean="0">
              <a:solidFill>
                <a:schemeClr val="tx1"/>
              </a:solidFill>
            </a:endParaRPr>
          </a:p>
        </p:txBody>
      </p:sp>
      <p:pic>
        <p:nvPicPr>
          <p:cNvPr id="546" name="Picture 2" descr="Caterpillar Offers Tier 2 EPA-compliant 18kW Diesel Generator Set"/>
          <p:cNvPicPr>
            <a:picLocks noChangeAspect="1" noChangeArrowheads="1"/>
          </p:cNvPicPr>
          <p:nvPr/>
        </p:nvPicPr>
        <p:blipFill>
          <a:blip r:embed="rId6" cstate="print"/>
          <a:srcRect/>
          <a:stretch>
            <a:fillRect/>
          </a:stretch>
        </p:blipFill>
        <p:spPr bwMode="auto">
          <a:xfrm>
            <a:off x="3095646" y="2743203"/>
            <a:ext cx="1147685" cy="685797"/>
          </a:xfrm>
          <a:prstGeom prst="rect">
            <a:avLst/>
          </a:prstGeom>
          <a:solidFill>
            <a:srgbClr val="92D050"/>
          </a:solidFill>
        </p:spPr>
      </p:pic>
      <p:sp>
        <p:nvSpPr>
          <p:cNvPr id="547" name="TextBox 546"/>
          <p:cNvSpPr txBox="1"/>
          <p:nvPr/>
        </p:nvSpPr>
        <p:spPr>
          <a:xfrm>
            <a:off x="8113466" y="4872335"/>
            <a:ext cx="1010661" cy="830997"/>
          </a:xfrm>
          <a:prstGeom prst="rect">
            <a:avLst/>
          </a:prstGeom>
          <a:noFill/>
        </p:spPr>
        <p:txBody>
          <a:bodyPr wrap="none" rtlCol="0">
            <a:spAutoFit/>
          </a:bodyPr>
          <a:lstStyle/>
          <a:p>
            <a:pPr algn="ctr"/>
            <a:r>
              <a:rPr lang="en-US" sz="2400" b="1" dirty="0" smtClean="0"/>
              <a:t>Cost </a:t>
            </a:r>
          </a:p>
          <a:p>
            <a:pPr algn="ctr"/>
            <a:r>
              <a:rPr lang="en-US" sz="2400" b="1" dirty="0" smtClean="0"/>
              <a:t>Saving</a:t>
            </a:r>
            <a:endParaRPr lang="en-US" sz="2400" b="1" dirty="0"/>
          </a:p>
        </p:txBody>
      </p:sp>
      <p:sp>
        <p:nvSpPr>
          <p:cNvPr id="3" name="TextBox 2"/>
          <p:cNvSpPr txBox="1"/>
          <p:nvPr/>
        </p:nvSpPr>
        <p:spPr>
          <a:xfrm>
            <a:off x="2192893" y="6308376"/>
            <a:ext cx="6570107" cy="369332"/>
          </a:xfrm>
          <a:prstGeom prst="rect">
            <a:avLst/>
          </a:prstGeom>
          <a:noFill/>
        </p:spPr>
        <p:txBody>
          <a:bodyPr wrap="square" rtlCol="0">
            <a:spAutoFit/>
          </a:bodyPr>
          <a:lstStyle/>
          <a:p>
            <a:r>
              <a:rPr lang="en-US" b="1" dirty="0" smtClean="0"/>
              <a:t>Similar to the ones in Google, Microsoft and Facebook data centers</a:t>
            </a:r>
            <a:endParaRPr lang="en-US" b="1" dirty="0"/>
          </a:p>
        </p:txBody>
      </p:sp>
      <p:grpSp>
        <p:nvGrpSpPr>
          <p:cNvPr id="275" name="Group 274"/>
          <p:cNvGrpSpPr/>
          <p:nvPr/>
        </p:nvGrpSpPr>
        <p:grpSpPr>
          <a:xfrm>
            <a:off x="4171347" y="5035782"/>
            <a:ext cx="781653" cy="594281"/>
            <a:chOff x="4941455" y="4438650"/>
            <a:chExt cx="3821545" cy="1676400"/>
          </a:xfrm>
        </p:grpSpPr>
        <p:cxnSp>
          <p:nvCxnSpPr>
            <p:cNvPr id="276" name="Straight Arrow Connector 275"/>
            <p:cNvCxnSpPr/>
            <p:nvPr/>
          </p:nvCxnSpPr>
          <p:spPr>
            <a:xfrm>
              <a:off x="4953000" y="6115050"/>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flipV="1">
              <a:off x="4953001" y="4438650"/>
              <a:ext cx="1"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8" name="Freeform 277"/>
            <p:cNvSpPr/>
            <p:nvPr/>
          </p:nvSpPr>
          <p:spPr>
            <a:xfrm>
              <a:off x="4953000" y="4559367"/>
              <a:ext cx="3694545" cy="1359312"/>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9" name="Straight Connector 278"/>
            <p:cNvCxnSpPr/>
            <p:nvPr/>
          </p:nvCxnSpPr>
          <p:spPr>
            <a:xfrm>
              <a:off x="4941455" y="5429250"/>
              <a:ext cx="370609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4114800" y="4114800"/>
            <a:ext cx="849810" cy="505197"/>
            <a:chOff x="6098793" y="-797912"/>
            <a:chExt cx="3810000" cy="1844672"/>
          </a:xfrm>
        </p:grpSpPr>
        <p:cxnSp>
          <p:nvCxnSpPr>
            <p:cNvPr id="281" name="Straight Arrow Connector 280"/>
            <p:cNvCxnSpPr/>
            <p:nvPr/>
          </p:nvCxnSpPr>
          <p:spPr>
            <a:xfrm>
              <a:off x="6098793" y="1046759"/>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6098795" y="-439760"/>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3" name="Freeform 282"/>
            <p:cNvSpPr/>
            <p:nvPr/>
          </p:nvSpPr>
          <p:spPr>
            <a:xfrm>
              <a:off x="6098793" y="-629641"/>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Rectangle 283"/>
            <p:cNvSpPr/>
            <p:nvPr/>
          </p:nvSpPr>
          <p:spPr>
            <a:xfrm>
              <a:off x="6392049" y="-797912"/>
              <a:ext cx="340129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p:nvPr/>
          </p:nvCxnSpPr>
          <p:spPr>
            <a:xfrm flipV="1">
              <a:off x="6773626" y="359732"/>
              <a:ext cx="1524000"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8602426" y="367843"/>
              <a:ext cx="4438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9344469" y="367947"/>
              <a:ext cx="115824" cy="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8" name="Freeform 287"/>
            <p:cNvSpPr/>
            <p:nvPr/>
          </p:nvSpPr>
          <p:spPr>
            <a:xfrm>
              <a:off x="8293997" y="364214"/>
              <a:ext cx="32658" cy="0"/>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flipV="1">
              <a:off x="9023393" y="322228"/>
              <a:ext cx="45719"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Freeform 289"/>
            <p:cNvSpPr/>
            <p:nvPr/>
          </p:nvSpPr>
          <p:spPr>
            <a:xfrm flipV="1">
              <a:off x="9452314" y="323088"/>
              <a:ext cx="56216"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1" name="TextBox 290"/>
          <p:cNvSpPr txBox="1"/>
          <p:nvPr/>
        </p:nvSpPr>
        <p:spPr>
          <a:xfrm>
            <a:off x="6477000" y="5029200"/>
            <a:ext cx="715329" cy="453579"/>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grpSp>
        <p:nvGrpSpPr>
          <p:cNvPr id="292" name="Group 291"/>
          <p:cNvGrpSpPr/>
          <p:nvPr/>
        </p:nvGrpSpPr>
        <p:grpSpPr>
          <a:xfrm>
            <a:off x="4267200" y="2362200"/>
            <a:ext cx="849810" cy="505197"/>
            <a:chOff x="6098793" y="-797912"/>
            <a:chExt cx="3810000" cy="1844672"/>
          </a:xfrm>
        </p:grpSpPr>
        <p:cxnSp>
          <p:nvCxnSpPr>
            <p:cNvPr id="293" name="Straight Arrow Connector 292"/>
            <p:cNvCxnSpPr/>
            <p:nvPr/>
          </p:nvCxnSpPr>
          <p:spPr>
            <a:xfrm>
              <a:off x="6098793" y="1046759"/>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6098795" y="-439760"/>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5" name="Freeform 294"/>
            <p:cNvSpPr/>
            <p:nvPr/>
          </p:nvSpPr>
          <p:spPr>
            <a:xfrm>
              <a:off x="6098793" y="-629641"/>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Rectangle 295"/>
            <p:cNvSpPr/>
            <p:nvPr/>
          </p:nvSpPr>
          <p:spPr>
            <a:xfrm>
              <a:off x="6392049" y="-797912"/>
              <a:ext cx="340129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p:nvPr/>
          </p:nvCxnSpPr>
          <p:spPr>
            <a:xfrm flipV="1">
              <a:off x="6773626" y="359732"/>
              <a:ext cx="1524000"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602426" y="367843"/>
              <a:ext cx="4438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9344469" y="367947"/>
              <a:ext cx="115824" cy="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0" name="Freeform 299"/>
            <p:cNvSpPr/>
            <p:nvPr/>
          </p:nvSpPr>
          <p:spPr>
            <a:xfrm>
              <a:off x="8293997" y="364214"/>
              <a:ext cx="32658" cy="0"/>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flipV="1">
              <a:off x="9023393" y="322228"/>
              <a:ext cx="45719"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flipV="1">
              <a:off x="9452314" y="323088"/>
              <a:ext cx="56216"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Group 302"/>
          <p:cNvGrpSpPr/>
          <p:nvPr/>
        </p:nvGrpSpPr>
        <p:grpSpPr>
          <a:xfrm>
            <a:off x="4191000" y="1447800"/>
            <a:ext cx="849810" cy="505197"/>
            <a:chOff x="6098793" y="-797912"/>
            <a:chExt cx="3810000" cy="1844672"/>
          </a:xfrm>
        </p:grpSpPr>
        <p:cxnSp>
          <p:nvCxnSpPr>
            <p:cNvPr id="304" name="Straight Arrow Connector 303"/>
            <p:cNvCxnSpPr/>
            <p:nvPr/>
          </p:nvCxnSpPr>
          <p:spPr>
            <a:xfrm>
              <a:off x="6098793" y="1046759"/>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flipV="1">
              <a:off x="6098795" y="-439760"/>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6" name="Freeform 305"/>
            <p:cNvSpPr/>
            <p:nvPr/>
          </p:nvSpPr>
          <p:spPr>
            <a:xfrm>
              <a:off x="6098793" y="-629641"/>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Rectangle 306"/>
            <p:cNvSpPr/>
            <p:nvPr/>
          </p:nvSpPr>
          <p:spPr>
            <a:xfrm>
              <a:off x="6392049" y="-797912"/>
              <a:ext cx="340129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p:nvPr/>
          </p:nvCxnSpPr>
          <p:spPr>
            <a:xfrm flipV="1">
              <a:off x="6773626" y="359732"/>
              <a:ext cx="1524000"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02426" y="367843"/>
              <a:ext cx="4438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9344469" y="367947"/>
              <a:ext cx="115824" cy="86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1" name="Freeform 310"/>
            <p:cNvSpPr/>
            <p:nvPr/>
          </p:nvSpPr>
          <p:spPr>
            <a:xfrm>
              <a:off x="8293997" y="364214"/>
              <a:ext cx="32658" cy="0"/>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flipV="1">
              <a:off x="9023393" y="322228"/>
              <a:ext cx="45719"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flipV="1">
              <a:off x="9452314" y="323088"/>
              <a:ext cx="56216" cy="45719"/>
            </a:xfrm>
            <a:custGeom>
              <a:avLst/>
              <a:gdLst>
                <a:gd name="connsiteX0" fmla="*/ 0 w 32658"/>
                <a:gd name="connsiteY0" fmla="*/ 0 h 0"/>
                <a:gd name="connsiteX1" fmla="*/ 32658 w 32658"/>
                <a:gd name="connsiteY1" fmla="*/ 0 h 0"/>
              </a:gdLst>
              <a:ahLst/>
              <a:cxnLst>
                <a:cxn ang="0">
                  <a:pos x="connsiteX0" y="connsiteY0"/>
                </a:cxn>
                <a:cxn ang="0">
                  <a:pos x="connsiteX1" y="connsiteY1"/>
                </a:cxn>
              </a:cxnLst>
              <a:rect l="l" t="t" r="r" b="b"/>
              <a:pathLst>
                <a:path w="32658">
                  <a:moveTo>
                    <a:pt x="0" y="0"/>
                  </a:moveTo>
                  <a:lnTo>
                    <a:pt x="3265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4" name="Rounded Rectangle 313"/>
          <p:cNvSpPr/>
          <p:nvPr/>
        </p:nvSpPr>
        <p:spPr>
          <a:xfrm>
            <a:off x="457200" y="1752600"/>
            <a:ext cx="8229600" cy="9144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Can existing UPS be used like this?</a:t>
            </a:r>
            <a:endParaRPr lang="en-US" sz="4000" b="1" dirty="0"/>
          </a:p>
        </p:txBody>
      </p:sp>
      <p:sp>
        <p:nvSpPr>
          <p:cNvPr id="315" name="Rounded Rectangle 314"/>
          <p:cNvSpPr/>
          <p:nvPr/>
        </p:nvSpPr>
        <p:spPr>
          <a:xfrm>
            <a:off x="228600" y="3886200"/>
            <a:ext cx="8686800" cy="9144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t>Invest in additional energy storage?</a:t>
            </a:r>
            <a:endParaRPr lang="en-US" sz="3800" b="1" dirty="0"/>
          </a:p>
        </p:txBody>
      </p:sp>
    </p:spTree>
    <p:extLst>
      <p:ext uri="{BB962C8B-B14F-4D97-AF65-F5344CB8AC3E}">
        <p14:creationId xmlns:p14="http://schemas.microsoft.com/office/powerpoint/2010/main" val="39929927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wipe(down)">
                                      <p:cBhvr>
                                        <p:cTn id="7" dur="10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par>
                                <p:cTn id="11" presetID="10" presetClass="entr" presetSubtype="0" fill="hold" nodeType="withEffect">
                                  <p:stCondLst>
                                    <p:cond delay="0"/>
                                  </p:stCondLst>
                                  <p:childTnLst>
                                    <p:set>
                                      <p:cBhvr>
                                        <p:cTn id="12" dur="1" fill="hold">
                                          <p:stCondLst>
                                            <p:cond delay="0"/>
                                          </p:stCondLst>
                                        </p:cTn>
                                        <p:tgtEl>
                                          <p:spTgt spid="275"/>
                                        </p:tgtEl>
                                        <p:attrNameLst>
                                          <p:attrName>style.visibility</p:attrName>
                                        </p:attrNameLst>
                                      </p:cBhvr>
                                      <p:to>
                                        <p:strVal val="visible"/>
                                      </p:to>
                                    </p:set>
                                    <p:animEffect transition="in" filter="fade">
                                      <p:cBhvr>
                                        <p:cTn id="13" dur="500"/>
                                        <p:tgtEl>
                                          <p:spTgt spid="275"/>
                                        </p:tgtEl>
                                      </p:cBhvr>
                                    </p:animEffect>
                                  </p:childTnLst>
                                </p:cTn>
                              </p:par>
                              <p:par>
                                <p:cTn id="14" presetID="10" presetClass="entr" presetSubtype="0"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animEffect transition="in" filter="fade">
                                      <p:cBhvr>
                                        <p:cTn id="16" dur="500"/>
                                        <p:tgtEl>
                                          <p:spTgt spid="292"/>
                                        </p:tgtEl>
                                      </p:cBhvr>
                                    </p:animEffect>
                                  </p:childTnLst>
                                </p:cTn>
                              </p:par>
                              <p:par>
                                <p:cTn id="17" presetID="10" presetClass="entr" presetSubtype="0" fill="hold" nodeType="withEffect">
                                  <p:stCondLst>
                                    <p:cond delay="0"/>
                                  </p:stCondLst>
                                  <p:childTnLst>
                                    <p:set>
                                      <p:cBhvr>
                                        <p:cTn id="18" dur="1" fill="hold">
                                          <p:stCondLst>
                                            <p:cond delay="0"/>
                                          </p:stCondLst>
                                        </p:cTn>
                                        <p:tgtEl>
                                          <p:spTgt spid="303"/>
                                        </p:tgtEl>
                                        <p:attrNameLst>
                                          <p:attrName>style.visibility</p:attrName>
                                        </p:attrNameLst>
                                      </p:cBhvr>
                                      <p:to>
                                        <p:strVal val="visible"/>
                                      </p:to>
                                    </p:set>
                                    <p:animEffect transition="in" filter="fade">
                                      <p:cBhvr>
                                        <p:cTn id="19" dur="500"/>
                                        <p:tgtEl>
                                          <p:spTgt spid="30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7"/>
                                        </p:tgtEl>
                                        <p:attrNameLst>
                                          <p:attrName>style.visibility</p:attrName>
                                        </p:attrNameLst>
                                      </p:cBhvr>
                                      <p:to>
                                        <p:strVal val="visible"/>
                                      </p:to>
                                    </p:set>
                                    <p:animEffect transition="in" filter="wipe(down)">
                                      <p:cBhvr>
                                        <p:cTn id="22" dur="500"/>
                                        <p:tgtEl>
                                          <p:spTgt spid="547"/>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14"/>
                                        </p:tgtEl>
                                        <p:attrNameLst>
                                          <p:attrName>style.visibility</p:attrName>
                                        </p:attrNameLst>
                                      </p:cBhvr>
                                      <p:to>
                                        <p:strVal val="visible"/>
                                      </p:to>
                                    </p:set>
                                    <p:anim calcmode="lin" valueType="num">
                                      <p:cBhvr>
                                        <p:cTn id="26" dur="1000" fill="hold"/>
                                        <p:tgtEl>
                                          <p:spTgt spid="314"/>
                                        </p:tgtEl>
                                        <p:attrNameLst>
                                          <p:attrName>ppt_w</p:attrName>
                                        </p:attrNameLst>
                                      </p:cBhvr>
                                      <p:tavLst>
                                        <p:tav tm="0">
                                          <p:val>
                                            <p:fltVal val="0"/>
                                          </p:val>
                                        </p:tav>
                                        <p:tav tm="100000">
                                          <p:val>
                                            <p:strVal val="#ppt_w"/>
                                          </p:val>
                                        </p:tav>
                                      </p:tavLst>
                                    </p:anim>
                                    <p:anim calcmode="lin" valueType="num">
                                      <p:cBhvr>
                                        <p:cTn id="27" dur="1000" fill="hold"/>
                                        <p:tgtEl>
                                          <p:spTgt spid="314"/>
                                        </p:tgtEl>
                                        <p:attrNameLst>
                                          <p:attrName>ppt_h</p:attrName>
                                        </p:attrNameLst>
                                      </p:cBhvr>
                                      <p:tavLst>
                                        <p:tav tm="0">
                                          <p:val>
                                            <p:fltVal val="0"/>
                                          </p:val>
                                        </p:tav>
                                        <p:tav tm="100000">
                                          <p:val>
                                            <p:strVal val="#ppt_h"/>
                                          </p:val>
                                        </p:tav>
                                      </p:tavLst>
                                    </p:anim>
                                    <p:animEffect transition="in" filter="fade">
                                      <p:cBhvr>
                                        <p:cTn id="28" dur="1000"/>
                                        <p:tgtEl>
                                          <p:spTgt spid="3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15"/>
                                        </p:tgtEl>
                                        <p:attrNameLst>
                                          <p:attrName>style.visibility</p:attrName>
                                        </p:attrNameLst>
                                      </p:cBhvr>
                                      <p:to>
                                        <p:strVal val="visible"/>
                                      </p:to>
                                    </p:set>
                                    <p:anim calcmode="lin" valueType="num">
                                      <p:cBhvr>
                                        <p:cTn id="33" dur="1000" fill="hold"/>
                                        <p:tgtEl>
                                          <p:spTgt spid="315"/>
                                        </p:tgtEl>
                                        <p:attrNameLst>
                                          <p:attrName>ppt_w</p:attrName>
                                        </p:attrNameLst>
                                      </p:cBhvr>
                                      <p:tavLst>
                                        <p:tav tm="0">
                                          <p:val>
                                            <p:fltVal val="0"/>
                                          </p:val>
                                        </p:tav>
                                        <p:tav tm="100000">
                                          <p:val>
                                            <p:strVal val="#ppt_w"/>
                                          </p:val>
                                        </p:tav>
                                      </p:tavLst>
                                    </p:anim>
                                    <p:anim calcmode="lin" valueType="num">
                                      <p:cBhvr>
                                        <p:cTn id="34" dur="1000" fill="hold"/>
                                        <p:tgtEl>
                                          <p:spTgt spid="315"/>
                                        </p:tgtEl>
                                        <p:attrNameLst>
                                          <p:attrName>ppt_h</p:attrName>
                                        </p:attrNameLst>
                                      </p:cBhvr>
                                      <p:tavLst>
                                        <p:tav tm="0">
                                          <p:val>
                                            <p:fltVal val="0"/>
                                          </p:val>
                                        </p:tav>
                                        <p:tav tm="100000">
                                          <p:val>
                                            <p:strVal val="#ppt_h"/>
                                          </p:val>
                                        </p:tav>
                                      </p:tavLst>
                                    </p:anim>
                                    <p:animEffect transition="in" filter="fade">
                                      <p:cBhvr>
                                        <p:cTn id="35"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547" grpId="0"/>
      <p:bldP spid="314" grpId="0" animBg="1"/>
      <p:bldP spid="3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3" name="Title 2"/>
          <p:cNvSpPr>
            <a:spLocks noGrp="1"/>
          </p:cNvSpPr>
          <p:nvPr>
            <p:ph type="title"/>
          </p:nvPr>
        </p:nvSpPr>
        <p:spPr>
          <a:xfrm>
            <a:off x="457200" y="76200"/>
            <a:ext cx="8229600" cy="1143000"/>
          </a:xfrm>
        </p:spPr>
        <p:txBody>
          <a:bodyPr/>
          <a:lstStyle/>
          <a:p>
            <a:r>
              <a:rPr lang="en-US" b="1" dirty="0" smtClean="0">
                <a:solidFill>
                  <a:schemeClr val="accent3">
                    <a:lumMod val="50000"/>
                  </a:schemeClr>
                </a:solidFill>
              </a:rPr>
              <a:t>Can Existing UPS Be Used?</a:t>
            </a:r>
            <a:endParaRPr lang="en-US" b="1" dirty="0">
              <a:solidFill>
                <a:schemeClr val="accent3">
                  <a:lumMod val="50000"/>
                </a:schemeClr>
              </a:solidFill>
            </a:endParaRPr>
          </a:p>
        </p:txBody>
      </p:sp>
      <p:sp>
        <p:nvSpPr>
          <p:cNvPr id="4" name="Content Placeholder 3"/>
          <p:cNvSpPr>
            <a:spLocks noGrp="1"/>
          </p:cNvSpPr>
          <p:nvPr>
            <p:ph idx="1"/>
          </p:nvPr>
        </p:nvSpPr>
        <p:spPr>
          <a:xfrm>
            <a:off x="76200" y="1143000"/>
            <a:ext cx="8991600" cy="5410200"/>
          </a:xfrm>
        </p:spPr>
        <p:txBody>
          <a:bodyPr/>
          <a:lstStyle/>
          <a:p>
            <a:r>
              <a:rPr lang="en-US" dirty="0" smtClean="0"/>
              <a:t>Cost-Benefit Feasibility</a:t>
            </a:r>
          </a:p>
          <a:p>
            <a:pPr lvl="1"/>
            <a:r>
              <a:rPr lang="en-US" dirty="0" smtClean="0"/>
              <a:t>Would batteries pay for themselves?</a:t>
            </a:r>
          </a:p>
          <a:p>
            <a:pPr lvl="2"/>
            <a:r>
              <a:rPr lang="en-US" dirty="0" smtClean="0"/>
              <a:t>Energy Loss (charge/discharge)</a:t>
            </a:r>
          </a:p>
          <a:p>
            <a:pPr lvl="2"/>
            <a:r>
              <a:rPr lang="en-US" dirty="0" smtClean="0"/>
              <a:t>Battery Health and Lifetime</a:t>
            </a:r>
          </a:p>
          <a:p>
            <a:r>
              <a:rPr lang="en-US" dirty="0" smtClean="0"/>
              <a:t>Reliability</a:t>
            </a:r>
          </a:p>
          <a:p>
            <a:pPr lvl="1"/>
            <a:r>
              <a:rPr lang="en-US" dirty="0" smtClean="0"/>
              <a:t>What happens to overall power infra. availability?</a:t>
            </a:r>
          </a:p>
          <a:p>
            <a:pPr lvl="1"/>
            <a:endParaRPr lang="en-US" dirty="0"/>
          </a:p>
        </p:txBody>
      </p:sp>
    </p:spTree>
    <p:extLst>
      <p:ext uri="{BB962C8B-B14F-4D97-AF65-F5344CB8AC3E}">
        <p14:creationId xmlns:p14="http://schemas.microsoft.com/office/powerpoint/2010/main" val="2495560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 name="Title 1"/>
          <p:cNvSpPr txBox="1">
            <a:spLocks/>
          </p:cNvSpPr>
          <p:nvPr/>
        </p:nvSpPr>
        <p:spPr bwMode="auto">
          <a:xfrm>
            <a:off x="152400" y="-762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smtClean="0">
                <a:solidFill>
                  <a:schemeClr val="accent3">
                    <a:lumMod val="50000"/>
                  </a:schemeClr>
                </a:solidFill>
              </a:rPr>
              <a:t>Monthly Costs for a Data Center</a:t>
            </a:r>
            <a:endParaRPr lang="en-US" sz="4000" b="1" dirty="0">
              <a:solidFill>
                <a:schemeClr val="accent3">
                  <a:lumMod val="50000"/>
                </a:schemeClr>
              </a:solidFill>
            </a:endParaRPr>
          </a:p>
        </p:txBody>
      </p:sp>
      <p:sp>
        <p:nvSpPr>
          <p:cNvPr id="17" name="TextBox 16"/>
          <p:cNvSpPr txBox="1"/>
          <p:nvPr/>
        </p:nvSpPr>
        <p:spPr>
          <a:xfrm>
            <a:off x="3580881" y="6248400"/>
            <a:ext cx="5182119" cy="461665"/>
          </a:xfrm>
          <a:prstGeom prst="rect">
            <a:avLst/>
          </a:prstGeom>
          <a:noFill/>
        </p:spPr>
        <p:txBody>
          <a:bodyPr wrap="square" rtlCol="0">
            <a:spAutoFit/>
          </a:bodyPr>
          <a:lstStyle/>
          <a:p>
            <a:pPr algn="ctr"/>
            <a:r>
              <a:rPr lang="en-US" sz="2400" b="1" dirty="0" smtClean="0">
                <a:solidFill>
                  <a:schemeClr val="tx1"/>
                </a:solidFill>
              </a:rPr>
              <a:t>All cost are normalized to a month</a:t>
            </a:r>
          </a:p>
        </p:txBody>
      </p:sp>
      <p:cxnSp>
        <p:nvCxnSpPr>
          <p:cNvPr id="22" name="Straight Connector 21"/>
          <p:cNvCxnSpPr/>
          <p:nvPr/>
        </p:nvCxnSpPr>
        <p:spPr>
          <a:xfrm rot="10800000" flipV="1">
            <a:off x="2362201" y="3505198"/>
            <a:ext cx="533401" cy="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3238500" y="2476500"/>
            <a:ext cx="22860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741" y="2209800"/>
            <a:ext cx="3785259" cy="2739211"/>
          </a:xfrm>
          <a:prstGeom prst="rect">
            <a:avLst/>
          </a:prstGeom>
          <a:noFill/>
        </p:spPr>
        <p:txBody>
          <a:bodyPr wrap="square" rtlCol="0">
            <a:spAutoFit/>
          </a:bodyPr>
          <a:lstStyle/>
          <a:p>
            <a:r>
              <a:rPr lang="en-US" sz="3200" b="1" u="sng" dirty="0" smtClean="0">
                <a:solidFill>
                  <a:schemeClr val="tx1"/>
                </a:solidFill>
              </a:rPr>
              <a:t>Assumptions</a:t>
            </a:r>
            <a:r>
              <a:rPr lang="en-US" sz="3200" u="sng" dirty="0" smtClean="0">
                <a:solidFill>
                  <a:schemeClr val="tx1"/>
                </a:solidFill>
              </a:rPr>
              <a:t>: </a:t>
            </a:r>
          </a:p>
          <a:p>
            <a:pPr marL="342900" indent="-342900">
              <a:buFont typeface="Arial" pitchFamily="34" charset="0"/>
              <a:buChar char="•"/>
            </a:pPr>
            <a:r>
              <a:rPr lang="en-US" sz="2000" dirty="0" smtClean="0">
                <a:solidFill>
                  <a:schemeClr val="tx1"/>
                </a:solidFill>
              </a:rPr>
              <a:t>10MW Tier-2 data center </a:t>
            </a:r>
          </a:p>
          <a:p>
            <a:pPr marL="342900" indent="-342900">
              <a:buFont typeface="Arial" pitchFamily="34" charset="0"/>
              <a:buChar char="•"/>
            </a:pPr>
            <a:r>
              <a:rPr lang="en-US" sz="2000" dirty="0" smtClean="0">
                <a:solidFill>
                  <a:schemeClr val="tx1"/>
                </a:solidFill>
              </a:rPr>
              <a:t>20,000 servers</a:t>
            </a:r>
          </a:p>
          <a:p>
            <a:pPr marL="342900" indent="-342900">
              <a:buFont typeface="Arial" pitchFamily="34" charset="0"/>
              <a:buChar char="•"/>
            </a:pPr>
            <a:r>
              <a:rPr lang="en-US" sz="2000" dirty="0" smtClean="0"/>
              <a:t>Ignore cooling</a:t>
            </a:r>
            <a:endParaRPr lang="en-US" sz="2000" dirty="0" smtClean="0">
              <a:solidFill>
                <a:schemeClr val="tx1"/>
              </a:solidFill>
            </a:endParaRPr>
          </a:p>
          <a:p>
            <a:pPr marL="342900" indent="-342900">
              <a:buFont typeface="Arial" pitchFamily="34" charset="0"/>
              <a:buChar char="•"/>
            </a:pPr>
            <a:r>
              <a:rPr lang="en-US" sz="2000" dirty="0" smtClean="0">
                <a:solidFill>
                  <a:schemeClr val="tx1"/>
                </a:solidFill>
              </a:rPr>
              <a:t>15</a:t>
            </a:r>
            <a:r>
              <a:rPr lang="en-US" sz="2000" dirty="0">
                <a:solidFill>
                  <a:schemeClr val="tx1"/>
                </a:solidFill>
              </a:rPr>
              <a:t>$/W </a:t>
            </a:r>
            <a:r>
              <a:rPr lang="en-US" sz="2000" dirty="0" smtClean="0">
                <a:solidFill>
                  <a:schemeClr val="tx1"/>
                </a:solidFill>
              </a:rPr>
              <a:t>Cap-ex </a:t>
            </a:r>
          </a:p>
          <a:p>
            <a:pPr marL="342900" indent="-342900">
              <a:buFont typeface="Arial" pitchFamily="34" charset="0"/>
              <a:buChar char="•"/>
            </a:pPr>
            <a:r>
              <a:rPr lang="en-US" sz="2000" dirty="0" smtClean="0">
                <a:solidFill>
                  <a:schemeClr val="tx1"/>
                </a:solidFill>
              </a:rPr>
              <a:t>Duke Energy Op-ex</a:t>
            </a:r>
          </a:p>
          <a:p>
            <a:pPr marL="342900" indent="-342900">
              <a:buFont typeface="Arial" pitchFamily="34" charset="0"/>
              <a:buChar char="•"/>
            </a:pPr>
            <a:r>
              <a:rPr lang="en-US" sz="2000" dirty="0">
                <a:solidFill>
                  <a:schemeClr val="tx1"/>
                </a:solidFill>
              </a:rPr>
              <a:t>4</a:t>
            </a:r>
            <a:r>
              <a:rPr lang="en-US" sz="2000" dirty="0" smtClean="0">
                <a:solidFill>
                  <a:schemeClr val="tx1"/>
                </a:solidFill>
              </a:rPr>
              <a:t>yr </a:t>
            </a:r>
            <a:r>
              <a:rPr lang="en-US" sz="2000" dirty="0">
                <a:solidFill>
                  <a:schemeClr val="tx1"/>
                </a:solidFill>
              </a:rPr>
              <a:t>server </a:t>
            </a:r>
            <a:r>
              <a:rPr lang="en-US" sz="2000" dirty="0" smtClean="0">
                <a:solidFill>
                  <a:schemeClr val="tx1"/>
                </a:solidFill>
              </a:rPr>
              <a:t>recycling</a:t>
            </a:r>
          </a:p>
          <a:p>
            <a:pPr marL="342900" indent="-342900">
              <a:buFont typeface="Arial" pitchFamily="34" charset="0"/>
              <a:buChar char="•"/>
            </a:pPr>
            <a:r>
              <a:rPr lang="en-US" sz="2000" dirty="0" smtClean="0">
                <a:solidFill>
                  <a:schemeClr val="tx1"/>
                </a:solidFill>
              </a:rPr>
              <a:t>12 </a:t>
            </a:r>
            <a:r>
              <a:rPr lang="en-US" sz="2000" dirty="0" err="1">
                <a:solidFill>
                  <a:schemeClr val="tx1"/>
                </a:solidFill>
              </a:rPr>
              <a:t>yr</a:t>
            </a:r>
            <a:r>
              <a:rPr lang="en-US" sz="2000" dirty="0">
                <a:solidFill>
                  <a:schemeClr val="tx1"/>
                </a:solidFill>
              </a:rPr>
              <a:t> </a:t>
            </a:r>
            <a:r>
              <a:rPr lang="en-US" sz="2000" dirty="0" smtClean="0">
                <a:solidFill>
                  <a:schemeClr val="tx1"/>
                </a:solidFill>
              </a:rPr>
              <a:t>power infra. recycling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616" y="810039"/>
            <a:ext cx="5531725" cy="5438361"/>
          </a:xfrm>
          <a:prstGeom prst="rect">
            <a:avLst/>
          </a:prstGeom>
        </p:spPr>
      </p:pic>
      <p:sp>
        <p:nvSpPr>
          <p:cNvPr id="35" name="Rounded Rectangle 34"/>
          <p:cNvSpPr/>
          <p:nvPr/>
        </p:nvSpPr>
        <p:spPr>
          <a:xfrm>
            <a:off x="457200" y="2819400"/>
            <a:ext cx="8229600" cy="12192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Peak draw a significant reason for high power costs</a:t>
            </a:r>
            <a:endParaRPr lang="en-US" sz="4000" b="1" dirty="0"/>
          </a:p>
        </p:txBody>
      </p:sp>
    </p:spTree>
    <p:extLst>
      <p:ext uri="{BB962C8B-B14F-4D97-AF65-F5344CB8AC3E}">
        <p14:creationId xmlns:p14="http://schemas.microsoft.com/office/powerpoint/2010/main" val="1735907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9" name="Rectangle 2"/>
          <p:cNvSpPr txBox="1">
            <a:spLocks/>
          </p:cNvSpPr>
          <p:nvPr/>
        </p:nvSpPr>
        <p:spPr>
          <a:xfrm>
            <a:off x="152400" y="76200"/>
            <a:ext cx="8763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Battery Health</a:t>
            </a:r>
            <a:endParaRPr lang="en-US" sz="4000" b="1" dirty="0">
              <a:solidFill>
                <a:schemeClr val="accent3">
                  <a:lumMod val="50000"/>
                </a:schemeClr>
              </a:solidFill>
              <a:latin typeface="+mj-lt"/>
              <a:ea typeface="+mn-ea"/>
              <a:cs typeface="+mn-cs"/>
            </a:endParaRPr>
          </a:p>
        </p:txBody>
      </p:sp>
      <p:sp>
        <p:nvSpPr>
          <p:cNvPr id="37" name="TextBox 36"/>
          <p:cNvSpPr txBox="1"/>
          <p:nvPr/>
        </p:nvSpPr>
        <p:spPr>
          <a:xfrm>
            <a:off x="4343400" y="1905000"/>
            <a:ext cx="4572000" cy="3046988"/>
          </a:xfrm>
          <a:prstGeom prst="rect">
            <a:avLst/>
          </a:prstGeom>
          <a:solidFill>
            <a:schemeClr val="accent3"/>
          </a:solidFill>
        </p:spPr>
        <p:txBody>
          <a:bodyPr wrap="square" rtlCol="0">
            <a:spAutoFit/>
          </a:bodyPr>
          <a:lstStyle/>
          <a:p>
            <a:r>
              <a:rPr lang="en-US" sz="3200" b="1" dirty="0" smtClean="0">
                <a:solidFill>
                  <a:schemeClr val="tx1"/>
                </a:solidFill>
              </a:rPr>
              <a:t>Battery Health</a:t>
            </a:r>
          </a:p>
          <a:p>
            <a:pPr algn="ctr"/>
            <a:endParaRPr lang="en-US" sz="3200" b="1" i="1" dirty="0" smtClean="0">
              <a:solidFill>
                <a:schemeClr val="tx1"/>
              </a:solidFill>
            </a:endParaRPr>
          </a:p>
          <a:p>
            <a:pPr marL="514350" indent="-514350">
              <a:buFont typeface="Wingdings" pitchFamily="2" charset="2"/>
              <a:buChar char="Ø"/>
            </a:pPr>
            <a:r>
              <a:rPr lang="en-US" sz="3200" b="1" dirty="0" smtClean="0">
                <a:solidFill>
                  <a:schemeClr val="tx1"/>
                </a:solidFill>
              </a:rPr>
              <a:t>Frequency of charges and discharges</a:t>
            </a:r>
          </a:p>
          <a:p>
            <a:pPr marL="514350" indent="-514350">
              <a:buFont typeface="Wingdings" pitchFamily="2" charset="2"/>
              <a:buChar char="Ø"/>
            </a:pPr>
            <a:endParaRPr lang="en-US" sz="3200" b="1" dirty="0" smtClean="0">
              <a:solidFill>
                <a:schemeClr val="tx1"/>
              </a:solidFill>
            </a:endParaRPr>
          </a:p>
          <a:p>
            <a:pPr marL="514350" indent="-514350">
              <a:buFont typeface="Wingdings" pitchFamily="2" charset="2"/>
              <a:buChar char="Ø"/>
            </a:pPr>
            <a:r>
              <a:rPr lang="en-US" sz="3200" b="1" dirty="0" smtClean="0">
                <a:solidFill>
                  <a:schemeClr val="tx1"/>
                </a:solidFill>
              </a:rPr>
              <a:t>Depth of discharge </a:t>
            </a:r>
          </a:p>
        </p:txBody>
      </p:sp>
      <p:pic>
        <p:nvPicPr>
          <p:cNvPr id="23556" name="Picture 4" descr="http://www.scooterbatteries.net/images/recycle-battery.jpg"/>
          <p:cNvPicPr>
            <a:picLocks noChangeAspect="1" noChangeArrowheads="1"/>
          </p:cNvPicPr>
          <p:nvPr/>
        </p:nvPicPr>
        <p:blipFill>
          <a:blip r:embed="rId5" cstate="print"/>
          <a:srcRect/>
          <a:stretch>
            <a:fillRect/>
          </a:stretch>
        </p:blipFill>
        <p:spPr bwMode="auto">
          <a:xfrm>
            <a:off x="685800" y="990600"/>
            <a:ext cx="3352800" cy="4392170"/>
          </a:xfrm>
          <a:prstGeom prst="rect">
            <a:avLst/>
          </a:prstGeom>
          <a:noFill/>
        </p:spPr>
      </p:pic>
    </p:spTree>
    <p:custDataLst>
      <p:tags r:id="rId1"/>
    </p:custDataLst>
    <p:extLst>
      <p:ext uri="{BB962C8B-B14F-4D97-AF65-F5344CB8AC3E}">
        <p14:creationId xmlns:p14="http://schemas.microsoft.com/office/powerpoint/2010/main" val="4250721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34" name="Freeform 33"/>
          <p:cNvSpPr/>
          <p:nvPr/>
        </p:nvSpPr>
        <p:spPr>
          <a:xfrm>
            <a:off x="1143000" y="3883153"/>
            <a:ext cx="472440" cy="993648"/>
          </a:xfrm>
          <a:custGeom>
            <a:avLst/>
            <a:gdLst>
              <a:gd name="connsiteX0" fmla="*/ 0 w 451104"/>
              <a:gd name="connsiteY0" fmla="*/ 865632 h 902208"/>
              <a:gd name="connsiteX1" fmla="*/ 48768 w 451104"/>
              <a:gd name="connsiteY1" fmla="*/ 792480 h 902208"/>
              <a:gd name="connsiteX2" fmla="*/ 60960 w 451104"/>
              <a:gd name="connsiteY2" fmla="*/ 682752 h 902208"/>
              <a:gd name="connsiteX3" fmla="*/ 97536 w 451104"/>
              <a:gd name="connsiteY3" fmla="*/ 512064 h 902208"/>
              <a:gd name="connsiteX4" fmla="*/ 121920 w 451104"/>
              <a:gd name="connsiteY4" fmla="*/ 316992 h 902208"/>
              <a:gd name="connsiteX5" fmla="*/ 134112 w 451104"/>
              <a:gd name="connsiteY5" fmla="*/ 60960 h 902208"/>
              <a:gd name="connsiteX6" fmla="*/ 219456 w 451104"/>
              <a:gd name="connsiteY6" fmla="*/ 24384 h 902208"/>
              <a:gd name="connsiteX7" fmla="*/ 231648 w 451104"/>
              <a:gd name="connsiteY7" fmla="*/ 0 h 902208"/>
              <a:gd name="connsiteX8" fmla="*/ 353568 w 451104"/>
              <a:gd name="connsiteY8" fmla="*/ 24384 h 902208"/>
              <a:gd name="connsiteX9" fmla="*/ 390144 w 451104"/>
              <a:gd name="connsiteY9" fmla="*/ 280416 h 902208"/>
              <a:gd name="connsiteX10" fmla="*/ 414528 w 451104"/>
              <a:gd name="connsiteY10" fmla="*/ 438912 h 902208"/>
              <a:gd name="connsiteX11" fmla="*/ 414528 w 451104"/>
              <a:gd name="connsiteY11" fmla="*/ 621792 h 902208"/>
              <a:gd name="connsiteX12" fmla="*/ 426720 w 451104"/>
              <a:gd name="connsiteY12" fmla="*/ 743712 h 902208"/>
              <a:gd name="connsiteX13" fmla="*/ 451104 w 451104"/>
              <a:gd name="connsiteY13" fmla="*/ 841248 h 902208"/>
              <a:gd name="connsiteX14" fmla="*/ 451104 w 451104"/>
              <a:gd name="connsiteY14" fmla="*/ 902208 h 902208"/>
              <a:gd name="connsiteX15" fmla="*/ 0 w 451104"/>
              <a:gd name="connsiteY15" fmla="*/ 865632 h 902208"/>
              <a:gd name="connsiteX0" fmla="*/ 21336 w 472440"/>
              <a:gd name="connsiteY0" fmla="*/ 865632 h 902208"/>
              <a:gd name="connsiteX1" fmla="*/ 0 w 472440"/>
              <a:gd name="connsiteY1" fmla="*/ 833019 h 902208"/>
              <a:gd name="connsiteX2" fmla="*/ 82296 w 472440"/>
              <a:gd name="connsiteY2" fmla="*/ 682752 h 902208"/>
              <a:gd name="connsiteX3" fmla="*/ 118872 w 472440"/>
              <a:gd name="connsiteY3" fmla="*/ 512064 h 902208"/>
              <a:gd name="connsiteX4" fmla="*/ 143256 w 472440"/>
              <a:gd name="connsiteY4" fmla="*/ 316992 h 902208"/>
              <a:gd name="connsiteX5" fmla="*/ 155448 w 472440"/>
              <a:gd name="connsiteY5" fmla="*/ 60960 h 902208"/>
              <a:gd name="connsiteX6" fmla="*/ 240792 w 472440"/>
              <a:gd name="connsiteY6" fmla="*/ 24384 h 902208"/>
              <a:gd name="connsiteX7" fmla="*/ 252984 w 472440"/>
              <a:gd name="connsiteY7" fmla="*/ 0 h 902208"/>
              <a:gd name="connsiteX8" fmla="*/ 374904 w 472440"/>
              <a:gd name="connsiteY8" fmla="*/ 24384 h 902208"/>
              <a:gd name="connsiteX9" fmla="*/ 411480 w 472440"/>
              <a:gd name="connsiteY9" fmla="*/ 280416 h 902208"/>
              <a:gd name="connsiteX10" fmla="*/ 435864 w 472440"/>
              <a:gd name="connsiteY10" fmla="*/ 438912 h 902208"/>
              <a:gd name="connsiteX11" fmla="*/ 435864 w 472440"/>
              <a:gd name="connsiteY11" fmla="*/ 621792 h 902208"/>
              <a:gd name="connsiteX12" fmla="*/ 448056 w 472440"/>
              <a:gd name="connsiteY12" fmla="*/ 743712 h 902208"/>
              <a:gd name="connsiteX13" fmla="*/ 472440 w 472440"/>
              <a:gd name="connsiteY13" fmla="*/ 841248 h 902208"/>
              <a:gd name="connsiteX14" fmla="*/ 472440 w 472440"/>
              <a:gd name="connsiteY14" fmla="*/ 902208 h 902208"/>
              <a:gd name="connsiteX15" fmla="*/ 21336 w 472440"/>
              <a:gd name="connsiteY15" fmla="*/ 865632 h 902208"/>
              <a:gd name="connsiteX0" fmla="*/ 0 w 472440"/>
              <a:gd name="connsiteY0" fmla="*/ 902207 h 902208"/>
              <a:gd name="connsiteX1" fmla="*/ 0 w 472440"/>
              <a:gd name="connsiteY1" fmla="*/ 833019 h 902208"/>
              <a:gd name="connsiteX2" fmla="*/ 82296 w 472440"/>
              <a:gd name="connsiteY2" fmla="*/ 682752 h 902208"/>
              <a:gd name="connsiteX3" fmla="*/ 118872 w 472440"/>
              <a:gd name="connsiteY3" fmla="*/ 512064 h 902208"/>
              <a:gd name="connsiteX4" fmla="*/ 143256 w 472440"/>
              <a:gd name="connsiteY4" fmla="*/ 316992 h 902208"/>
              <a:gd name="connsiteX5" fmla="*/ 155448 w 472440"/>
              <a:gd name="connsiteY5" fmla="*/ 60960 h 902208"/>
              <a:gd name="connsiteX6" fmla="*/ 240792 w 472440"/>
              <a:gd name="connsiteY6" fmla="*/ 24384 h 902208"/>
              <a:gd name="connsiteX7" fmla="*/ 252984 w 472440"/>
              <a:gd name="connsiteY7" fmla="*/ 0 h 902208"/>
              <a:gd name="connsiteX8" fmla="*/ 374904 w 472440"/>
              <a:gd name="connsiteY8" fmla="*/ 24384 h 902208"/>
              <a:gd name="connsiteX9" fmla="*/ 411480 w 472440"/>
              <a:gd name="connsiteY9" fmla="*/ 280416 h 902208"/>
              <a:gd name="connsiteX10" fmla="*/ 435864 w 472440"/>
              <a:gd name="connsiteY10" fmla="*/ 438912 h 902208"/>
              <a:gd name="connsiteX11" fmla="*/ 435864 w 472440"/>
              <a:gd name="connsiteY11" fmla="*/ 621792 h 902208"/>
              <a:gd name="connsiteX12" fmla="*/ 448056 w 472440"/>
              <a:gd name="connsiteY12" fmla="*/ 743712 h 902208"/>
              <a:gd name="connsiteX13" fmla="*/ 472440 w 472440"/>
              <a:gd name="connsiteY13" fmla="*/ 841248 h 902208"/>
              <a:gd name="connsiteX14" fmla="*/ 472440 w 472440"/>
              <a:gd name="connsiteY14" fmla="*/ 902208 h 902208"/>
              <a:gd name="connsiteX15" fmla="*/ 0 w 472440"/>
              <a:gd name="connsiteY15" fmla="*/ 902207 h 9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440" h="902208">
                <a:moveTo>
                  <a:pt x="0" y="902207"/>
                </a:moveTo>
                <a:lnTo>
                  <a:pt x="0" y="833019"/>
                </a:lnTo>
                <a:lnTo>
                  <a:pt x="82296" y="682752"/>
                </a:lnTo>
                <a:lnTo>
                  <a:pt x="118872" y="512064"/>
                </a:lnTo>
                <a:lnTo>
                  <a:pt x="143256" y="316992"/>
                </a:lnTo>
                <a:lnTo>
                  <a:pt x="155448" y="60960"/>
                </a:lnTo>
                <a:lnTo>
                  <a:pt x="240792" y="24384"/>
                </a:lnTo>
                <a:lnTo>
                  <a:pt x="252984" y="0"/>
                </a:lnTo>
                <a:lnTo>
                  <a:pt x="374904" y="24384"/>
                </a:lnTo>
                <a:lnTo>
                  <a:pt x="411480" y="280416"/>
                </a:lnTo>
                <a:lnTo>
                  <a:pt x="435864" y="438912"/>
                </a:lnTo>
                <a:lnTo>
                  <a:pt x="435864" y="621792"/>
                </a:lnTo>
                <a:lnTo>
                  <a:pt x="448056" y="743712"/>
                </a:lnTo>
                <a:lnTo>
                  <a:pt x="472440" y="841248"/>
                </a:lnTo>
                <a:lnTo>
                  <a:pt x="472440" y="902208"/>
                </a:lnTo>
                <a:lnTo>
                  <a:pt x="0" y="9022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267968" y="822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p:cNvSpPr>
          <p:nvPr/>
        </p:nvSpPr>
        <p:spPr>
          <a:xfrm>
            <a:off x="152400" y="76200"/>
            <a:ext cx="8763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Battery Health</a:t>
            </a:r>
            <a:endParaRPr lang="en-US" sz="4000" b="1" dirty="0">
              <a:solidFill>
                <a:schemeClr val="accent3">
                  <a:lumMod val="50000"/>
                </a:schemeClr>
              </a:solidFill>
              <a:latin typeface="+mj-lt"/>
              <a:ea typeface="+mn-ea"/>
              <a:cs typeface="+mn-cs"/>
            </a:endParaRPr>
          </a:p>
        </p:txBody>
      </p:sp>
      <p:sp>
        <p:nvSpPr>
          <p:cNvPr id="12" name="Text Box 6"/>
          <p:cNvSpPr txBox="1">
            <a:spLocks noChangeArrowheads="1"/>
          </p:cNvSpPr>
          <p:nvPr/>
        </p:nvSpPr>
        <p:spPr bwMode="auto">
          <a:xfrm>
            <a:off x="1676400" y="3352800"/>
            <a:ext cx="1219200" cy="453847"/>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1 Day</a:t>
            </a:r>
            <a:endParaRPr lang="en-GB" b="1" dirty="0">
              <a:solidFill>
                <a:srgbClr val="000000"/>
              </a:solidFill>
              <a:latin typeface="Times New Roman" pitchFamily="84" charset="0"/>
              <a:cs typeface="DejaVu LGC Sans" charset="0"/>
            </a:endParaRPr>
          </a:p>
        </p:txBody>
      </p:sp>
      <p:sp>
        <p:nvSpPr>
          <p:cNvPr id="13" name="Text Box 5"/>
          <p:cNvSpPr txBox="1">
            <a:spLocks noChangeArrowheads="1"/>
          </p:cNvSpPr>
          <p:nvPr/>
        </p:nvSpPr>
        <p:spPr bwMode="auto">
          <a:xfrm rot="16200000">
            <a:off x="-800099" y="1943098"/>
            <a:ext cx="2133601" cy="533402"/>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Times New Roman" pitchFamily="84" charset="0"/>
                <a:cs typeface="DejaVu LGC Sans" charset="0"/>
              </a:rPr>
              <a:t>Power </a:t>
            </a:r>
            <a:r>
              <a:rPr lang="en-GB" sz="2800" b="1" dirty="0" smtClean="0">
                <a:solidFill>
                  <a:srgbClr val="000000"/>
                </a:solidFill>
                <a:latin typeface="Times New Roman" pitchFamily="84" charset="0"/>
                <a:cs typeface="DejaVu LGC Sans" charset="0"/>
              </a:rPr>
              <a:t>(</a:t>
            </a:r>
            <a:r>
              <a:rPr lang="en-GB" sz="2800" b="1" dirty="0">
                <a:solidFill>
                  <a:srgbClr val="000000"/>
                </a:solidFill>
                <a:latin typeface="Times New Roman" pitchFamily="84" charset="0"/>
                <a:cs typeface="DejaVu LGC Sans" charset="0"/>
              </a:rPr>
              <a:t>W)</a:t>
            </a:r>
          </a:p>
        </p:txBody>
      </p:sp>
      <p:cxnSp>
        <p:nvCxnSpPr>
          <p:cNvPr id="15" name="Straight Arrow Connector 14"/>
          <p:cNvCxnSpPr/>
          <p:nvPr/>
        </p:nvCxnSpPr>
        <p:spPr>
          <a:xfrm rot="16200000" flipV="1">
            <a:off x="-838200" y="2133598"/>
            <a:ext cx="2895600" cy="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Line 3"/>
          <p:cNvSpPr>
            <a:spLocks noChangeShapeType="1"/>
          </p:cNvSpPr>
          <p:nvPr/>
        </p:nvSpPr>
        <p:spPr bwMode="auto">
          <a:xfrm>
            <a:off x="509706" y="3430839"/>
            <a:ext cx="3681295" cy="2236"/>
          </a:xfrm>
          <a:prstGeom prst="line">
            <a:avLst/>
          </a:prstGeom>
          <a:noFill/>
          <a:ln w="3810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sp>
        <p:nvSpPr>
          <p:cNvPr id="18" name="TextBox 17"/>
          <p:cNvSpPr txBox="1"/>
          <p:nvPr/>
        </p:nvSpPr>
        <p:spPr>
          <a:xfrm>
            <a:off x="2209800" y="892314"/>
            <a:ext cx="1828800" cy="707886"/>
          </a:xfrm>
          <a:prstGeom prst="rect">
            <a:avLst/>
          </a:prstGeom>
          <a:noFill/>
        </p:spPr>
        <p:txBody>
          <a:bodyPr wrap="square" rtlCol="0">
            <a:spAutoFit/>
          </a:bodyPr>
          <a:lstStyle/>
          <a:p>
            <a:pPr algn="ctr"/>
            <a:r>
              <a:rPr lang="en-US" sz="2000" b="1" dirty="0" smtClean="0">
                <a:solidFill>
                  <a:schemeClr val="tx1"/>
                </a:solidFill>
              </a:rPr>
              <a:t>Power</a:t>
            </a:r>
          </a:p>
          <a:p>
            <a:pPr algn="ctr"/>
            <a:r>
              <a:rPr lang="en-US" sz="2000" b="1" dirty="0" smtClean="0">
                <a:solidFill>
                  <a:schemeClr val="tx1"/>
                </a:solidFill>
              </a:rPr>
              <a:t> Cap</a:t>
            </a:r>
            <a:endParaRPr lang="en-US" sz="2000" b="1" dirty="0">
              <a:solidFill>
                <a:schemeClr val="tx1"/>
              </a:solidFill>
            </a:endParaRPr>
          </a:p>
        </p:txBody>
      </p:sp>
      <p:sp>
        <p:nvSpPr>
          <p:cNvPr id="24" name="Text Box 5"/>
          <p:cNvSpPr txBox="1">
            <a:spLocks noChangeArrowheads="1"/>
          </p:cNvSpPr>
          <p:nvPr/>
        </p:nvSpPr>
        <p:spPr bwMode="auto">
          <a:xfrm rot="16200000">
            <a:off x="-800100" y="4994453"/>
            <a:ext cx="2133601" cy="533402"/>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Times New Roman" pitchFamily="84" charset="0"/>
                <a:cs typeface="DejaVu LGC Sans" charset="0"/>
              </a:rPr>
              <a:t>Power </a:t>
            </a:r>
            <a:r>
              <a:rPr lang="en-GB" sz="2800" b="1" dirty="0" smtClean="0">
                <a:solidFill>
                  <a:srgbClr val="000000"/>
                </a:solidFill>
                <a:latin typeface="Times New Roman" pitchFamily="84" charset="0"/>
                <a:cs typeface="DejaVu LGC Sans" charset="0"/>
              </a:rPr>
              <a:t>(</a:t>
            </a:r>
            <a:r>
              <a:rPr lang="en-GB" sz="2800" b="1" dirty="0">
                <a:solidFill>
                  <a:srgbClr val="000000"/>
                </a:solidFill>
                <a:latin typeface="Times New Roman" pitchFamily="84" charset="0"/>
                <a:cs typeface="DejaVu LGC Sans" charset="0"/>
              </a:rPr>
              <a:t>W)</a:t>
            </a:r>
          </a:p>
        </p:txBody>
      </p:sp>
      <p:cxnSp>
        <p:nvCxnSpPr>
          <p:cNvPr id="26" name="Straight Arrow Connector 25"/>
          <p:cNvCxnSpPr/>
          <p:nvPr/>
        </p:nvCxnSpPr>
        <p:spPr>
          <a:xfrm rot="16200000" flipV="1">
            <a:off x="-800100" y="5219699"/>
            <a:ext cx="2819401" cy="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Line 3"/>
          <p:cNvSpPr>
            <a:spLocks noChangeShapeType="1"/>
          </p:cNvSpPr>
          <p:nvPr/>
        </p:nvSpPr>
        <p:spPr bwMode="auto">
          <a:xfrm>
            <a:off x="509705" y="6478840"/>
            <a:ext cx="3681295" cy="2236"/>
          </a:xfrm>
          <a:prstGeom prst="line">
            <a:avLst/>
          </a:prstGeom>
          <a:noFill/>
          <a:ln w="3810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sp>
        <p:nvSpPr>
          <p:cNvPr id="32" name="TextBox 31"/>
          <p:cNvSpPr txBox="1"/>
          <p:nvPr/>
        </p:nvSpPr>
        <p:spPr>
          <a:xfrm>
            <a:off x="2209800" y="4549914"/>
            <a:ext cx="1828800" cy="707886"/>
          </a:xfrm>
          <a:prstGeom prst="rect">
            <a:avLst/>
          </a:prstGeom>
          <a:noFill/>
        </p:spPr>
        <p:txBody>
          <a:bodyPr wrap="square" rtlCol="0">
            <a:spAutoFit/>
          </a:bodyPr>
          <a:lstStyle/>
          <a:p>
            <a:pPr algn="ctr"/>
            <a:r>
              <a:rPr lang="en-US" sz="2000" b="1" dirty="0" smtClean="0">
                <a:solidFill>
                  <a:schemeClr val="tx1"/>
                </a:solidFill>
              </a:rPr>
              <a:t>Power </a:t>
            </a:r>
          </a:p>
          <a:p>
            <a:pPr algn="ctr"/>
            <a:r>
              <a:rPr lang="en-US" sz="2000" b="1" dirty="0" smtClean="0">
                <a:solidFill>
                  <a:schemeClr val="tx1"/>
                </a:solidFill>
              </a:rPr>
              <a:t>Cap</a:t>
            </a:r>
            <a:endParaRPr lang="en-US" sz="2000" b="1" dirty="0">
              <a:solidFill>
                <a:schemeClr val="tx1"/>
              </a:solidFill>
            </a:endParaRPr>
          </a:p>
        </p:txBody>
      </p:sp>
      <p:sp>
        <p:nvSpPr>
          <p:cNvPr id="35" name="Can 34"/>
          <p:cNvSpPr/>
          <p:nvPr/>
        </p:nvSpPr>
        <p:spPr>
          <a:xfrm rot="5400000">
            <a:off x="7581900" y="1943100"/>
            <a:ext cx="457200" cy="228600"/>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rot="5400000">
            <a:off x="5676900" y="1333500"/>
            <a:ext cx="990600" cy="1371600"/>
          </a:xfrm>
          <a:prstGeom prst="can">
            <a:avLst>
              <a:gd name="adj" fmla="val 4133"/>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an 37"/>
          <p:cNvSpPr/>
          <p:nvPr/>
        </p:nvSpPr>
        <p:spPr>
          <a:xfrm rot="5400000">
            <a:off x="7581899" y="4610100"/>
            <a:ext cx="457200" cy="228600"/>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8"/>
          <p:cNvSpPr/>
          <p:nvPr/>
        </p:nvSpPr>
        <p:spPr>
          <a:xfrm rot="5400000">
            <a:off x="5295899" y="4381500"/>
            <a:ext cx="990600" cy="609600"/>
          </a:xfrm>
          <a:prstGeom prst="can">
            <a:avLst>
              <a:gd name="adj" fmla="val 11194"/>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an 41"/>
          <p:cNvSpPr/>
          <p:nvPr/>
        </p:nvSpPr>
        <p:spPr>
          <a:xfrm rot="5400000">
            <a:off x="6781800" y="1600200"/>
            <a:ext cx="990600" cy="838200"/>
          </a:xfrm>
          <a:prstGeom prst="can">
            <a:avLst>
              <a:gd name="adj" fmla="val 9769"/>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an 42"/>
          <p:cNvSpPr/>
          <p:nvPr/>
        </p:nvSpPr>
        <p:spPr>
          <a:xfrm rot="5400000">
            <a:off x="6400799" y="3886200"/>
            <a:ext cx="990600" cy="1600200"/>
          </a:xfrm>
          <a:prstGeom prst="can">
            <a:avLst>
              <a:gd name="adj" fmla="val 6889"/>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p:cNvCxnSpPr/>
          <p:nvPr/>
        </p:nvCxnSpPr>
        <p:spPr>
          <a:xfrm rot="10800000" flipV="1">
            <a:off x="6858000" y="2666204"/>
            <a:ext cx="838200" cy="795"/>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6019799" y="5332412"/>
            <a:ext cx="1676400" cy="158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618661" y="794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sp>
        <p:nvSpPr>
          <p:cNvPr id="25" name="Freeform 24"/>
          <p:cNvSpPr/>
          <p:nvPr/>
        </p:nvSpPr>
        <p:spPr>
          <a:xfrm>
            <a:off x="618660" y="3845936"/>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cxnSp>
        <p:nvCxnSpPr>
          <p:cNvPr id="31" name="Straight Connector 30"/>
          <p:cNvCxnSpPr/>
          <p:nvPr/>
        </p:nvCxnSpPr>
        <p:spPr>
          <a:xfrm>
            <a:off x="609600" y="4875213"/>
            <a:ext cx="3581400" cy="1588"/>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1" name="Can 40"/>
          <p:cNvSpPr/>
          <p:nvPr/>
        </p:nvSpPr>
        <p:spPr>
          <a:xfrm rot="5400000">
            <a:off x="6134099" y="3543300"/>
            <a:ext cx="990600" cy="2286000"/>
          </a:xfrm>
          <a:prstGeom prst="can">
            <a:avLst>
              <a:gd name="adj" fmla="val 868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39"/>
          <p:cNvSpPr/>
          <p:nvPr/>
        </p:nvSpPr>
        <p:spPr>
          <a:xfrm rot="5400000">
            <a:off x="6134100" y="876300"/>
            <a:ext cx="990600" cy="2286000"/>
          </a:xfrm>
          <a:prstGeom prst="can">
            <a:avLst>
              <a:gd name="adj" fmla="val 868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6"/>
          <p:cNvSpPr txBox="1">
            <a:spLocks noChangeArrowheads="1"/>
          </p:cNvSpPr>
          <p:nvPr/>
        </p:nvSpPr>
        <p:spPr bwMode="auto">
          <a:xfrm>
            <a:off x="1828800" y="6400800"/>
            <a:ext cx="1295400" cy="453847"/>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1 Day</a:t>
            </a:r>
            <a:endParaRPr lang="en-GB" b="1" dirty="0">
              <a:solidFill>
                <a:srgbClr val="000000"/>
              </a:solidFill>
              <a:latin typeface="Times New Roman" pitchFamily="84" charset="0"/>
              <a:cs typeface="DejaVu LGC Sans" charset="0"/>
            </a:endParaRPr>
          </a:p>
        </p:txBody>
      </p:sp>
      <p:cxnSp>
        <p:nvCxnSpPr>
          <p:cNvPr id="17" name="Straight Connector 16"/>
          <p:cNvCxnSpPr/>
          <p:nvPr/>
        </p:nvCxnSpPr>
        <p:spPr>
          <a:xfrm>
            <a:off x="609601" y="1219200"/>
            <a:ext cx="3581400" cy="1588"/>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68151" y="2743200"/>
            <a:ext cx="1638590" cy="830997"/>
          </a:xfrm>
          <a:prstGeom prst="rect">
            <a:avLst/>
          </a:prstGeom>
          <a:noFill/>
        </p:spPr>
        <p:txBody>
          <a:bodyPr wrap="none" rtlCol="0">
            <a:spAutoFit/>
          </a:bodyPr>
          <a:lstStyle/>
          <a:p>
            <a:pPr algn="ctr"/>
            <a:r>
              <a:rPr lang="en-US" b="1" dirty="0" smtClean="0">
                <a:solidFill>
                  <a:schemeClr val="tx1"/>
                </a:solidFill>
              </a:rPr>
              <a:t>Shallow</a:t>
            </a:r>
          </a:p>
          <a:p>
            <a:pPr algn="ctr"/>
            <a:r>
              <a:rPr lang="en-US" b="1" dirty="0" smtClean="0">
                <a:solidFill>
                  <a:schemeClr val="tx1"/>
                </a:solidFill>
              </a:rPr>
              <a:t>discharge</a:t>
            </a:r>
            <a:endParaRPr lang="en-US" b="1" dirty="0">
              <a:solidFill>
                <a:schemeClr val="tx1"/>
              </a:solidFill>
            </a:endParaRPr>
          </a:p>
        </p:txBody>
      </p:sp>
      <p:sp>
        <p:nvSpPr>
          <p:cNvPr id="44" name="TextBox 43"/>
          <p:cNvSpPr txBox="1"/>
          <p:nvPr/>
        </p:nvSpPr>
        <p:spPr>
          <a:xfrm>
            <a:off x="5964751" y="5388114"/>
            <a:ext cx="1883849" cy="954107"/>
          </a:xfrm>
          <a:prstGeom prst="rect">
            <a:avLst/>
          </a:prstGeom>
          <a:noFill/>
        </p:spPr>
        <p:txBody>
          <a:bodyPr wrap="none" rtlCol="0">
            <a:spAutoFit/>
          </a:bodyPr>
          <a:lstStyle/>
          <a:p>
            <a:pPr algn="ctr"/>
            <a:r>
              <a:rPr lang="en-US" sz="2800" b="1" dirty="0" smtClean="0">
                <a:solidFill>
                  <a:schemeClr val="tx1"/>
                </a:solidFill>
              </a:rPr>
              <a:t>Deep</a:t>
            </a:r>
          </a:p>
          <a:p>
            <a:pPr algn="ctr"/>
            <a:r>
              <a:rPr lang="en-US" sz="2800" b="1" dirty="0" smtClean="0">
                <a:solidFill>
                  <a:schemeClr val="tx1"/>
                </a:solidFill>
              </a:rPr>
              <a:t>discharge</a:t>
            </a:r>
            <a:endParaRPr lang="en-US" sz="2800" b="1" dirty="0">
              <a:solidFill>
                <a:schemeClr val="tx1"/>
              </a:solidFill>
            </a:endParaRPr>
          </a:p>
        </p:txBody>
      </p:sp>
      <p:sp>
        <p:nvSpPr>
          <p:cNvPr id="45" name="Oval 44"/>
          <p:cNvSpPr/>
          <p:nvPr/>
        </p:nvSpPr>
        <p:spPr>
          <a:xfrm>
            <a:off x="1143000" y="685800"/>
            <a:ext cx="533400" cy="609600"/>
          </a:xfrm>
          <a:prstGeom prst="ellipse">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3733800"/>
            <a:ext cx="685800" cy="1219200"/>
          </a:xfrm>
          <a:prstGeom prst="ellipse">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3925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1000"/>
                                        <p:tgtEl>
                                          <p:spTgt spid="3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1000"/>
                                        <p:tgtEl>
                                          <p:spTgt spid="4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3"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linds(horizontal)">
                                      <p:cBhvr>
                                        <p:cTn id="28" dur="1000"/>
                                        <p:tgtEl>
                                          <p:spTgt spid="3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1000"/>
                                        <p:tgtEl>
                                          <p:spTgt spid="4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53"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1500"/>
                            </p:stCondLst>
                            <p:childTnLst>
                              <p:par>
                                <p:cTn id="49" presetID="26" presetClass="emph" presetSubtype="0" fill="hold" grpId="1" nodeType="afterEffect">
                                  <p:stCondLst>
                                    <p:cond delay="0"/>
                                  </p:stCondLst>
                                  <p:childTnLst>
                                    <p:animEffect transition="out" filter="fade">
                                      <p:cBhvr>
                                        <p:cTn id="50" dur="500" tmFilter="0, 0; .2, .5; .8, .5; 1, 0"/>
                                        <p:tgtEl>
                                          <p:spTgt spid="45"/>
                                        </p:tgtEl>
                                      </p:cBhvr>
                                    </p:animEffect>
                                    <p:animScale>
                                      <p:cBhvr>
                                        <p:cTn id="51" dur="250" autoRev="1" fill="hold"/>
                                        <p:tgtEl>
                                          <p:spTgt spid="45"/>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46"/>
                                        </p:tgtEl>
                                      </p:cBhvr>
                                    </p:animEffect>
                                    <p:animScale>
                                      <p:cBhvr>
                                        <p:cTn id="54" dur="250" autoRev="1" fill="hold"/>
                                        <p:tgtEl>
                                          <p:spTgt spid="46"/>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45"/>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6"/>
                                        </p:tgtEl>
                                        <p:attrNameLst>
                                          <p:attrName>style.visibility</p:attrName>
                                        </p:attrNameLst>
                                      </p:cBhvr>
                                      <p:to>
                                        <p:strVal val="hidden"/>
                                      </p:to>
                                    </p:set>
                                  </p:childTnLst>
                                </p:cTn>
                              </p:par>
                              <p:par>
                                <p:cTn id="61" presetID="2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30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3000"/>
                                        <p:tgtEl>
                                          <p:spTgt spid="34"/>
                                        </p:tgtEl>
                                      </p:cBhvr>
                                    </p:animEffect>
                                  </p:childTnLst>
                                </p:cTn>
                              </p:par>
                              <p:par>
                                <p:cTn id="67" presetID="22" presetClass="exit" presetSubtype="2" fill="hold" grpId="1" nodeType="withEffect">
                                  <p:stCondLst>
                                    <p:cond delay="0"/>
                                  </p:stCondLst>
                                  <p:childTnLst>
                                    <p:animEffect transition="out" filter="wipe(right)">
                                      <p:cBhvr>
                                        <p:cTn id="68" dur="3000"/>
                                        <p:tgtEl>
                                          <p:spTgt spid="43"/>
                                        </p:tgtEl>
                                      </p:cBhvr>
                                    </p:animEffect>
                                    <p:set>
                                      <p:cBhvr>
                                        <p:cTn id="69" dur="1" fill="hold">
                                          <p:stCondLst>
                                            <p:cond delay="2999"/>
                                          </p:stCondLst>
                                        </p:cTn>
                                        <p:tgtEl>
                                          <p:spTgt spid="43"/>
                                        </p:tgtEl>
                                        <p:attrNameLst>
                                          <p:attrName>style.visibility</p:attrName>
                                        </p:attrNameLst>
                                      </p:cBhvr>
                                      <p:to>
                                        <p:strVal val="hidden"/>
                                      </p:to>
                                    </p:set>
                                  </p:childTnLst>
                                </p:cTn>
                              </p:par>
                              <p:par>
                                <p:cTn id="70" presetID="22" presetClass="exit" presetSubtype="2" fill="hold" grpId="1" nodeType="withEffect">
                                  <p:stCondLst>
                                    <p:cond delay="0"/>
                                  </p:stCondLst>
                                  <p:childTnLst>
                                    <p:animEffect transition="out" filter="wipe(right)">
                                      <p:cBhvr>
                                        <p:cTn id="71" dur="3000"/>
                                        <p:tgtEl>
                                          <p:spTgt spid="42"/>
                                        </p:tgtEl>
                                      </p:cBhvr>
                                    </p:animEffect>
                                    <p:set>
                                      <p:cBhvr>
                                        <p:cTn id="72" dur="1" fill="hold">
                                          <p:stCondLst>
                                            <p:cond delay="2999"/>
                                          </p:stCondLst>
                                        </p:cTn>
                                        <p:tgtEl>
                                          <p:spTgt spid="42"/>
                                        </p:tgtEl>
                                        <p:attrNameLst>
                                          <p:attrName>style.visibility</p:attrName>
                                        </p:attrNameLst>
                                      </p:cBhvr>
                                      <p:to>
                                        <p:strVal val="hidden"/>
                                      </p:to>
                                    </p:set>
                                  </p:childTnLst>
                                </p:cTn>
                              </p:par>
                            </p:childTnLst>
                          </p:cTn>
                        </p:par>
                        <p:par>
                          <p:cTn id="73" fill="hold">
                            <p:stCondLst>
                              <p:cond delay="3000"/>
                            </p:stCondLst>
                            <p:childTnLst>
                              <p:par>
                                <p:cTn id="74" presetID="22" presetClass="entr" presetSubtype="4"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1000"/>
                                        <p:tgtEl>
                                          <p:spTgt spid="48"/>
                                        </p:tgtEl>
                                      </p:cBhvr>
                                    </p:animEffect>
                                  </p:childTnLst>
                                </p:cTn>
                              </p:par>
                              <p:par>
                                <p:cTn id="77" presetID="22" presetClass="entr" presetSubtype="4"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down)">
                                      <p:cBhvr>
                                        <p:cTn id="79" dur="1000"/>
                                        <p:tgtEl>
                                          <p:spTgt spid="4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linds(horizontal)">
                                      <p:cBhvr>
                                        <p:cTn id="82" dur="500"/>
                                        <p:tgtEl>
                                          <p:spTgt spid="44"/>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linds(horizontal)">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18" grpId="0"/>
      <p:bldP spid="32" grpId="0"/>
      <p:bldP spid="35" grpId="0" animBg="1"/>
      <p:bldP spid="36" grpId="0" animBg="1"/>
      <p:bldP spid="38" grpId="0" animBg="1"/>
      <p:bldP spid="39" grpId="0" animBg="1"/>
      <p:bldP spid="42" grpId="0" animBg="1"/>
      <p:bldP spid="42" grpId="1" animBg="1"/>
      <p:bldP spid="43" grpId="0" animBg="1"/>
      <p:bldP spid="43" grpId="1" animBg="1"/>
      <p:bldP spid="41" grpId="0" animBg="1"/>
      <p:bldP spid="40" grpId="0" animBg="1"/>
      <p:bldP spid="37" grpId="0"/>
      <p:bldP spid="44" grpId="0"/>
      <p:bldP spid="45" grpId="0" animBg="1"/>
      <p:bldP spid="45" grpId="1" animBg="1"/>
      <p:bldP spid="45" grpId="2" animBg="1"/>
      <p:bldP spid="46" grpId="0" animBg="1"/>
      <p:bldP spid="46" grpId="1" animBg="1"/>
      <p:bldP spid="4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9" name="Rectangle 2"/>
          <p:cNvSpPr txBox="1">
            <a:spLocks/>
          </p:cNvSpPr>
          <p:nvPr/>
        </p:nvSpPr>
        <p:spPr>
          <a:xfrm>
            <a:off x="152400" y="0"/>
            <a:ext cx="8763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Battery Health</a:t>
            </a:r>
            <a:endParaRPr lang="en-US" sz="4000" b="1" dirty="0">
              <a:solidFill>
                <a:schemeClr val="accent3">
                  <a:lumMod val="50000"/>
                </a:schemeClr>
              </a:solidFill>
              <a:latin typeface="+mj-lt"/>
              <a:ea typeface="+mn-ea"/>
              <a:cs typeface="+mn-cs"/>
            </a:endParaRPr>
          </a:p>
        </p:txBody>
      </p:sp>
      <p:sp>
        <p:nvSpPr>
          <p:cNvPr id="18" name="Text Box 6"/>
          <p:cNvSpPr txBox="1">
            <a:spLocks noChangeArrowheads="1"/>
          </p:cNvSpPr>
          <p:nvPr/>
        </p:nvSpPr>
        <p:spPr bwMode="auto">
          <a:xfrm>
            <a:off x="1752600" y="3352800"/>
            <a:ext cx="838200" cy="453847"/>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Time</a:t>
            </a:r>
            <a:endParaRPr lang="en-GB" b="1" dirty="0">
              <a:solidFill>
                <a:srgbClr val="000000"/>
              </a:solidFill>
              <a:latin typeface="Times New Roman" pitchFamily="84" charset="0"/>
              <a:cs typeface="DejaVu LGC Sans" charset="0"/>
            </a:endParaRPr>
          </a:p>
        </p:txBody>
      </p:sp>
      <p:sp>
        <p:nvSpPr>
          <p:cNvPr id="19" name="Text Box 5"/>
          <p:cNvSpPr txBox="1">
            <a:spLocks noChangeArrowheads="1"/>
          </p:cNvSpPr>
          <p:nvPr/>
        </p:nvSpPr>
        <p:spPr bwMode="auto">
          <a:xfrm rot="16200000">
            <a:off x="-876299" y="2095500"/>
            <a:ext cx="2133601" cy="533402"/>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Times New Roman" pitchFamily="84" charset="0"/>
                <a:cs typeface="DejaVu LGC Sans" charset="0"/>
              </a:rPr>
              <a:t>Power </a:t>
            </a:r>
            <a:r>
              <a:rPr lang="en-GB" sz="2800" b="1" dirty="0" smtClean="0">
                <a:solidFill>
                  <a:srgbClr val="000000"/>
                </a:solidFill>
                <a:latin typeface="Times New Roman" pitchFamily="84" charset="0"/>
                <a:cs typeface="DejaVu LGC Sans" charset="0"/>
              </a:rPr>
              <a:t>(</a:t>
            </a:r>
            <a:r>
              <a:rPr lang="en-GB" sz="2800" b="1" dirty="0">
                <a:solidFill>
                  <a:srgbClr val="000000"/>
                </a:solidFill>
                <a:latin typeface="Times New Roman" pitchFamily="84" charset="0"/>
                <a:cs typeface="DejaVu LGC Sans" charset="0"/>
              </a:rPr>
              <a:t>W)</a:t>
            </a:r>
          </a:p>
        </p:txBody>
      </p:sp>
      <p:cxnSp>
        <p:nvCxnSpPr>
          <p:cNvPr id="24" name="Straight Arrow Connector 23"/>
          <p:cNvCxnSpPr/>
          <p:nvPr/>
        </p:nvCxnSpPr>
        <p:spPr>
          <a:xfrm rot="16200000" flipV="1">
            <a:off x="-685799" y="2362197"/>
            <a:ext cx="2438400" cy="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Line 3"/>
          <p:cNvSpPr>
            <a:spLocks noChangeShapeType="1"/>
          </p:cNvSpPr>
          <p:nvPr/>
        </p:nvSpPr>
        <p:spPr bwMode="auto">
          <a:xfrm>
            <a:off x="433505" y="3429000"/>
            <a:ext cx="4367095" cy="0"/>
          </a:xfrm>
          <a:prstGeom prst="line">
            <a:avLst/>
          </a:prstGeom>
          <a:noFill/>
          <a:ln w="3810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sp>
        <p:nvSpPr>
          <p:cNvPr id="26" name="TextBox 25"/>
          <p:cNvSpPr txBox="1"/>
          <p:nvPr/>
        </p:nvSpPr>
        <p:spPr>
          <a:xfrm>
            <a:off x="2362200" y="1273314"/>
            <a:ext cx="1828800" cy="707886"/>
          </a:xfrm>
          <a:prstGeom prst="rect">
            <a:avLst/>
          </a:prstGeom>
          <a:noFill/>
        </p:spPr>
        <p:txBody>
          <a:bodyPr wrap="square" rtlCol="0">
            <a:spAutoFit/>
          </a:bodyPr>
          <a:lstStyle/>
          <a:p>
            <a:pPr algn="ctr"/>
            <a:r>
              <a:rPr lang="en-US" sz="2000" b="1" dirty="0" smtClean="0">
                <a:solidFill>
                  <a:schemeClr val="tx1"/>
                </a:solidFill>
              </a:rPr>
              <a:t>Power </a:t>
            </a:r>
          </a:p>
          <a:p>
            <a:pPr algn="ctr"/>
            <a:r>
              <a:rPr lang="en-US" sz="2000" b="1" dirty="0" smtClean="0">
                <a:solidFill>
                  <a:schemeClr val="tx1"/>
                </a:solidFill>
              </a:rPr>
              <a:t>Cap</a:t>
            </a:r>
            <a:endParaRPr lang="en-US" sz="2000" b="1" dirty="0">
              <a:solidFill>
                <a:schemeClr val="tx1"/>
              </a:solidFill>
            </a:endParaRPr>
          </a:p>
        </p:txBody>
      </p:sp>
      <p:sp>
        <p:nvSpPr>
          <p:cNvPr id="30" name="Text Box 6"/>
          <p:cNvSpPr txBox="1">
            <a:spLocks noChangeArrowheads="1"/>
          </p:cNvSpPr>
          <p:nvPr/>
        </p:nvSpPr>
        <p:spPr bwMode="auto">
          <a:xfrm>
            <a:off x="1828801" y="6404153"/>
            <a:ext cx="914400" cy="453847"/>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Time</a:t>
            </a:r>
            <a:endParaRPr lang="en-GB" b="1" dirty="0">
              <a:solidFill>
                <a:srgbClr val="000000"/>
              </a:solidFill>
              <a:latin typeface="Times New Roman" pitchFamily="84" charset="0"/>
              <a:cs typeface="DejaVu LGC Sans" charset="0"/>
            </a:endParaRPr>
          </a:p>
        </p:txBody>
      </p:sp>
      <p:sp>
        <p:nvSpPr>
          <p:cNvPr id="31" name="Text Box 5"/>
          <p:cNvSpPr txBox="1">
            <a:spLocks noChangeArrowheads="1"/>
          </p:cNvSpPr>
          <p:nvPr/>
        </p:nvSpPr>
        <p:spPr bwMode="auto">
          <a:xfrm rot="16200000">
            <a:off x="-800099" y="5231346"/>
            <a:ext cx="2133601" cy="533402"/>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800" b="1" dirty="0">
                <a:solidFill>
                  <a:srgbClr val="000000"/>
                </a:solidFill>
                <a:latin typeface="Times New Roman" pitchFamily="84" charset="0"/>
                <a:cs typeface="DejaVu LGC Sans" charset="0"/>
              </a:rPr>
              <a:t>Power </a:t>
            </a:r>
            <a:r>
              <a:rPr lang="en-GB" sz="2800" b="1" dirty="0" smtClean="0">
                <a:solidFill>
                  <a:srgbClr val="000000"/>
                </a:solidFill>
                <a:latin typeface="Times New Roman" pitchFamily="84" charset="0"/>
                <a:cs typeface="DejaVu LGC Sans" charset="0"/>
              </a:rPr>
              <a:t>(</a:t>
            </a:r>
            <a:r>
              <a:rPr lang="en-GB" sz="2800" b="1" dirty="0">
                <a:solidFill>
                  <a:srgbClr val="000000"/>
                </a:solidFill>
                <a:latin typeface="Times New Roman" pitchFamily="84" charset="0"/>
                <a:cs typeface="DejaVu LGC Sans" charset="0"/>
              </a:rPr>
              <a:t>W)</a:t>
            </a:r>
          </a:p>
        </p:txBody>
      </p:sp>
      <p:cxnSp>
        <p:nvCxnSpPr>
          <p:cNvPr id="32" name="Straight Arrow Connector 31"/>
          <p:cNvCxnSpPr/>
          <p:nvPr/>
        </p:nvCxnSpPr>
        <p:spPr>
          <a:xfrm rot="16200000" flipV="1">
            <a:off x="-571498" y="5451652"/>
            <a:ext cx="2362200"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Line 3"/>
          <p:cNvSpPr>
            <a:spLocks noChangeShapeType="1"/>
          </p:cNvSpPr>
          <p:nvPr/>
        </p:nvSpPr>
        <p:spPr bwMode="auto">
          <a:xfrm flipV="1">
            <a:off x="509707" y="6477000"/>
            <a:ext cx="3224094" cy="3353"/>
          </a:xfrm>
          <a:prstGeom prst="line">
            <a:avLst/>
          </a:prstGeom>
          <a:noFill/>
          <a:ln w="3810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sp>
        <p:nvSpPr>
          <p:cNvPr id="34" name="TextBox 33"/>
          <p:cNvSpPr txBox="1"/>
          <p:nvPr/>
        </p:nvSpPr>
        <p:spPr>
          <a:xfrm>
            <a:off x="2438400" y="4854714"/>
            <a:ext cx="1828800" cy="707886"/>
          </a:xfrm>
          <a:prstGeom prst="rect">
            <a:avLst/>
          </a:prstGeom>
          <a:noFill/>
        </p:spPr>
        <p:txBody>
          <a:bodyPr wrap="square" rtlCol="0">
            <a:spAutoFit/>
          </a:bodyPr>
          <a:lstStyle/>
          <a:p>
            <a:pPr algn="ctr"/>
            <a:r>
              <a:rPr lang="en-US" sz="2000" b="1" dirty="0" smtClean="0">
                <a:solidFill>
                  <a:schemeClr val="tx1"/>
                </a:solidFill>
              </a:rPr>
              <a:t>Power</a:t>
            </a:r>
          </a:p>
          <a:p>
            <a:pPr algn="ctr"/>
            <a:r>
              <a:rPr lang="en-US" sz="2000" b="1" dirty="0" smtClean="0">
                <a:solidFill>
                  <a:schemeClr val="tx1"/>
                </a:solidFill>
              </a:rPr>
              <a:t> Cap</a:t>
            </a:r>
            <a:endParaRPr lang="en-US" sz="2000" b="1" dirty="0">
              <a:solidFill>
                <a:schemeClr val="tx1"/>
              </a:solidFill>
            </a:endParaRPr>
          </a:p>
        </p:txBody>
      </p:sp>
      <p:sp>
        <p:nvSpPr>
          <p:cNvPr id="35" name="Can 34"/>
          <p:cNvSpPr/>
          <p:nvPr/>
        </p:nvSpPr>
        <p:spPr>
          <a:xfrm rot="5400000">
            <a:off x="7597930" y="2095500"/>
            <a:ext cx="457200" cy="228600"/>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rot="5400000">
            <a:off x="5692930" y="1485900"/>
            <a:ext cx="990600" cy="1371600"/>
          </a:xfrm>
          <a:prstGeom prst="can">
            <a:avLst>
              <a:gd name="adj" fmla="val 8266"/>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an 37"/>
          <p:cNvSpPr/>
          <p:nvPr/>
        </p:nvSpPr>
        <p:spPr>
          <a:xfrm rot="5400000">
            <a:off x="7581900" y="4457700"/>
            <a:ext cx="457200" cy="228600"/>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8"/>
          <p:cNvSpPr/>
          <p:nvPr/>
        </p:nvSpPr>
        <p:spPr>
          <a:xfrm rot="5400000">
            <a:off x="5295900" y="4229100"/>
            <a:ext cx="990600" cy="609600"/>
          </a:xfrm>
          <a:prstGeom prst="can">
            <a:avLst>
              <a:gd name="adj" fmla="val 895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484181" y="2858869"/>
            <a:ext cx="1638590" cy="830997"/>
          </a:xfrm>
          <a:prstGeom prst="rect">
            <a:avLst/>
          </a:prstGeom>
          <a:noFill/>
        </p:spPr>
        <p:txBody>
          <a:bodyPr wrap="none" rtlCol="0">
            <a:spAutoFit/>
          </a:bodyPr>
          <a:lstStyle/>
          <a:p>
            <a:pPr algn="ctr"/>
            <a:r>
              <a:rPr lang="en-US" b="1" dirty="0" smtClean="0">
                <a:solidFill>
                  <a:schemeClr val="tx1"/>
                </a:solidFill>
              </a:rPr>
              <a:t>Shallow</a:t>
            </a:r>
          </a:p>
          <a:p>
            <a:pPr algn="ctr"/>
            <a:r>
              <a:rPr lang="en-US" b="1" dirty="0" smtClean="0">
                <a:solidFill>
                  <a:schemeClr val="tx1"/>
                </a:solidFill>
              </a:rPr>
              <a:t>discharge</a:t>
            </a:r>
            <a:endParaRPr lang="en-US" b="1" dirty="0">
              <a:solidFill>
                <a:schemeClr val="tx1"/>
              </a:solidFill>
            </a:endParaRPr>
          </a:p>
        </p:txBody>
      </p:sp>
      <p:sp>
        <p:nvSpPr>
          <p:cNvPr id="43" name="TextBox 42"/>
          <p:cNvSpPr txBox="1"/>
          <p:nvPr/>
        </p:nvSpPr>
        <p:spPr>
          <a:xfrm>
            <a:off x="5995838" y="5218093"/>
            <a:ext cx="1883849" cy="954107"/>
          </a:xfrm>
          <a:prstGeom prst="rect">
            <a:avLst/>
          </a:prstGeom>
          <a:noFill/>
        </p:spPr>
        <p:txBody>
          <a:bodyPr wrap="none" rtlCol="0">
            <a:spAutoFit/>
          </a:bodyPr>
          <a:lstStyle/>
          <a:p>
            <a:pPr algn="ctr"/>
            <a:r>
              <a:rPr lang="en-US" sz="2800" b="1" dirty="0" smtClean="0">
                <a:solidFill>
                  <a:schemeClr val="tx1"/>
                </a:solidFill>
              </a:rPr>
              <a:t>Deep</a:t>
            </a:r>
          </a:p>
          <a:p>
            <a:pPr algn="ctr"/>
            <a:r>
              <a:rPr lang="en-US" sz="2800" b="1" dirty="0" smtClean="0">
                <a:solidFill>
                  <a:schemeClr val="tx1"/>
                </a:solidFill>
              </a:rPr>
              <a:t>discharge</a:t>
            </a:r>
            <a:endParaRPr lang="en-US" sz="2800" b="1" dirty="0">
              <a:solidFill>
                <a:schemeClr val="tx1"/>
              </a:solidFill>
            </a:endParaRPr>
          </a:p>
        </p:txBody>
      </p:sp>
      <p:cxnSp>
        <p:nvCxnSpPr>
          <p:cNvPr id="44" name="Straight Arrow Connector 43"/>
          <p:cNvCxnSpPr/>
          <p:nvPr/>
        </p:nvCxnSpPr>
        <p:spPr>
          <a:xfrm rot="10800000" flipV="1">
            <a:off x="6874030" y="2818604"/>
            <a:ext cx="838200" cy="795"/>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6019800" y="5180012"/>
            <a:ext cx="1676400" cy="158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33401" y="1600200"/>
            <a:ext cx="3200399" cy="18933"/>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2" name="Group 57"/>
          <p:cNvGrpSpPr/>
          <p:nvPr/>
        </p:nvGrpSpPr>
        <p:grpSpPr>
          <a:xfrm>
            <a:off x="542461" y="1258624"/>
            <a:ext cx="371939" cy="2126757"/>
            <a:chOff x="618661" y="3080581"/>
            <a:chExt cx="3420505" cy="2594468"/>
          </a:xfrm>
        </p:grpSpPr>
        <p:sp>
          <p:nvSpPr>
            <p:cNvPr id="16" name="Freeform 15"/>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grpSp>
        <p:nvGrpSpPr>
          <p:cNvPr id="3" name="Group 82"/>
          <p:cNvGrpSpPr/>
          <p:nvPr/>
        </p:nvGrpSpPr>
        <p:grpSpPr>
          <a:xfrm>
            <a:off x="618662" y="4384275"/>
            <a:ext cx="371939" cy="2055813"/>
            <a:chOff x="5343060" y="3083935"/>
            <a:chExt cx="3420505" cy="2594468"/>
          </a:xfrm>
        </p:grpSpPr>
        <p:sp>
          <p:nvSpPr>
            <p:cNvPr id="15" name="Freeform 14"/>
            <p:cNvSpPr/>
            <p:nvPr/>
          </p:nvSpPr>
          <p:spPr>
            <a:xfrm>
              <a:off x="5888736" y="3121152"/>
              <a:ext cx="451104" cy="993648"/>
            </a:xfrm>
            <a:custGeom>
              <a:avLst/>
              <a:gdLst>
                <a:gd name="connsiteX0" fmla="*/ 0 w 451104"/>
                <a:gd name="connsiteY0" fmla="*/ 865632 h 902208"/>
                <a:gd name="connsiteX1" fmla="*/ 48768 w 451104"/>
                <a:gd name="connsiteY1" fmla="*/ 792480 h 902208"/>
                <a:gd name="connsiteX2" fmla="*/ 60960 w 451104"/>
                <a:gd name="connsiteY2" fmla="*/ 682752 h 902208"/>
                <a:gd name="connsiteX3" fmla="*/ 97536 w 451104"/>
                <a:gd name="connsiteY3" fmla="*/ 512064 h 902208"/>
                <a:gd name="connsiteX4" fmla="*/ 121920 w 451104"/>
                <a:gd name="connsiteY4" fmla="*/ 316992 h 902208"/>
                <a:gd name="connsiteX5" fmla="*/ 134112 w 451104"/>
                <a:gd name="connsiteY5" fmla="*/ 60960 h 902208"/>
                <a:gd name="connsiteX6" fmla="*/ 219456 w 451104"/>
                <a:gd name="connsiteY6" fmla="*/ 24384 h 902208"/>
                <a:gd name="connsiteX7" fmla="*/ 231648 w 451104"/>
                <a:gd name="connsiteY7" fmla="*/ 0 h 902208"/>
                <a:gd name="connsiteX8" fmla="*/ 353568 w 451104"/>
                <a:gd name="connsiteY8" fmla="*/ 24384 h 902208"/>
                <a:gd name="connsiteX9" fmla="*/ 390144 w 451104"/>
                <a:gd name="connsiteY9" fmla="*/ 280416 h 902208"/>
                <a:gd name="connsiteX10" fmla="*/ 414528 w 451104"/>
                <a:gd name="connsiteY10" fmla="*/ 438912 h 902208"/>
                <a:gd name="connsiteX11" fmla="*/ 414528 w 451104"/>
                <a:gd name="connsiteY11" fmla="*/ 621792 h 902208"/>
                <a:gd name="connsiteX12" fmla="*/ 426720 w 451104"/>
                <a:gd name="connsiteY12" fmla="*/ 743712 h 902208"/>
                <a:gd name="connsiteX13" fmla="*/ 451104 w 451104"/>
                <a:gd name="connsiteY13" fmla="*/ 841248 h 902208"/>
                <a:gd name="connsiteX14" fmla="*/ 451104 w 451104"/>
                <a:gd name="connsiteY14" fmla="*/ 902208 h 902208"/>
                <a:gd name="connsiteX15" fmla="*/ 0 w 451104"/>
                <a:gd name="connsiteY15" fmla="*/ 865632 h 9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104" h="902208">
                  <a:moveTo>
                    <a:pt x="0" y="865632"/>
                  </a:moveTo>
                  <a:lnTo>
                    <a:pt x="48768" y="792480"/>
                  </a:lnTo>
                  <a:lnTo>
                    <a:pt x="60960" y="682752"/>
                  </a:lnTo>
                  <a:lnTo>
                    <a:pt x="97536" y="512064"/>
                  </a:lnTo>
                  <a:lnTo>
                    <a:pt x="121920" y="316992"/>
                  </a:lnTo>
                  <a:lnTo>
                    <a:pt x="134112" y="60960"/>
                  </a:lnTo>
                  <a:lnTo>
                    <a:pt x="219456" y="24384"/>
                  </a:lnTo>
                  <a:lnTo>
                    <a:pt x="231648" y="0"/>
                  </a:lnTo>
                  <a:lnTo>
                    <a:pt x="353568" y="24384"/>
                  </a:lnTo>
                  <a:lnTo>
                    <a:pt x="390144" y="280416"/>
                  </a:lnTo>
                  <a:lnTo>
                    <a:pt x="414528" y="438912"/>
                  </a:lnTo>
                  <a:lnTo>
                    <a:pt x="414528" y="621792"/>
                  </a:lnTo>
                  <a:lnTo>
                    <a:pt x="426720" y="743712"/>
                  </a:lnTo>
                  <a:lnTo>
                    <a:pt x="451104" y="841248"/>
                  </a:lnTo>
                  <a:lnTo>
                    <a:pt x="451104" y="902208"/>
                  </a:lnTo>
                  <a:lnTo>
                    <a:pt x="0" y="8656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376416" y="4133088"/>
              <a:ext cx="633984" cy="938784"/>
            </a:xfrm>
            <a:custGeom>
              <a:avLst/>
              <a:gdLst>
                <a:gd name="connsiteX0" fmla="*/ 0 w 633984"/>
                <a:gd name="connsiteY0" fmla="*/ 12192 h 938784"/>
                <a:gd name="connsiteX1" fmla="*/ 121920 w 633984"/>
                <a:gd name="connsiteY1" fmla="*/ 146304 h 938784"/>
                <a:gd name="connsiteX2" fmla="*/ 219456 w 633984"/>
                <a:gd name="connsiteY2" fmla="*/ 426720 h 938784"/>
                <a:gd name="connsiteX3" fmla="*/ 243840 w 633984"/>
                <a:gd name="connsiteY3" fmla="*/ 670560 h 938784"/>
                <a:gd name="connsiteX4" fmla="*/ 316992 w 633984"/>
                <a:gd name="connsiteY4" fmla="*/ 853440 h 938784"/>
                <a:gd name="connsiteX5" fmla="*/ 524256 w 633984"/>
                <a:gd name="connsiteY5" fmla="*/ 926592 h 938784"/>
                <a:gd name="connsiteX6" fmla="*/ 633984 w 633984"/>
                <a:gd name="connsiteY6" fmla="*/ 938784 h 938784"/>
                <a:gd name="connsiteX7" fmla="*/ 633984 w 633984"/>
                <a:gd name="connsiteY7" fmla="*/ 0 h 938784"/>
                <a:gd name="connsiteX8" fmla="*/ 0 w 633984"/>
                <a:gd name="connsiteY8" fmla="*/ 12192 h 9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984" h="938784">
                  <a:moveTo>
                    <a:pt x="0" y="12192"/>
                  </a:moveTo>
                  <a:lnTo>
                    <a:pt x="121920" y="146304"/>
                  </a:lnTo>
                  <a:lnTo>
                    <a:pt x="219456" y="426720"/>
                  </a:lnTo>
                  <a:lnTo>
                    <a:pt x="243840" y="670560"/>
                  </a:lnTo>
                  <a:lnTo>
                    <a:pt x="316992" y="853440"/>
                  </a:lnTo>
                  <a:lnTo>
                    <a:pt x="524256" y="926592"/>
                  </a:lnTo>
                  <a:lnTo>
                    <a:pt x="633984" y="938784"/>
                  </a:lnTo>
                  <a:lnTo>
                    <a:pt x="633984" y="0"/>
                  </a:lnTo>
                  <a:lnTo>
                    <a:pt x="0" y="12192"/>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343060" y="3083935"/>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cxnSp>
        <p:nvCxnSpPr>
          <p:cNvPr id="51" name="Straight Connector 50"/>
          <p:cNvCxnSpPr/>
          <p:nvPr/>
        </p:nvCxnSpPr>
        <p:spPr>
          <a:xfrm flipV="1">
            <a:off x="609601" y="5181600"/>
            <a:ext cx="2819399" cy="3353"/>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57200" y="1066800"/>
            <a:ext cx="5334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 Box 6"/>
          <p:cNvSpPr txBox="1">
            <a:spLocks noChangeArrowheads="1"/>
          </p:cNvSpPr>
          <p:nvPr/>
        </p:nvSpPr>
        <p:spPr bwMode="auto">
          <a:xfrm>
            <a:off x="304800" y="533400"/>
            <a:ext cx="990600" cy="609600"/>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Day1</a:t>
            </a:r>
            <a:endParaRPr lang="en-GB" b="1" dirty="0">
              <a:solidFill>
                <a:srgbClr val="000000"/>
              </a:solidFill>
              <a:latin typeface="Times New Roman" pitchFamily="84" charset="0"/>
              <a:cs typeface="DejaVu LGC Sans" charset="0"/>
            </a:endParaRPr>
          </a:p>
        </p:txBody>
      </p:sp>
      <p:cxnSp>
        <p:nvCxnSpPr>
          <p:cNvPr id="56" name="Straight Arrow Connector 55"/>
          <p:cNvCxnSpPr/>
          <p:nvPr/>
        </p:nvCxnSpPr>
        <p:spPr>
          <a:xfrm>
            <a:off x="533401" y="4268965"/>
            <a:ext cx="5334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 Box 6"/>
          <p:cNvSpPr txBox="1">
            <a:spLocks noChangeArrowheads="1"/>
          </p:cNvSpPr>
          <p:nvPr/>
        </p:nvSpPr>
        <p:spPr bwMode="auto">
          <a:xfrm>
            <a:off x="381001" y="3735565"/>
            <a:ext cx="1066800" cy="304800"/>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Day1</a:t>
            </a:r>
            <a:endParaRPr lang="en-GB" b="1" dirty="0">
              <a:solidFill>
                <a:srgbClr val="000000"/>
              </a:solidFill>
              <a:latin typeface="Times New Roman" pitchFamily="84" charset="0"/>
              <a:cs typeface="DejaVu LGC Sans" charset="0"/>
            </a:endParaRPr>
          </a:p>
        </p:txBody>
      </p:sp>
      <p:grpSp>
        <p:nvGrpSpPr>
          <p:cNvPr id="4" name="Group 66"/>
          <p:cNvGrpSpPr/>
          <p:nvPr/>
        </p:nvGrpSpPr>
        <p:grpSpPr>
          <a:xfrm>
            <a:off x="923461" y="1302243"/>
            <a:ext cx="371939" cy="2126757"/>
            <a:chOff x="618661" y="3080581"/>
            <a:chExt cx="3420505" cy="2594468"/>
          </a:xfrm>
        </p:grpSpPr>
        <p:sp>
          <p:nvSpPr>
            <p:cNvPr id="68" name="Freeform 67"/>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grpSp>
        <p:nvGrpSpPr>
          <p:cNvPr id="5" name="Group 70"/>
          <p:cNvGrpSpPr/>
          <p:nvPr/>
        </p:nvGrpSpPr>
        <p:grpSpPr>
          <a:xfrm>
            <a:off x="1295400" y="1298575"/>
            <a:ext cx="371939" cy="2126757"/>
            <a:chOff x="618661" y="3080581"/>
            <a:chExt cx="3420505" cy="2594468"/>
          </a:xfrm>
        </p:grpSpPr>
        <p:sp>
          <p:nvSpPr>
            <p:cNvPr id="72" name="Freeform 71"/>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sp>
        <p:nvSpPr>
          <p:cNvPr id="99" name="TextBox 98"/>
          <p:cNvSpPr txBox="1"/>
          <p:nvPr/>
        </p:nvSpPr>
        <p:spPr>
          <a:xfrm>
            <a:off x="1868269" y="2255798"/>
            <a:ext cx="646331" cy="646331"/>
          </a:xfrm>
          <a:prstGeom prst="rect">
            <a:avLst/>
          </a:prstGeom>
          <a:noFill/>
        </p:spPr>
        <p:txBody>
          <a:bodyPr wrap="none" rtlCol="0">
            <a:spAutoFit/>
          </a:bodyPr>
          <a:lstStyle/>
          <a:p>
            <a:r>
              <a:rPr lang="en-US" sz="3600" b="1" dirty="0" smtClean="0">
                <a:solidFill>
                  <a:schemeClr val="tx1"/>
                </a:solidFill>
              </a:rPr>
              <a:t>…</a:t>
            </a:r>
            <a:endParaRPr lang="en-US" sz="3600" b="1" dirty="0">
              <a:solidFill>
                <a:schemeClr val="tx1"/>
              </a:solidFill>
            </a:endParaRPr>
          </a:p>
        </p:txBody>
      </p:sp>
      <p:sp>
        <p:nvSpPr>
          <p:cNvPr id="100" name="TextBox 99"/>
          <p:cNvSpPr txBox="1"/>
          <p:nvPr/>
        </p:nvSpPr>
        <p:spPr>
          <a:xfrm>
            <a:off x="1752600" y="5342294"/>
            <a:ext cx="646331" cy="646331"/>
          </a:xfrm>
          <a:prstGeom prst="rect">
            <a:avLst/>
          </a:prstGeom>
          <a:noFill/>
        </p:spPr>
        <p:txBody>
          <a:bodyPr wrap="none" rtlCol="0">
            <a:spAutoFit/>
          </a:bodyPr>
          <a:lstStyle/>
          <a:p>
            <a:r>
              <a:rPr lang="en-US" sz="3600" b="1" dirty="0" smtClean="0">
                <a:solidFill>
                  <a:schemeClr val="tx1"/>
                </a:solidFill>
              </a:rPr>
              <a:t>…</a:t>
            </a:r>
            <a:endParaRPr lang="en-US" sz="3600" b="1" dirty="0">
              <a:solidFill>
                <a:schemeClr val="tx1"/>
              </a:solidFill>
            </a:endParaRPr>
          </a:p>
        </p:txBody>
      </p:sp>
      <p:grpSp>
        <p:nvGrpSpPr>
          <p:cNvPr id="8" name="Group 100"/>
          <p:cNvGrpSpPr/>
          <p:nvPr/>
        </p:nvGrpSpPr>
        <p:grpSpPr>
          <a:xfrm>
            <a:off x="914400" y="4424540"/>
            <a:ext cx="371939" cy="2055813"/>
            <a:chOff x="5343060" y="3083935"/>
            <a:chExt cx="3420505" cy="2594468"/>
          </a:xfrm>
        </p:grpSpPr>
        <p:sp>
          <p:nvSpPr>
            <p:cNvPr id="102" name="Freeform 101"/>
            <p:cNvSpPr/>
            <p:nvPr/>
          </p:nvSpPr>
          <p:spPr>
            <a:xfrm>
              <a:off x="5888736" y="3121152"/>
              <a:ext cx="451104" cy="993648"/>
            </a:xfrm>
            <a:custGeom>
              <a:avLst/>
              <a:gdLst>
                <a:gd name="connsiteX0" fmla="*/ 0 w 451104"/>
                <a:gd name="connsiteY0" fmla="*/ 865632 h 902208"/>
                <a:gd name="connsiteX1" fmla="*/ 48768 w 451104"/>
                <a:gd name="connsiteY1" fmla="*/ 792480 h 902208"/>
                <a:gd name="connsiteX2" fmla="*/ 60960 w 451104"/>
                <a:gd name="connsiteY2" fmla="*/ 682752 h 902208"/>
                <a:gd name="connsiteX3" fmla="*/ 97536 w 451104"/>
                <a:gd name="connsiteY3" fmla="*/ 512064 h 902208"/>
                <a:gd name="connsiteX4" fmla="*/ 121920 w 451104"/>
                <a:gd name="connsiteY4" fmla="*/ 316992 h 902208"/>
                <a:gd name="connsiteX5" fmla="*/ 134112 w 451104"/>
                <a:gd name="connsiteY5" fmla="*/ 60960 h 902208"/>
                <a:gd name="connsiteX6" fmla="*/ 219456 w 451104"/>
                <a:gd name="connsiteY6" fmla="*/ 24384 h 902208"/>
                <a:gd name="connsiteX7" fmla="*/ 231648 w 451104"/>
                <a:gd name="connsiteY7" fmla="*/ 0 h 902208"/>
                <a:gd name="connsiteX8" fmla="*/ 353568 w 451104"/>
                <a:gd name="connsiteY8" fmla="*/ 24384 h 902208"/>
                <a:gd name="connsiteX9" fmla="*/ 390144 w 451104"/>
                <a:gd name="connsiteY9" fmla="*/ 280416 h 902208"/>
                <a:gd name="connsiteX10" fmla="*/ 414528 w 451104"/>
                <a:gd name="connsiteY10" fmla="*/ 438912 h 902208"/>
                <a:gd name="connsiteX11" fmla="*/ 414528 w 451104"/>
                <a:gd name="connsiteY11" fmla="*/ 621792 h 902208"/>
                <a:gd name="connsiteX12" fmla="*/ 426720 w 451104"/>
                <a:gd name="connsiteY12" fmla="*/ 743712 h 902208"/>
                <a:gd name="connsiteX13" fmla="*/ 451104 w 451104"/>
                <a:gd name="connsiteY13" fmla="*/ 841248 h 902208"/>
                <a:gd name="connsiteX14" fmla="*/ 451104 w 451104"/>
                <a:gd name="connsiteY14" fmla="*/ 902208 h 902208"/>
                <a:gd name="connsiteX15" fmla="*/ 0 w 451104"/>
                <a:gd name="connsiteY15" fmla="*/ 865632 h 9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104" h="902208">
                  <a:moveTo>
                    <a:pt x="0" y="865632"/>
                  </a:moveTo>
                  <a:lnTo>
                    <a:pt x="48768" y="792480"/>
                  </a:lnTo>
                  <a:lnTo>
                    <a:pt x="60960" y="682752"/>
                  </a:lnTo>
                  <a:lnTo>
                    <a:pt x="97536" y="512064"/>
                  </a:lnTo>
                  <a:lnTo>
                    <a:pt x="121920" y="316992"/>
                  </a:lnTo>
                  <a:lnTo>
                    <a:pt x="134112" y="60960"/>
                  </a:lnTo>
                  <a:lnTo>
                    <a:pt x="219456" y="24384"/>
                  </a:lnTo>
                  <a:lnTo>
                    <a:pt x="231648" y="0"/>
                  </a:lnTo>
                  <a:lnTo>
                    <a:pt x="353568" y="24384"/>
                  </a:lnTo>
                  <a:lnTo>
                    <a:pt x="390144" y="280416"/>
                  </a:lnTo>
                  <a:lnTo>
                    <a:pt x="414528" y="438912"/>
                  </a:lnTo>
                  <a:lnTo>
                    <a:pt x="414528" y="621792"/>
                  </a:lnTo>
                  <a:lnTo>
                    <a:pt x="426720" y="743712"/>
                  </a:lnTo>
                  <a:lnTo>
                    <a:pt x="451104" y="841248"/>
                  </a:lnTo>
                  <a:lnTo>
                    <a:pt x="451104" y="902208"/>
                  </a:lnTo>
                  <a:lnTo>
                    <a:pt x="0" y="8656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376416" y="4133088"/>
              <a:ext cx="633984" cy="938784"/>
            </a:xfrm>
            <a:custGeom>
              <a:avLst/>
              <a:gdLst>
                <a:gd name="connsiteX0" fmla="*/ 0 w 633984"/>
                <a:gd name="connsiteY0" fmla="*/ 12192 h 938784"/>
                <a:gd name="connsiteX1" fmla="*/ 121920 w 633984"/>
                <a:gd name="connsiteY1" fmla="*/ 146304 h 938784"/>
                <a:gd name="connsiteX2" fmla="*/ 219456 w 633984"/>
                <a:gd name="connsiteY2" fmla="*/ 426720 h 938784"/>
                <a:gd name="connsiteX3" fmla="*/ 243840 w 633984"/>
                <a:gd name="connsiteY3" fmla="*/ 670560 h 938784"/>
                <a:gd name="connsiteX4" fmla="*/ 316992 w 633984"/>
                <a:gd name="connsiteY4" fmla="*/ 853440 h 938784"/>
                <a:gd name="connsiteX5" fmla="*/ 524256 w 633984"/>
                <a:gd name="connsiteY5" fmla="*/ 926592 h 938784"/>
                <a:gd name="connsiteX6" fmla="*/ 633984 w 633984"/>
                <a:gd name="connsiteY6" fmla="*/ 938784 h 938784"/>
                <a:gd name="connsiteX7" fmla="*/ 633984 w 633984"/>
                <a:gd name="connsiteY7" fmla="*/ 0 h 938784"/>
                <a:gd name="connsiteX8" fmla="*/ 0 w 633984"/>
                <a:gd name="connsiteY8" fmla="*/ 12192 h 9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984" h="938784">
                  <a:moveTo>
                    <a:pt x="0" y="12192"/>
                  </a:moveTo>
                  <a:lnTo>
                    <a:pt x="121920" y="146304"/>
                  </a:lnTo>
                  <a:lnTo>
                    <a:pt x="219456" y="426720"/>
                  </a:lnTo>
                  <a:lnTo>
                    <a:pt x="243840" y="670560"/>
                  </a:lnTo>
                  <a:lnTo>
                    <a:pt x="316992" y="853440"/>
                  </a:lnTo>
                  <a:lnTo>
                    <a:pt x="524256" y="926592"/>
                  </a:lnTo>
                  <a:lnTo>
                    <a:pt x="633984" y="938784"/>
                  </a:lnTo>
                  <a:lnTo>
                    <a:pt x="633984" y="0"/>
                  </a:lnTo>
                  <a:lnTo>
                    <a:pt x="0" y="12192"/>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343060" y="3083935"/>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grpSp>
        <p:nvGrpSpPr>
          <p:cNvPr id="10" name="Group 104"/>
          <p:cNvGrpSpPr/>
          <p:nvPr/>
        </p:nvGrpSpPr>
        <p:grpSpPr>
          <a:xfrm>
            <a:off x="1295400" y="4424540"/>
            <a:ext cx="371939" cy="2055813"/>
            <a:chOff x="5343060" y="3083935"/>
            <a:chExt cx="3420505" cy="2594468"/>
          </a:xfrm>
        </p:grpSpPr>
        <p:sp>
          <p:nvSpPr>
            <p:cNvPr id="106" name="Freeform 105"/>
            <p:cNvSpPr/>
            <p:nvPr/>
          </p:nvSpPr>
          <p:spPr>
            <a:xfrm>
              <a:off x="5888736" y="3121152"/>
              <a:ext cx="451104" cy="993648"/>
            </a:xfrm>
            <a:custGeom>
              <a:avLst/>
              <a:gdLst>
                <a:gd name="connsiteX0" fmla="*/ 0 w 451104"/>
                <a:gd name="connsiteY0" fmla="*/ 865632 h 902208"/>
                <a:gd name="connsiteX1" fmla="*/ 48768 w 451104"/>
                <a:gd name="connsiteY1" fmla="*/ 792480 h 902208"/>
                <a:gd name="connsiteX2" fmla="*/ 60960 w 451104"/>
                <a:gd name="connsiteY2" fmla="*/ 682752 h 902208"/>
                <a:gd name="connsiteX3" fmla="*/ 97536 w 451104"/>
                <a:gd name="connsiteY3" fmla="*/ 512064 h 902208"/>
                <a:gd name="connsiteX4" fmla="*/ 121920 w 451104"/>
                <a:gd name="connsiteY4" fmla="*/ 316992 h 902208"/>
                <a:gd name="connsiteX5" fmla="*/ 134112 w 451104"/>
                <a:gd name="connsiteY5" fmla="*/ 60960 h 902208"/>
                <a:gd name="connsiteX6" fmla="*/ 219456 w 451104"/>
                <a:gd name="connsiteY6" fmla="*/ 24384 h 902208"/>
                <a:gd name="connsiteX7" fmla="*/ 231648 w 451104"/>
                <a:gd name="connsiteY7" fmla="*/ 0 h 902208"/>
                <a:gd name="connsiteX8" fmla="*/ 353568 w 451104"/>
                <a:gd name="connsiteY8" fmla="*/ 24384 h 902208"/>
                <a:gd name="connsiteX9" fmla="*/ 390144 w 451104"/>
                <a:gd name="connsiteY9" fmla="*/ 280416 h 902208"/>
                <a:gd name="connsiteX10" fmla="*/ 414528 w 451104"/>
                <a:gd name="connsiteY10" fmla="*/ 438912 h 902208"/>
                <a:gd name="connsiteX11" fmla="*/ 414528 w 451104"/>
                <a:gd name="connsiteY11" fmla="*/ 621792 h 902208"/>
                <a:gd name="connsiteX12" fmla="*/ 426720 w 451104"/>
                <a:gd name="connsiteY12" fmla="*/ 743712 h 902208"/>
                <a:gd name="connsiteX13" fmla="*/ 451104 w 451104"/>
                <a:gd name="connsiteY13" fmla="*/ 841248 h 902208"/>
                <a:gd name="connsiteX14" fmla="*/ 451104 w 451104"/>
                <a:gd name="connsiteY14" fmla="*/ 902208 h 902208"/>
                <a:gd name="connsiteX15" fmla="*/ 0 w 451104"/>
                <a:gd name="connsiteY15" fmla="*/ 865632 h 9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104" h="902208">
                  <a:moveTo>
                    <a:pt x="0" y="865632"/>
                  </a:moveTo>
                  <a:lnTo>
                    <a:pt x="48768" y="792480"/>
                  </a:lnTo>
                  <a:lnTo>
                    <a:pt x="60960" y="682752"/>
                  </a:lnTo>
                  <a:lnTo>
                    <a:pt x="97536" y="512064"/>
                  </a:lnTo>
                  <a:lnTo>
                    <a:pt x="121920" y="316992"/>
                  </a:lnTo>
                  <a:lnTo>
                    <a:pt x="134112" y="60960"/>
                  </a:lnTo>
                  <a:lnTo>
                    <a:pt x="219456" y="24384"/>
                  </a:lnTo>
                  <a:lnTo>
                    <a:pt x="231648" y="0"/>
                  </a:lnTo>
                  <a:lnTo>
                    <a:pt x="353568" y="24384"/>
                  </a:lnTo>
                  <a:lnTo>
                    <a:pt x="390144" y="280416"/>
                  </a:lnTo>
                  <a:lnTo>
                    <a:pt x="414528" y="438912"/>
                  </a:lnTo>
                  <a:lnTo>
                    <a:pt x="414528" y="621792"/>
                  </a:lnTo>
                  <a:lnTo>
                    <a:pt x="426720" y="743712"/>
                  </a:lnTo>
                  <a:lnTo>
                    <a:pt x="451104" y="841248"/>
                  </a:lnTo>
                  <a:lnTo>
                    <a:pt x="451104" y="902208"/>
                  </a:lnTo>
                  <a:lnTo>
                    <a:pt x="0" y="8656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376416" y="4133088"/>
              <a:ext cx="633984" cy="938784"/>
            </a:xfrm>
            <a:custGeom>
              <a:avLst/>
              <a:gdLst>
                <a:gd name="connsiteX0" fmla="*/ 0 w 633984"/>
                <a:gd name="connsiteY0" fmla="*/ 12192 h 938784"/>
                <a:gd name="connsiteX1" fmla="*/ 121920 w 633984"/>
                <a:gd name="connsiteY1" fmla="*/ 146304 h 938784"/>
                <a:gd name="connsiteX2" fmla="*/ 219456 w 633984"/>
                <a:gd name="connsiteY2" fmla="*/ 426720 h 938784"/>
                <a:gd name="connsiteX3" fmla="*/ 243840 w 633984"/>
                <a:gd name="connsiteY3" fmla="*/ 670560 h 938784"/>
                <a:gd name="connsiteX4" fmla="*/ 316992 w 633984"/>
                <a:gd name="connsiteY4" fmla="*/ 853440 h 938784"/>
                <a:gd name="connsiteX5" fmla="*/ 524256 w 633984"/>
                <a:gd name="connsiteY5" fmla="*/ 926592 h 938784"/>
                <a:gd name="connsiteX6" fmla="*/ 633984 w 633984"/>
                <a:gd name="connsiteY6" fmla="*/ 938784 h 938784"/>
                <a:gd name="connsiteX7" fmla="*/ 633984 w 633984"/>
                <a:gd name="connsiteY7" fmla="*/ 0 h 938784"/>
                <a:gd name="connsiteX8" fmla="*/ 0 w 633984"/>
                <a:gd name="connsiteY8" fmla="*/ 12192 h 9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984" h="938784">
                  <a:moveTo>
                    <a:pt x="0" y="12192"/>
                  </a:moveTo>
                  <a:lnTo>
                    <a:pt x="121920" y="146304"/>
                  </a:lnTo>
                  <a:lnTo>
                    <a:pt x="219456" y="426720"/>
                  </a:lnTo>
                  <a:lnTo>
                    <a:pt x="243840" y="670560"/>
                  </a:lnTo>
                  <a:lnTo>
                    <a:pt x="316992" y="853440"/>
                  </a:lnTo>
                  <a:lnTo>
                    <a:pt x="524256" y="926592"/>
                  </a:lnTo>
                  <a:lnTo>
                    <a:pt x="633984" y="938784"/>
                  </a:lnTo>
                  <a:lnTo>
                    <a:pt x="633984" y="0"/>
                  </a:lnTo>
                  <a:lnTo>
                    <a:pt x="0" y="12192"/>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343060" y="3083935"/>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cxnSp>
        <p:nvCxnSpPr>
          <p:cNvPr id="113" name="Straight Arrow Connector 112"/>
          <p:cNvCxnSpPr/>
          <p:nvPr/>
        </p:nvCxnSpPr>
        <p:spPr>
          <a:xfrm>
            <a:off x="2590800" y="1068388"/>
            <a:ext cx="533400" cy="15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6"/>
          <p:cNvSpPr txBox="1">
            <a:spLocks noChangeArrowheads="1"/>
          </p:cNvSpPr>
          <p:nvPr/>
        </p:nvSpPr>
        <p:spPr bwMode="auto">
          <a:xfrm>
            <a:off x="2286000" y="609600"/>
            <a:ext cx="1143000" cy="457200"/>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Year 1</a:t>
            </a:r>
            <a:endParaRPr lang="en-GB" b="1" dirty="0">
              <a:solidFill>
                <a:srgbClr val="000000"/>
              </a:solidFill>
              <a:latin typeface="Times New Roman" pitchFamily="84" charset="0"/>
              <a:cs typeface="DejaVu LGC Sans" charset="0"/>
            </a:endParaRPr>
          </a:p>
        </p:txBody>
      </p:sp>
      <p:grpSp>
        <p:nvGrpSpPr>
          <p:cNvPr id="12" name="Group 114"/>
          <p:cNvGrpSpPr/>
          <p:nvPr/>
        </p:nvGrpSpPr>
        <p:grpSpPr>
          <a:xfrm>
            <a:off x="2667000" y="1302243"/>
            <a:ext cx="371939" cy="2126757"/>
            <a:chOff x="618661" y="3080581"/>
            <a:chExt cx="3420505" cy="2594468"/>
          </a:xfrm>
        </p:grpSpPr>
        <p:sp>
          <p:nvSpPr>
            <p:cNvPr id="116" name="Freeform 115"/>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cxnSp>
        <p:nvCxnSpPr>
          <p:cNvPr id="119" name="Straight Arrow Connector 118"/>
          <p:cNvCxnSpPr/>
          <p:nvPr/>
        </p:nvCxnSpPr>
        <p:spPr>
          <a:xfrm>
            <a:off x="2590800" y="4343400"/>
            <a:ext cx="533400" cy="15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0" name="Text Box 6"/>
          <p:cNvSpPr txBox="1">
            <a:spLocks noChangeArrowheads="1"/>
          </p:cNvSpPr>
          <p:nvPr/>
        </p:nvSpPr>
        <p:spPr bwMode="auto">
          <a:xfrm>
            <a:off x="2362201" y="3810000"/>
            <a:ext cx="1143000" cy="609600"/>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Year 1</a:t>
            </a:r>
            <a:endParaRPr lang="en-GB" b="1" dirty="0">
              <a:solidFill>
                <a:srgbClr val="000000"/>
              </a:solidFill>
              <a:latin typeface="Times New Roman" pitchFamily="84" charset="0"/>
              <a:cs typeface="DejaVu LGC Sans" charset="0"/>
            </a:endParaRPr>
          </a:p>
        </p:txBody>
      </p:sp>
      <p:grpSp>
        <p:nvGrpSpPr>
          <p:cNvPr id="13" name="Group 120"/>
          <p:cNvGrpSpPr/>
          <p:nvPr/>
        </p:nvGrpSpPr>
        <p:grpSpPr>
          <a:xfrm>
            <a:off x="2560392" y="4424540"/>
            <a:ext cx="371939" cy="2055813"/>
            <a:chOff x="5343060" y="3083935"/>
            <a:chExt cx="3420505" cy="2594468"/>
          </a:xfrm>
        </p:grpSpPr>
        <p:sp>
          <p:nvSpPr>
            <p:cNvPr id="122" name="Freeform 121"/>
            <p:cNvSpPr/>
            <p:nvPr/>
          </p:nvSpPr>
          <p:spPr>
            <a:xfrm>
              <a:off x="5888736" y="3121152"/>
              <a:ext cx="451104" cy="993648"/>
            </a:xfrm>
            <a:custGeom>
              <a:avLst/>
              <a:gdLst>
                <a:gd name="connsiteX0" fmla="*/ 0 w 451104"/>
                <a:gd name="connsiteY0" fmla="*/ 865632 h 902208"/>
                <a:gd name="connsiteX1" fmla="*/ 48768 w 451104"/>
                <a:gd name="connsiteY1" fmla="*/ 792480 h 902208"/>
                <a:gd name="connsiteX2" fmla="*/ 60960 w 451104"/>
                <a:gd name="connsiteY2" fmla="*/ 682752 h 902208"/>
                <a:gd name="connsiteX3" fmla="*/ 97536 w 451104"/>
                <a:gd name="connsiteY3" fmla="*/ 512064 h 902208"/>
                <a:gd name="connsiteX4" fmla="*/ 121920 w 451104"/>
                <a:gd name="connsiteY4" fmla="*/ 316992 h 902208"/>
                <a:gd name="connsiteX5" fmla="*/ 134112 w 451104"/>
                <a:gd name="connsiteY5" fmla="*/ 60960 h 902208"/>
                <a:gd name="connsiteX6" fmla="*/ 219456 w 451104"/>
                <a:gd name="connsiteY6" fmla="*/ 24384 h 902208"/>
                <a:gd name="connsiteX7" fmla="*/ 231648 w 451104"/>
                <a:gd name="connsiteY7" fmla="*/ 0 h 902208"/>
                <a:gd name="connsiteX8" fmla="*/ 353568 w 451104"/>
                <a:gd name="connsiteY8" fmla="*/ 24384 h 902208"/>
                <a:gd name="connsiteX9" fmla="*/ 390144 w 451104"/>
                <a:gd name="connsiteY9" fmla="*/ 280416 h 902208"/>
                <a:gd name="connsiteX10" fmla="*/ 414528 w 451104"/>
                <a:gd name="connsiteY10" fmla="*/ 438912 h 902208"/>
                <a:gd name="connsiteX11" fmla="*/ 414528 w 451104"/>
                <a:gd name="connsiteY11" fmla="*/ 621792 h 902208"/>
                <a:gd name="connsiteX12" fmla="*/ 426720 w 451104"/>
                <a:gd name="connsiteY12" fmla="*/ 743712 h 902208"/>
                <a:gd name="connsiteX13" fmla="*/ 451104 w 451104"/>
                <a:gd name="connsiteY13" fmla="*/ 841248 h 902208"/>
                <a:gd name="connsiteX14" fmla="*/ 451104 w 451104"/>
                <a:gd name="connsiteY14" fmla="*/ 902208 h 902208"/>
                <a:gd name="connsiteX15" fmla="*/ 0 w 451104"/>
                <a:gd name="connsiteY15" fmla="*/ 865632 h 9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104" h="902208">
                  <a:moveTo>
                    <a:pt x="0" y="865632"/>
                  </a:moveTo>
                  <a:lnTo>
                    <a:pt x="48768" y="792480"/>
                  </a:lnTo>
                  <a:lnTo>
                    <a:pt x="60960" y="682752"/>
                  </a:lnTo>
                  <a:lnTo>
                    <a:pt x="97536" y="512064"/>
                  </a:lnTo>
                  <a:lnTo>
                    <a:pt x="121920" y="316992"/>
                  </a:lnTo>
                  <a:lnTo>
                    <a:pt x="134112" y="60960"/>
                  </a:lnTo>
                  <a:lnTo>
                    <a:pt x="219456" y="24384"/>
                  </a:lnTo>
                  <a:lnTo>
                    <a:pt x="231648" y="0"/>
                  </a:lnTo>
                  <a:lnTo>
                    <a:pt x="353568" y="24384"/>
                  </a:lnTo>
                  <a:lnTo>
                    <a:pt x="390144" y="280416"/>
                  </a:lnTo>
                  <a:lnTo>
                    <a:pt x="414528" y="438912"/>
                  </a:lnTo>
                  <a:lnTo>
                    <a:pt x="414528" y="621792"/>
                  </a:lnTo>
                  <a:lnTo>
                    <a:pt x="426720" y="743712"/>
                  </a:lnTo>
                  <a:lnTo>
                    <a:pt x="451104" y="841248"/>
                  </a:lnTo>
                  <a:lnTo>
                    <a:pt x="451104" y="902208"/>
                  </a:lnTo>
                  <a:lnTo>
                    <a:pt x="0" y="8656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376416" y="4133088"/>
              <a:ext cx="633984" cy="938784"/>
            </a:xfrm>
            <a:custGeom>
              <a:avLst/>
              <a:gdLst>
                <a:gd name="connsiteX0" fmla="*/ 0 w 633984"/>
                <a:gd name="connsiteY0" fmla="*/ 12192 h 938784"/>
                <a:gd name="connsiteX1" fmla="*/ 121920 w 633984"/>
                <a:gd name="connsiteY1" fmla="*/ 146304 h 938784"/>
                <a:gd name="connsiteX2" fmla="*/ 219456 w 633984"/>
                <a:gd name="connsiteY2" fmla="*/ 426720 h 938784"/>
                <a:gd name="connsiteX3" fmla="*/ 243840 w 633984"/>
                <a:gd name="connsiteY3" fmla="*/ 670560 h 938784"/>
                <a:gd name="connsiteX4" fmla="*/ 316992 w 633984"/>
                <a:gd name="connsiteY4" fmla="*/ 853440 h 938784"/>
                <a:gd name="connsiteX5" fmla="*/ 524256 w 633984"/>
                <a:gd name="connsiteY5" fmla="*/ 926592 h 938784"/>
                <a:gd name="connsiteX6" fmla="*/ 633984 w 633984"/>
                <a:gd name="connsiteY6" fmla="*/ 938784 h 938784"/>
                <a:gd name="connsiteX7" fmla="*/ 633984 w 633984"/>
                <a:gd name="connsiteY7" fmla="*/ 0 h 938784"/>
                <a:gd name="connsiteX8" fmla="*/ 0 w 633984"/>
                <a:gd name="connsiteY8" fmla="*/ 12192 h 9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984" h="938784">
                  <a:moveTo>
                    <a:pt x="0" y="12192"/>
                  </a:moveTo>
                  <a:lnTo>
                    <a:pt x="121920" y="146304"/>
                  </a:lnTo>
                  <a:lnTo>
                    <a:pt x="219456" y="426720"/>
                  </a:lnTo>
                  <a:lnTo>
                    <a:pt x="243840" y="670560"/>
                  </a:lnTo>
                  <a:lnTo>
                    <a:pt x="316992" y="853440"/>
                  </a:lnTo>
                  <a:lnTo>
                    <a:pt x="524256" y="926592"/>
                  </a:lnTo>
                  <a:lnTo>
                    <a:pt x="633984" y="938784"/>
                  </a:lnTo>
                  <a:lnTo>
                    <a:pt x="633984" y="0"/>
                  </a:lnTo>
                  <a:lnTo>
                    <a:pt x="0" y="12192"/>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343060" y="3083935"/>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sp>
        <p:nvSpPr>
          <p:cNvPr id="125" name="TextBox 124"/>
          <p:cNvSpPr txBox="1"/>
          <p:nvPr/>
        </p:nvSpPr>
        <p:spPr>
          <a:xfrm>
            <a:off x="3048000" y="2255798"/>
            <a:ext cx="646331" cy="646331"/>
          </a:xfrm>
          <a:prstGeom prst="rect">
            <a:avLst/>
          </a:prstGeom>
          <a:noFill/>
        </p:spPr>
        <p:txBody>
          <a:bodyPr wrap="none" rtlCol="0">
            <a:spAutoFit/>
          </a:bodyPr>
          <a:lstStyle/>
          <a:p>
            <a:r>
              <a:rPr lang="en-US" sz="3600" b="1" dirty="0" smtClean="0">
                <a:solidFill>
                  <a:schemeClr val="tx1"/>
                </a:solidFill>
              </a:rPr>
              <a:t>…</a:t>
            </a:r>
            <a:endParaRPr lang="en-US" sz="3600" b="1" dirty="0">
              <a:solidFill>
                <a:schemeClr val="tx1"/>
              </a:solidFill>
            </a:endParaRPr>
          </a:p>
        </p:txBody>
      </p:sp>
      <p:sp>
        <p:nvSpPr>
          <p:cNvPr id="126" name="Text Box 6"/>
          <p:cNvSpPr txBox="1">
            <a:spLocks noChangeArrowheads="1"/>
          </p:cNvSpPr>
          <p:nvPr/>
        </p:nvSpPr>
        <p:spPr bwMode="auto">
          <a:xfrm>
            <a:off x="3657600" y="609600"/>
            <a:ext cx="1143000" cy="609600"/>
          </a:xfrm>
          <a:prstGeom prst="rect">
            <a:avLst/>
          </a:prstGeom>
          <a:noFill/>
          <a:ln w="9525">
            <a:noFill/>
            <a:miter lim="800000"/>
            <a:headEnd/>
            <a:tailEnd/>
          </a:ln>
        </p:spPr>
        <p:txBody>
          <a:bodyPr lIns="81639" tIns="40820" rIns="81639" bIns="40820">
            <a:prstTxWarp prst="textNoShape">
              <a:avLst/>
            </a:prstTxWarp>
          </a:bodyPr>
          <a:lstStyle/>
          <a:p>
            <a:pP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1" dirty="0" smtClean="0">
                <a:solidFill>
                  <a:srgbClr val="000000"/>
                </a:solidFill>
                <a:latin typeface="Times New Roman" pitchFamily="84" charset="0"/>
                <a:cs typeface="DejaVu LGC Sans" charset="0"/>
              </a:rPr>
              <a:t>Year 3</a:t>
            </a:r>
            <a:endParaRPr lang="en-GB" b="1" dirty="0">
              <a:solidFill>
                <a:srgbClr val="000000"/>
              </a:solidFill>
              <a:latin typeface="Times New Roman" pitchFamily="84" charset="0"/>
              <a:cs typeface="DejaVu LGC Sans" charset="0"/>
            </a:endParaRPr>
          </a:p>
        </p:txBody>
      </p:sp>
      <p:grpSp>
        <p:nvGrpSpPr>
          <p:cNvPr id="14" name="Group 126"/>
          <p:cNvGrpSpPr/>
          <p:nvPr/>
        </p:nvGrpSpPr>
        <p:grpSpPr>
          <a:xfrm>
            <a:off x="4038600" y="1302243"/>
            <a:ext cx="371939" cy="2126757"/>
            <a:chOff x="618661" y="3080581"/>
            <a:chExt cx="3420505" cy="2594468"/>
          </a:xfrm>
        </p:grpSpPr>
        <p:sp>
          <p:nvSpPr>
            <p:cNvPr id="128" name="Freeform 127"/>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cxnSp>
        <p:nvCxnSpPr>
          <p:cNvPr id="131" name="Straight Arrow Connector 130"/>
          <p:cNvCxnSpPr/>
          <p:nvPr/>
        </p:nvCxnSpPr>
        <p:spPr>
          <a:xfrm>
            <a:off x="3962400" y="1066800"/>
            <a:ext cx="533400" cy="15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 name="Group 131"/>
          <p:cNvGrpSpPr/>
          <p:nvPr/>
        </p:nvGrpSpPr>
        <p:grpSpPr>
          <a:xfrm>
            <a:off x="7315200" y="3733800"/>
            <a:ext cx="838200" cy="685800"/>
            <a:chOff x="7162800" y="1143000"/>
            <a:chExt cx="228600" cy="304800"/>
          </a:xfrm>
        </p:grpSpPr>
        <p:cxnSp>
          <p:nvCxnSpPr>
            <p:cNvPr id="133" name="Straight Connector 132"/>
            <p:cNvCxnSpPr/>
            <p:nvPr/>
          </p:nvCxnSpPr>
          <p:spPr>
            <a:xfrm rot="16200000" flipH="1">
              <a:off x="7124700" y="1181100"/>
              <a:ext cx="304800" cy="228600"/>
            </a:xfrm>
            <a:prstGeom prst="line">
              <a:avLst/>
            </a:prstGeom>
            <a:ln w="5715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7124700" y="1181100"/>
              <a:ext cx="304800" cy="228600"/>
            </a:xfrm>
            <a:prstGeom prst="line">
              <a:avLst/>
            </a:prstGeom>
            <a:ln w="57150">
              <a:solidFill>
                <a:srgbClr val="993300"/>
              </a:solidFill>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7864630" y="3805535"/>
            <a:ext cx="1064715" cy="523220"/>
          </a:xfrm>
          <a:prstGeom prst="rect">
            <a:avLst/>
          </a:prstGeom>
          <a:noFill/>
        </p:spPr>
        <p:txBody>
          <a:bodyPr wrap="none" rtlCol="0">
            <a:spAutoFit/>
          </a:bodyPr>
          <a:lstStyle/>
          <a:p>
            <a:r>
              <a:rPr lang="en-US" sz="2800" b="1" dirty="0" smtClean="0">
                <a:solidFill>
                  <a:srgbClr val="993300"/>
                </a:solidFill>
              </a:rPr>
              <a:t>Dead</a:t>
            </a:r>
            <a:endParaRPr lang="en-US" b="1" dirty="0">
              <a:solidFill>
                <a:srgbClr val="993300"/>
              </a:solidFill>
            </a:endParaRPr>
          </a:p>
        </p:txBody>
      </p:sp>
      <p:sp>
        <p:nvSpPr>
          <p:cNvPr id="52" name="Can 51"/>
          <p:cNvSpPr/>
          <p:nvPr/>
        </p:nvSpPr>
        <p:spPr>
          <a:xfrm rot="5400000">
            <a:off x="6134100" y="3390900"/>
            <a:ext cx="990600" cy="2286000"/>
          </a:xfrm>
          <a:prstGeom prst="can">
            <a:avLst>
              <a:gd name="adj" fmla="val 868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n 52"/>
          <p:cNvSpPr/>
          <p:nvPr/>
        </p:nvSpPr>
        <p:spPr>
          <a:xfrm rot="5400000">
            <a:off x="6150130" y="1028700"/>
            <a:ext cx="990600" cy="2286000"/>
          </a:xfrm>
          <a:prstGeom prst="can">
            <a:avLst>
              <a:gd name="adj" fmla="val 868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ine 3"/>
          <p:cNvSpPr>
            <a:spLocks noChangeShapeType="1"/>
          </p:cNvSpPr>
          <p:nvPr/>
        </p:nvSpPr>
        <p:spPr bwMode="auto">
          <a:xfrm flipV="1">
            <a:off x="533400" y="3429000"/>
            <a:ext cx="3224094" cy="3353"/>
          </a:xfrm>
          <a:prstGeom prst="line">
            <a:avLst/>
          </a:prstGeom>
          <a:noFill/>
          <a:ln w="38100">
            <a:solidFill>
              <a:srgbClr val="000000"/>
            </a:solidFill>
            <a:round/>
            <a:headEnd type="none" w="med" len="med"/>
            <a:tailEnd type="arrow" w="med" len="med"/>
          </a:ln>
        </p:spPr>
        <p:txBody>
          <a:bodyPr/>
          <a:lstStyle/>
          <a:p>
            <a:pPr defTabSz="914400" fontAlgn="auto">
              <a:spcBef>
                <a:spcPts val="0"/>
              </a:spcBef>
              <a:spcAft>
                <a:spcPts val="0"/>
              </a:spcAft>
              <a:defRPr/>
            </a:pPr>
            <a:endParaRPr lang="en-US" sz="1200">
              <a:solidFill>
                <a:prstClr val="black"/>
              </a:solidFill>
              <a:latin typeface="Calibri"/>
              <a:ea typeface="+mn-ea"/>
              <a:cs typeface="+mn-cs"/>
            </a:endParaRPr>
          </a:p>
        </p:txBody>
      </p:sp>
      <p:grpSp>
        <p:nvGrpSpPr>
          <p:cNvPr id="21" name="Group 97"/>
          <p:cNvGrpSpPr/>
          <p:nvPr/>
        </p:nvGrpSpPr>
        <p:grpSpPr>
          <a:xfrm>
            <a:off x="3657600" y="1302243"/>
            <a:ext cx="371939" cy="2126757"/>
            <a:chOff x="618661" y="3080581"/>
            <a:chExt cx="3420505" cy="2594468"/>
          </a:xfrm>
        </p:grpSpPr>
        <p:sp>
          <p:nvSpPr>
            <p:cNvPr id="136" name="Freeform 135"/>
            <p:cNvSpPr/>
            <p:nvPr/>
          </p:nvSpPr>
          <p:spPr>
            <a:xfrm>
              <a:off x="1267968" y="3108960"/>
              <a:ext cx="292608" cy="402336"/>
            </a:xfrm>
            <a:custGeom>
              <a:avLst/>
              <a:gdLst>
                <a:gd name="connsiteX0" fmla="*/ 0 w 292608"/>
                <a:gd name="connsiteY0" fmla="*/ 377952 h 402336"/>
                <a:gd name="connsiteX1" fmla="*/ 24384 w 292608"/>
                <a:gd name="connsiteY1" fmla="*/ 256032 h 402336"/>
                <a:gd name="connsiteX2" fmla="*/ 36576 w 292608"/>
                <a:gd name="connsiteY2" fmla="*/ 134112 h 402336"/>
                <a:gd name="connsiteX3" fmla="*/ 48768 w 292608"/>
                <a:gd name="connsiteY3" fmla="*/ 60960 h 402336"/>
                <a:gd name="connsiteX4" fmla="*/ 73152 w 292608"/>
                <a:gd name="connsiteY4" fmla="*/ 0 h 402336"/>
                <a:gd name="connsiteX5" fmla="*/ 158496 w 292608"/>
                <a:gd name="connsiteY5" fmla="*/ 0 h 402336"/>
                <a:gd name="connsiteX6" fmla="*/ 219456 w 292608"/>
                <a:gd name="connsiteY6" fmla="*/ 0 h 402336"/>
                <a:gd name="connsiteX7" fmla="*/ 280416 w 292608"/>
                <a:gd name="connsiteY7" fmla="*/ 170688 h 402336"/>
                <a:gd name="connsiteX8" fmla="*/ 292608 w 292608"/>
                <a:gd name="connsiteY8" fmla="*/ 377952 h 402336"/>
                <a:gd name="connsiteX9" fmla="*/ 292608 w 292608"/>
                <a:gd name="connsiteY9" fmla="*/ 402336 h 402336"/>
                <a:gd name="connsiteX10" fmla="*/ 0 w 292608"/>
                <a:gd name="connsiteY10" fmla="*/ 377952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 h="402336">
                  <a:moveTo>
                    <a:pt x="0" y="377952"/>
                  </a:moveTo>
                  <a:lnTo>
                    <a:pt x="24384" y="256032"/>
                  </a:lnTo>
                  <a:lnTo>
                    <a:pt x="36576" y="134112"/>
                  </a:lnTo>
                  <a:lnTo>
                    <a:pt x="48768" y="60960"/>
                  </a:lnTo>
                  <a:lnTo>
                    <a:pt x="73152" y="0"/>
                  </a:lnTo>
                  <a:lnTo>
                    <a:pt x="158496" y="0"/>
                  </a:lnTo>
                  <a:lnTo>
                    <a:pt x="219456" y="0"/>
                  </a:lnTo>
                  <a:lnTo>
                    <a:pt x="280416" y="170688"/>
                  </a:lnTo>
                  <a:lnTo>
                    <a:pt x="292608" y="377952"/>
                  </a:lnTo>
                  <a:lnTo>
                    <a:pt x="292608" y="402336"/>
                  </a:lnTo>
                  <a:lnTo>
                    <a:pt x="0" y="3779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1572768" y="3505200"/>
              <a:ext cx="332232" cy="990600"/>
            </a:xfrm>
            <a:custGeom>
              <a:avLst/>
              <a:gdLst>
                <a:gd name="connsiteX0" fmla="*/ 0 w 280416"/>
                <a:gd name="connsiteY0" fmla="*/ 0 h 877824"/>
                <a:gd name="connsiteX1" fmla="*/ 24384 w 280416"/>
                <a:gd name="connsiteY1" fmla="*/ 280416 h 877824"/>
                <a:gd name="connsiteX2" fmla="*/ 24384 w 280416"/>
                <a:gd name="connsiteY2" fmla="*/ 414528 h 877824"/>
                <a:gd name="connsiteX3" fmla="*/ 97536 w 280416"/>
                <a:gd name="connsiteY3" fmla="*/ 597408 h 877824"/>
                <a:gd name="connsiteX4" fmla="*/ 243840 w 280416"/>
                <a:gd name="connsiteY4" fmla="*/ 792480 h 877824"/>
                <a:gd name="connsiteX5" fmla="*/ 280416 w 280416"/>
                <a:gd name="connsiteY5" fmla="*/ 877824 h 877824"/>
                <a:gd name="connsiteX6" fmla="*/ 280416 w 280416"/>
                <a:gd name="connsiteY6" fmla="*/ 12192 h 877824"/>
                <a:gd name="connsiteX7" fmla="*/ 48768 w 280416"/>
                <a:gd name="connsiteY7" fmla="*/ 12192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16" h="877824">
                  <a:moveTo>
                    <a:pt x="0" y="0"/>
                  </a:moveTo>
                  <a:lnTo>
                    <a:pt x="24384" y="280416"/>
                  </a:lnTo>
                  <a:lnTo>
                    <a:pt x="24384" y="414528"/>
                  </a:lnTo>
                  <a:lnTo>
                    <a:pt x="97536" y="597408"/>
                  </a:lnTo>
                  <a:lnTo>
                    <a:pt x="243840" y="792480"/>
                  </a:lnTo>
                  <a:lnTo>
                    <a:pt x="280416" y="877824"/>
                  </a:lnTo>
                  <a:lnTo>
                    <a:pt x="280416" y="12192"/>
                  </a:lnTo>
                  <a:lnTo>
                    <a:pt x="48768" y="12192"/>
                  </a:lnTo>
                </a:path>
              </a:pathLst>
            </a:custGeom>
            <a:solidFill>
              <a:srgbClr val="FF99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618661" y="3080581"/>
              <a:ext cx="3420505" cy="259446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a:solidFill>
                  <a:prstClr val="black"/>
                </a:solidFill>
              </a:endParaRPr>
            </a:p>
          </p:txBody>
        </p:sp>
      </p:grpSp>
      <p:pic>
        <p:nvPicPr>
          <p:cNvPr id="74754" name="Picture 2" descr="http://thetechjournal.com/wp-content/uploads/recyclebin.jpg"/>
          <p:cNvPicPr>
            <a:picLocks noChangeAspect="1" noChangeArrowheads="1"/>
          </p:cNvPicPr>
          <p:nvPr/>
        </p:nvPicPr>
        <p:blipFill>
          <a:blip r:embed="rId5" cstate="print"/>
          <a:srcRect/>
          <a:stretch>
            <a:fillRect/>
          </a:stretch>
        </p:blipFill>
        <p:spPr bwMode="auto">
          <a:xfrm>
            <a:off x="5517487" y="5448300"/>
            <a:ext cx="2362200" cy="1447800"/>
          </a:xfrm>
          <a:prstGeom prst="rect">
            <a:avLst/>
          </a:prstGeom>
          <a:noFill/>
        </p:spPr>
      </p:pic>
    </p:spTree>
    <p:custDataLst>
      <p:tags r:id="rId1"/>
    </p:custDataLst>
    <p:extLst>
      <p:ext uri="{BB962C8B-B14F-4D97-AF65-F5344CB8AC3E}">
        <p14:creationId xmlns:p14="http://schemas.microsoft.com/office/powerpoint/2010/main" val="412629836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down)">
                                      <p:cBhvr>
                                        <p:cTn id="21" dur="500"/>
                                        <p:tgtEl>
                                          <p:spTgt spid="10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down)">
                                      <p:cBhvr>
                                        <p:cTn id="24" dur="500"/>
                                        <p:tgtEl>
                                          <p:spTgt spid="99"/>
                                        </p:tgtEl>
                                      </p:cBhvr>
                                    </p:animEffect>
                                  </p:childTnLst>
                                </p:cTn>
                              </p:par>
                              <p:par>
                                <p:cTn id="25" presetID="22" presetClass="entr" presetSubtype="8"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wipe(left)">
                                      <p:cBhvr>
                                        <p:cTn id="27" dur="1000"/>
                                        <p:tgtEl>
                                          <p:spTgt spid="1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left)">
                                      <p:cBhvr>
                                        <p:cTn id="30" dur="1000"/>
                                        <p:tgtEl>
                                          <p:spTgt spid="114"/>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left)">
                                      <p:cBhvr>
                                        <p:cTn id="36" dur="1000"/>
                                        <p:tgtEl>
                                          <p:spTgt spid="1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wipe(left)">
                                      <p:cBhvr>
                                        <p:cTn id="39" dur="1000"/>
                                        <p:tgtEl>
                                          <p:spTgt spid="120"/>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par>
                          <p:cTn id="43" fill="hold">
                            <p:stCondLst>
                              <p:cond delay="3000"/>
                            </p:stCondLst>
                            <p:childTnLst>
                              <p:par>
                                <p:cTn id="44" presetID="9" presetClass="emph" presetSubtype="0" grpId="0" nodeType="afterEffect">
                                  <p:stCondLst>
                                    <p:cond delay="0"/>
                                  </p:stCondLst>
                                  <p:childTnLst>
                                    <p:set>
                                      <p:cBhvr rctx="PPT">
                                        <p:cTn id="45" dur="indefinite"/>
                                        <p:tgtEl>
                                          <p:spTgt spid="38"/>
                                        </p:tgtEl>
                                        <p:attrNameLst>
                                          <p:attrName>style.opacity</p:attrName>
                                        </p:attrNameLst>
                                      </p:cBhvr>
                                      <p:to>
                                        <p:strVal val="0.2"/>
                                      </p:to>
                                    </p:set>
                                    <p:animEffect filter="image" prLst="opacity: 0.2">
                                      <p:cBhvr rctx="IE">
                                        <p:cTn id="46" dur="indefinite"/>
                                        <p:tgtEl>
                                          <p:spTgt spid="38"/>
                                        </p:tgtEl>
                                      </p:cBhvr>
                                    </p:animEffect>
                                  </p:childTnLst>
                                </p:cTn>
                              </p:par>
                              <p:par>
                                <p:cTn id="47" presetID="9" presetClass="emph" presetSubtype="0" grpId="0" nodeType="withEffect">
                                  <p:stCondLst>
                                    <p:cond delay="0"/>
                                  </p:stCondLst>
                                  <p:childTnLst>
                                    <p:set>
                                      <p:cBhvr rctx="PPT">
                                        <p:cTn id="48" dur="indefinite"/>
                                        <p:tgtEl>
                                          <p:spTgt spid="39"/>
                                        </p:tgtEl>
                                        <p:attrNameLst>
                                          <p:attrName>style.opacity</p:attrName>
                                        </p:attrNameLst>
                                      </p:cBhvr>
                                      <p:to>
                                        <p:strVal val="0.2"/>
                                      </p:to>
                                    </p:set>
                                    <p:animEffect filter="image" prLst="opacity: 0.2">
                                      <p:cBhvr rctx="IE">
                                        <p:cTn id="49" dur="indefinite"/>
                                        <p:tgtEl>
                                          <p:spTgt spid="39"/>
                                        </p:tgtEl>
                                      </p:cBhvr>
                                    </p:animEffect>
                                  </p:childTnLst>
                                </p:cTn>
                              </p:par>
                              <p:par>
                                <p:cTn id="50" presetID="9" presetClass="emph" presetSubtype="0" nodeType="withEffect">
                                  <p:stCondLst>
                                    <p:cond delay="0"/>
                                  </p:stCondLst>
                                  <p:childTnLst>
                                    <p:set>
                                      <p:cBhvr rctx="PPT">
                                        <p:cTn id="51" dur="indefinite"/>
                                        <p:tgtEl>
                                          <p:spTgt spid="45"/>
                                        </p:tgtEl>
                                        <p:attrNameLst>
                                          <p:attrName>style.opacity</p:attrName>
                                        </p:attrNameLst>
                                      </p:cBhvr>
                                      <p:to>
                                        <p:strVal val="0.2"/>
                                      </p:to>
                                    </p:set>
                                    <p:animEffect filter="image" prLst="opacity: 0.2">
                                      <p:cBhvr rctx="IE">
                                        <p:cTn id="52" dur="indefinite"/>
                                        <p:tgtEl>
                                          <p:spTgt spid="45"/>
                                        </p:tgtEl>
                                      </p:cBhvr>
                                    </p:animEffect>
                                  </p:childTnLst>
                                </p:cTn>
                              </p:par>
                              <p:par>
                                <p:cTn id="53" presetID="9" presetClass="emph" presetSubtype="0" grpId="0" nodeType="withEffect">
                                  <p:stCondLst>
                                    <p:cond delay="0"/>
                                  </p:stCondLst>
                                  <p:childTnLst>
                                    <p:set>
                                      <p:cBhvr rctx="PPT">
                                        <p:cTn id="54" dur="indefinite"/>
                                        <p:tgtEl>
                                          <p:spTgt spid="52"/>
                                        </p:tgtEl>
                                        <p:attrNameLst>
                                          <p:attrName>style.opacity</p:attrName>
                                        </p:attrNameLst>
                                      </p:cBhvr>
                                      <p:to>
                                        <p:strVal val="0.2"/>
                                      </p:to>
                                    </p:set>
                                    <p:animEffect filter="image" prLst="opacity: 0.2">
                                      <p:cBhvr rctx="IE">
                                        <p:cTn id="55" dur="indefinite"/>
                                        <p:tgtEl>
                                          <p:spTgt spid="52"/>
                                        </p:tgtEl>
                                      </p:cBhvr>
                                    </p:animEffect>
                                  </p:childTnLst>
                                </p:cTn>
                              </p:par>
                              <p:par>
                                <p:cTn id="56" presetID="9" presetClass="emph" presetSubtype="0" grpId="0" nodeType="withEffect">
                                  <p:stCondLst>
                                    <p:cond delay="0"/>
                                  </p:stCondLst>
                                  <p:childTnLst>
                                    <p:set>
                                      <p:cBhvr rctx="PPT">
                                        <p:cTn id="57" dur="indefinite"/>
                                        <p:tgtEl>
                                          <p:spTgt spid="43"/>
                                        </p:tgtEl>
                                        <p:attrNameLst>
                                          <p:attrName>style.opacity</p:attrName>
                                        </p:attrNameLst>
                                      </p:cBhvr>
                                      <p:to>
                                        <p:strVal val="0.2"/>
                                      </p:to>
                                    </p:set>
                                    <p:animEffect filter="image" prLst="opacity: 0.2">
                                      <p:cBhvr rctx="IE">
                                        <p:cTn id="58" dur="indefinite"/>
                                        <p:tgtEl>
                                          <p:spTgt spid="43"/>
                                        </p:tgtEl>
                                      </p:cBhvr>
                                    </p:animEffect>
                                  </p:childTnLst>
                                </p:cTn>
                              </p:par>
                            </p:childTnLst>
                          </p:cTn>
                        </p:par>
                        <p:par>
                          <p:cTn id="59" fill="hold">
                            <p:stCondLst>
                              <p:cond delay="3000"/>
                            </p:stCondLst>
                            <p:childTnLst>
                              <p:par>
                                <p:cTn id="60" presetID="53"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p:cTn id="67" dur="500" fill="hold"/>
                                        <p:tgtEl>
                                          <p:spTgt spid="135"/>
                                        </p:tgtEl>
                                        <p:attrNameLst>
                                          <p:attrName>ppt_w</p:attrName>
                                        </p:attrNameLst>
                                      </p:cBhvr>
                                      <p:tavLst>
                                        <p:tav tm="0">
                                          <p:val>
                                            <p:fltVal val="0"/>
                                          </p:val>
                                        </p:tav>
                                        <p:tav tm="100000">
                                          <p:val>
                                            <p:strVal val="#ppt_w"/>
                                          </p:val>
                                        </p:tav>
                                      </p:tavLst>
                                    </p:anim>
                                    <p:anim calcmode="lin" valueType="num">
                                      <p:cBhvr>
                                        <p:cTn id="68" dur="500" fill="hold"/>
                                        <p:tgtEl>
                                          <p:spTgt spid="135"/>
                                        </p:tgtEl>
                                        <p:attrNameLst>
                                          <p:attrName>ppt_h</p:attrName>
                                        </p:attrNameLst>
                                      </p:cBhvr>
                                      <p:tavLst>
                                        <p:tav tm="0">
                                          <p:val>
                                            <p:fltVal val="0"/>
                                          </p:val>
                                        </p:tav>
                                        <p:tav tm="100000">
                                          <p:val>
                                            <p:strVal val="#ppt_h"/>
                                          </p:val>
                                        </p:tav>
                                      </p:tavLst>
                                    </p:anim>
                                    <p:animEffect transition="in" filter="fade">
                                      <p:cBhvr>
                                        <p:cTn id="69" dur="500"/>
                                        <p:tgtEl>
                                          <p:spTgt spid="135"/>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exit" presetSubtype="0" fill="hold" grpId="1" nodeType="clickEffect">
                                  <p:stCondLst>
                                    <p:cond delay="0"/>
                                  </p:stCondLst>
                                  <p:childTnLst>
                                    <p:animEffect transition="out" filter="fade">
                                      <p:cBhvr>
                                        <p:cTn id="73" dur="1000"/>
                                        <p:tgtEl>
                                          <p:spTgt spid="38"/>
                                        </p:tgtEl>
                                      </p:cBhvr>
                                    </p:animEffect>
                                    <p:anim calcmode="lin" valueType="num">
                                      <p:cBhvr>
                                        <p:cTn id="74" dur="1000"/>
                                        <p:tgtEl>
                                          <p:spTgt spid="38"/>
                                        </p:tgtEl>
                                        <p:attrNameLst>
                                          <p:attrName>ppt_x</p:attrName>
                                        </p:attrNameLst>
                                      </p:cBhvr>
                                      <p:tavLst>
                                        <p:tav tm="0">
                                          <p:val>
                                            <p:strVal val="ppt_x"/>
                                          </p:val>
                                        </p:tav>
                                        <p:tav tm="100000">
                                          <p:val>
                                            <p:strVal val="ppt_x"/>
                                          </p:val>
                                        </p:tav>
                                      </p:tavLst>
                                    </p:anim>
                                    <p:anim calcmode="lin" valueType="num">
                                      <p:cBhvr>
                                        <p:cTn id="75" dur="100" decel="100000"/>
                                        <p:tgtEl>
                                          <p:spTgt spid="38"/>
                                        </p:tgtEl>
                                        <p:attrNameLst>
                                          <p:attrName>ppt_y</p:attrName>
                                        </p:attrNameLst>
                                      </p:cBhvr>
                                      <p:tavLst>
                                        <p:tav tm="0">
                                          <p:val>
                                            <p:strVal val="ppt_y"/>
                                          </p:val>
                                        </p:tav>
                                        <p:tav tm="100000">
                                          <p:val>
                                            <p:strVal val="ppt_y-.03"/>
                                          </p:val>
                                        </p:tav>
                                      </p:tavLst>
                                    </p:anim>
                                    <p:anim calcmode="lin" valueType="num">
                                      <p:cBhvr>
                                        <p:cTn id="76" dur="900" accel="100000">
                                          <p:stCondLst>
                                            <p:cond delay="100"/>
                                          </p:stCondLst>
                                        </p:cTn>
                                        <p:tgtEl>
                                          <p:spTgt spid="38"/>
                                        </p:tgtEl>
                                        <p:attrNameLst>
                                          <p:attrName>ppt_y</p:attrName>
                                        </p:attrNameLst>
                                      </p:cBhvr>
                                      <p:tavLst>
                                        <p:tav tm="0">
                                          <p:val>
                                            <p:strVal val="ppt_y"/>
                                          </p:val>
                                        </p:tav>
                                        <p:tav tm="100000">
                                          <p:val>
                                            <p:strVal val="ppt_y+1"/>
                                          </p:val>
                                        </p:tav>
                                      </p:tavLst>
                                    </p:anim>
                                    <p:set>
                                      <p:cBhvr>
                                        <p:cTn id="77" dur="1" fill="hold">
                                          <p:stCondLst>
                                            <p:cond delay="999"/>
                                          </p:stCondLst>
                                        </p:cTn>
                                        <p:tgtEl>
                                          <p:spTgt spid="38"/>
                                        </p:tgtEl>
                                        <p:attrNameLst>
                                          <p:attrName>style.visibility</p:attrName>
                                        </p:attrNameLst>
                                      </p:cBhvr>
                                      <p:to>
                                        <p:strVal val="hidden"/>
                                      </p:to>
                                    </p:set>
                                  </p:childTnLst>
                                </p:cTn>
                              </p:par>
                              <p:par>
                                <p:cTn id="78" presetID="37" presetClass="exit" presetSubtype="0" fill="hold" grpId="1" nodeType="withEffect">
                                  <p:stCondLst>
                                    <p:cond delay="0"/>
                                  </p:stCondLst>
                                  <p:childTnLst>
                                    <p:animEffect transition="out" filter="fade">
                                      <p:cBhvr>
                                        <p:cTn id="79" dur="1000"/>
                                        <p:tgtEl>
                                          <p:spTgt spid="39"/>
                                        </p:tgtEl>
                                      </p:cBhvr>
                                    </p:animEffect>
                                    <p:anim calcmode="lin" valueType="num">
                                      <p:cBhvr>
                                        <p:cTn id="80" dur="1000"/>
                                        <p:tgtEl>
                                          <p:spTgt spid="39"/>
                                        </p:tgtEl>
                                        <p:attrNameLst>
                                          <p:attrName>ppt_x</p:attrName>
                                        </p:attrNameLst>
                                      </p:cBhvr>
                                      <p:tavLst>
                                        <p:tav tm="0">
                                          <p:val>
                                            <p:strVal val="ppt_x"/>
                                          </p:val>
                                        </p:tav>
                                        <p:tav tm="100000">
                                          <p:val>
                                            <p:strVal val="ppt_x"/>
                                          </p:val>
                                        </p:tav>
                                      </p:tavLst>
                                    </p:anim>
                                    <p:anim calcmode="lin" valueType="num">
                                      <p:cBhvr>
                                        <p:cTn id="81" dur="100" decel="100000"/>
                                        <p:tgtEl>
                                          <p:spTgt spid="39"/>
                                        </p:tgtEl>
                                        <p:attrNameLst>
                                          <p:attrName>ppt_y</p:attrName>
                                        </p:attrNameLst>
                                      </p:cBhvr>
                                      <p:tavLst>
                                        <p:tav tm="0">
                                          <p:val>
                                            <p:strVal val="ppt_y"/>
                                          </p:val>
                                        </p:tav>
                                        <p:tav tm="100000">
                                          <p:val>
                                            <p:strVal val="ppt_y-.03"/>
                                          </p:val>
                                        </p:tav>
                                      </p:tavLst>
                                    </p:anim>
                                    <p:anim calcmode="lin" valueType="num">
                                      <p:cBhvr>
                                        <p:cTn id="82" dur="900" accel="100000">
                                          <p:stCondLst>
                                            <p:cond delay="100"/>
                                          </p:stCondLst>
                                        </p:cTn>
                                        <p:tgtEl>
                                          <p:spTgt spid="39"/>
                                        </p:tgtEl>
                                        <p:attrNameLst>
                                          <p:attrName>ppt_y</p:attrName>
                                        </p:attrNameLst>
                                      </p:cBhvr>
                                      <p:tavLst>
                                        <p:tav tm="0">
                                          <p:val>
                                            <p:strVal val="ppt_y"/>
                                          </p:val>
                                        </p:tav>
                                        <p:tav tm="100000">
                                          <p:val>
                                            <p:strVal val="ppt_y+1"/>
                                          </p:val>
                                        </p:tav>
                                      </p:tavLst>
                                    </p:anim>
                                    <p:set>
                                      <p:cBhvr>
                                        <p:cTn id="83" dur="1" fill="hold">
                                          <p:stCondLst>
                                            <p:cond delay="999"/>
                                          </p:stCondLst>
                                        </p:cTn>
                                        <p:tgtEl>
                                          <p:spTgt spid="39"/>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43"/>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5"/>
                                        </p:tgtEl>
                                        <p:attrNameLst>
                                          <p:attrName>style.visibility</p:attrName>
                                        </p:attrNameLst>
                                      </p:cBhvr>
                                      <p:to>
                                        <p:strVal val="hidden"/>
                                      </p:to>
                                    </p:set>
                                  </p:childTnLst>
                                </p:cTn>
                              </p:par>
                              <p:par>
                                <p:cTn id="88" presetID="37" presetClass="exit" presetSubtype="0" fill="hold" grpId="1" nodeType="withEffect">
                                  <p:stCondLst>
                                    <p:cond delay="0"/>
                                  </p:stCondLst>
                                  <p:childTnLst>
                                    <p:animEffect transition="out" filter="fade">
                                      <p:cBhvr>
                                        <p:cTn id="89" dur="1000"/>
                                        <p:tgtEl>
                                          <p:spTgt spid="52"/>
                                        </p:tgtEl>
                                      </p:cBhvr>
                                    </p:animEffect>
                                    <p:anim calcmode="lin" valueType="num">
                                      <p:cBhvr>
                                        <p:cTn id="90" dur="1000"/>
                                        <p:tgtEl>
                                          <p:spTgt spid="52"/>
                                        </p:tgtEl>
                                        <p:attrNameLst>
                                          <p:attrName>ppt_x</p:attrName>
                                        </p:attrNameLst>
                                      </p:cBhvr>
                                      <p:tavLst>
                                        <p:tav tm="0">
                                          <p:val>
                                            <p:strVal val="ppt_x"/>
                                          </p:val>
                                        </p:tav>
                                        <p:tav tm="100000">
                                          <p:val>
                                            <p:strVal val="ppt_x"/>
                                          </p:val>
                                        </p:tav>
                                      </p:tavLst>
                                    </p:anim>
                                    <p:anim calcmode="lin" valueType="num">
                                      <p:cBhvr>
                                        <p:cTn id="91" dur="100" decel="100000"/>
                                        <p:tgtEl>
                                          <p:spTgt spid="52"/>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52"/>
                                        </p:tgtEl>
                                        <p:attrNameLst>
                                          <p:attrName>ppt_y</p:attrName>
                                        </p:attrNameLst>
                                      </p:cBhvr>
                                      <p:tavLst>
                                        <p:tav tm="0">
                                          <p:val>
                                            <p:strVal val="ppt_y"/>
                                          </p:val>
                                        </p:tav>
                                        <p:tav tm="100000">
                                          <p:val>
                                            <p:strVal val="ppt_y+1"/>
                                          </p:val>
                                        </p:tav>
                                      </p:tavLst>
                                    </p:anim>
                                    <p:set>
                                      <p:cBhvr>
                                        <p:cTn id="93" dur="1" fill="hold">
                                          <p:stCondLst>
                                            <p:cond delay="999"/>
                                          </p:stCondLst>
                                        </p:cTn>
                                        <p:tgtEl>
                                          <p:spTgt spid="5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35"/>
                                        </p:tgtEl>
                                        <p:attrNameLst>
                                          <p:attrName>style.visibility</p:attrName>
                                        </p:attrNameLst>
                                      </p:cBhvr>
                                      <p:to>
                                        <p:strVal val="hidden"/>
                                      </p:to>
                                    </p:set>
                                  </p:childTnLst>
                                </p:cTn>
                              </p:par>
                              <p:par>
                                <p:cTn id="98" presetID="3" presetClass="entr" presetSubtype="10" fill="hold" nodeType="withEffect">
                                  <p:stCondLst>
                                    <p:cond delay="0"/>
                                  </p:stCondLst>
                                  <p:childTnLst>
                                    <p:set>
                                      <p:cBhvr>
                                        <p:cTn id="99" dur="1" fill="hold">
                                          <p:stCondLst>
                                            <p:cond delay="0"/>
                                          </p:stCondLst>
                                        </p:cTn>
                                        <p:tgtEl>
                                          <p:spTgt spid="74754"/>
                                        </p:tgtEl>
                                        <p:attrNameLst>
                                          <p:attrName>style.visibility</p:attrName>
                                        </p:attrNameLst>
                                      </p:cBhvr>
                                      <p:to>
                                        <p:strVal val="visible"/>
                                      </p:to>
                                    </p:set>
                                    <p:animEffect transition="in" filter="blinds(horizontal)">
                                      <p:cBhvr>
                                        <p:cTn id="100" dur="500"/>
                                        <p:tgtEl>
                                          <p:spTgt spid="74754"/>
                                        </p:tgtEl>
                                      </p:cBhvr>
                                    </p:animEffect>
                                  </p:childTnLst>
                                </p:cTn>
                              </p:par>
                            </p:childTnLst>
                          </p:cTn>
                        </p:par>
                        <p:par>
                          <p:cTn id="101" fill="hold">
                            <p:stCondLst>
                              <p:cond delay="1000"/>
                            </p:stCondLst>
                            <p:childTnLst>
                              <p:par>
                                <p:cTn id="102" presetID="1" presetClass="exit" presetSubtype="0" fill="hold" grpId="0" nodeType="afterEffect">
                                  <p:stCondLst>
                                    <p:cond delay="0"/>
                                  </p:stCondLst>
                                  <p:childTnLst>
                                    <p:set>
                                      <p:cBhvr>
                                        <p:cTn id="103" dur="1" fill="hold">
                                          <p:stCondLst>
                                            <p:cond delay="0"/>
                                          </p:stCondLst>
                                        </p:cTn>
                                        <p:tgtEl>
                                          <p:spTgt spid="161"/>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par>
                                <p:cTn id="106" presetID="22" presetClass="entr" presetSubtype="8" fill="hold" grpId="0" nodeType="withEffect">
                                  <p:stCondLst>
                                    <p:cond delay="0"/>
                                  </p:stCondLst>
                                  <p:childTnLst>
                                    <p:set>
                                      <p:cBhvr>
                                        <p:cTn id="107" dur="1" fill="hold">
                                          <p:stCondLst>
                                            <p:cond delay="0"/>
                                          </p:stCondLst>
                                        </p:cTn>
                                        <p:tgtEl>
                                          <p:spTgt spid="126"/>
                                        </p:tgtEl>
                                        <p:attrNameLst>
                                          <p:attrName>style.visibility</p:attrName>
                                        </p:attrNameLst>
                                      </p:cBhvr>
                                      <p:to>
                                        <p:strVal val="visible"/>
                                      </p:to>
                                    </p:set>
                                    <p:animEffect transition="in" filter="wipe(left)">
                                      <p:cBhvr>
                                        <p:cTn id="108" dur="1000"/>
                                        <p:tgtEl>
                                          <p:spTgt spid="126"/>
                                        </p:tgtEl>
                                      </p:cBhvr>
                                    </p:animEffect>
                                  </p:childTnLst>
                                </p:cTn>
                              </p:par>
                              <p:par>
                                <p:cTn id="109" presetID="22" presetClass="entr" presetSubtype="8" fill="hold" nodeType="with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wipe(left)">
                                      <p:cBhvr>
                                        <p:cTn id="111" dur="1000"/>
                                        <p:tgtEl>
                                          <p:spTgt spid="131"/>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wipe(left)">
                                      <p:cBhvr>
                                        <p:cTn id="114" dur="1000"/>
                                        <p:tgtEl>
                                          <p:spTgt spid="125"/>
                                        </p:tgtEl>
                                      </p:cBhvr>
                                    </p:animEffect>
                                  </p:childTnLst>
                                </p:cTn>
                              </p:par>
                              <p:par>
                                <p:cTn id="115" presetID="22" presetClass="entr" presetSubtype="8" fill="hold"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left)">
                                      <p:cBhvr>
                                        <p:cTn id="117" dur="1000"/>
                                        <p:tgtEl>
                                          <p:spTgt spid="21"/>
                                        </p:tgtEl>
                                      </p:cBhvr>
                                    </p:animEffect>
                                  </p:childTnLst>
                                </p:cTn>
                              </p:par>
                            </p:childTnLst>
                          </p:cTn>
                        </p:par>
                        <p:par>
                          <p:cTn id="118" fill="hold">
                            <p:stCondLst>
                              <p:cond delay="2000"/>
                            </p:stCondLst>
                            <p:childTnLst>
                              <p:par>
                                <p:cTn id="119" presetID="22" presetClass="entr" presetSubtype="8" fill="hold"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left)">
                                      <p:cBhvr>
                                        <p:cTn id="1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P spid="38" grpId="1" animBg="1"/>
      <p:bldP spid="39" grpId="0" animBg="1"/>
      <p:bldP spid="39" grpId="1" animBg="1"/>
      <p:bldP spid="43" grpId="0"/>
      <p:bldP spid="43" grpId="1"/>
      <p:bldP spid="99" grpId="0"/>
      <p:bldP spid="100" grpId="0"/>
      <p:bldP spid="114" grpId="0"/>
      <p:bldP spid="120" grpId="0"/>
      <p:bldP spid="125" grpId="0"/>
      <p:bldP spid="126" grpId="0"/>
      <p:bldP spid="135" grpId="0"/>
      <p:bldP spid="135" grpId="1"/>
      <p:bldP spid="52" grpId="0" animBg="1"/>
      <p:bldP spid="52" grpId="1"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graphicFrame>
        <p:nvGraphicFramePr>
          <p:cNvPr id="20" name="Chart 19"/>
          <p:cNvGraphicFramePr/>
          <p:nvPr/>
        </p:nvGraphicFramePr>
        <p:xfrm>
          <a:off x="381000" y="1478816"/>
          <a:ext cx="6705600"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2"/>
          <p:cNvSpPr txBox="1">
            <a:spLocks/>
          </p:cNvSpPr>
          <p:nvPr/>
        </p:nvSpPr>
        <p:spPr>
          <a:xfrm>
            <a:off x="152400" y="76200"/>
            <a:ext cx="8763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Battery Health</a:t>
            </a:r>
            <a:endParaRPr lang="en-US" sz="4000" b="1" dirty="0">
              <a:solidFill>
                <a:schemeClr val="accent3">
                  <a:lumMod val="50000"/>
                </a:schemeClr>
              </a:solidFill>
              <a:latin typeface="+mj-lt"/>
              <a:ea typeface="+mn-ea"/>
              <a:cs typeface="+mn-cs"/>
            </a:endParaRPr>
          </a:p>
        </p:txBody>
      </p:sp>
      <p:sp>
        <p:nvSpPr>
          <p:cNvPr id="37" name="TextBox 36"/>
          <p:cNvSpPr txBox="1"/>
          <p:nvPr/>
        </p:nvSpPr>
        <p:spPr>
          <a:xfrm>
            <a:off x="3810000" y="1066800"/>
            <a:ext cx="5029199" cy="646331"/>
          </a:xfrm>
          <a:prstGeom prst="rect">
            <a:avLst/>
          </a:prstGeom>
          <a:noFill/>
        </p:spPr>
        <p:txBody>
          <a:bodyPr wrap="square" rtlCol="0">
            <a:spAutoFit/>
          </a:bodyPr>
          <a:lstStyle/>
          <a:p>
            <a:pPr algn="ctr"/>
            <a:r>
              <a:rPr lang="en-US" b="1" i="1" dirty="0" smtClean="0">
                <a:solidFill>
                  <a:schemeClr val="tx1"/>
                </a:solidFill>
              </a:rPr>
              <a:t>Lead-acid Battery Lifetime Chart</a:t>
            </a:r>
            <a:r>
              <a:rPr lang="en-US" b="1" dirty="0" smtClean="0">
                <a:solidFill>
                  <a:schemeClr val="tx1"/>
                </a:solidFill>
              </a:rPr>
              <a:t> </a:t>
            </a:r>
            <a:r>
              <a:rPr lang="en-US" dirty="0" smtClean="0">
                <a:solidFill>
                  <a:schemeClr val="tx1"/>
                </a:solidFill>
              </a:rPr>
              <a:t>charge/discharges sustained  before requiring replacement</a:t>
            </a:r>
            <a:endParaRPr lang="en-US" dirty="0">
              <a:solidFill>
                <a:schemeClr val="tx1"/>
              </a:solidFill>
            </a:endParaRPr>
          </a:p>
        </p:txBody>
      </p:sp>
      <p:sp>
        <p:nvSpPr>
          <p:cNvPr id="13" name="Rounded Rectangle 12"/>
          <p:cNvSpPr/>
          <p:nvPr/>
        </p:nvSpPr>
        <p:spPr>
          <a:xfrm>
            <a:off x="1447800" y="1447800"/>
            <a:ext cx="6553200" cy="1828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How to keep battery alive for 4 years?</a:t>
            </a:r>
            <a:endParaRPr lang="en-US" sz="4400" b="1" dirty="0"/>
          </a:p>
        </p:txBody>
      </p:sp>
      <p:sp>
        <p:nvSpPr>
          <p:cNvPr id="7" name="TextBox 6"/>
          <p:cNvSpPr txBox="1"/>
          <p:nvPr/>
        </p:nvSpPr>
        <p:spPr>
          <a:xfrm>
            <a:off x="3733800" y="3124200"/>
            <a:ext cx="3542958" cy="954107"/>
          </a:xfrm>
          <a:prstGeom prst="rect">
            <a:avLst/>
          </a:prstGeom>
          <a:noFill/>
        </p:spPr>
        <p:txBody>
          <a:bodyPr wrap="none" rtlCol="0">
            <a:spAutoFit/>
          </a:bodyPr>
          <a:lstStyle/>
          <a:p>
            <a:pPr algn="ctr"/>
            <a:r>
              <a:rPr lang="en-US" sz="2800" b="1" dirty="0" smtClean="0">
                <a:solidFill>
                  <a:schemeClr val="tx1"/>
                </a:solidFill>
              </a:rPr>
              <a:t>Deeper Discharges </a:t>
            </a:r>
          </a:p>
          <a:p>
            <a:pPr algn="ctr"/>
            <a:r>
              <a:rPr lang="en-US" sz="2800" b="1" dirty="0" smtClean="0">
                <a:solidFill>
                  <a:schemeClr val="tx1"/>
                </a:solidFill>
              </a:rPr>
              <a:t>= Quicker Death </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754572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
                                        </p:tgtEl>
                                        <p:attrNameLst>
                                          <p:attrName>style.opacity</p:attrName>
                                        </p:attrNameLst>
                                      </p:cBhvr>
                                      <p:to>
                                        <p:strVal val="0.3"/>
                                      </p:to>
                                    </p:set>
                                    <p:animEffect filter="image" prLst="opacity: 0.3">
                                      <p:cBhvr rctx="IE">
                                        <p:cTn id="7" dur="indefinite"/>
                                        <p:tgtEl>
                                          <p:spTgt spid="20"/>
                                        </p:tgtEl>
                                      </p:cBhvr>
                                    </p:animEffect>
                                  </p:childTnLst>
                                </p:cTn>
                              </p:par>
                              <p:par>
                                <p:cTn id="8" presetID="9" presetClass="emph" presetSubtype="0" grpId="0" nodeType="withEffect">
                                  <p:stCondLst>
                                    <p:cond delay="0"/>
                                  </p:stCondLst>
                                  <p:childTnLst>
                                    <p:set>
                                      <p:cBhvr rctx="PPT">
                                        <p:cTn id="9" dur="indefinite"/>
                                        <p:tgtEl>
                                          <p:spTgt spid="37"/>
                                        </p:tgtEl>
                                        <p:attrNameLst>
                                          <p:attrName>style.opacity</p:attrName>
                                        </p:attrNameLst>
                                      </p:cBhvr>
                                      <p:to>
                                        <p:strVal val="0.3"/>
                                      </p:to>
                                    </p:set>
                                    <p:animEffect filter="image" prLst="opacity: 0.3">
                                      <p:cBhvr rctx="IE">
                                        <p:cTn id="10" dur="indefinite"/>
                                        <p:tgtEl>
                                          <p:spTgt spid="37"/>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par>
                          <p:cTn id="14" fill="hold">
                            <p:stCondLst>
                              <p:cond delay="0"/>
                            </p:stCondLst>
                            <p:childTnLst>
                              <p:par>
                                <p:cTn id="15" presetID="53"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37" grpId="0"/>
      <p:bldP spid="13"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38" name="TextBox 37"/>
          <p:cNvSpPr txBox="1"/>
          <p:nvPr/>
        </p:nvSpPr>
        <p:spPr>
          <a:xfrm>
            <a:off x="2743200" y="798493"/>
            <a:ext cx="4421402" cy="954107"/>
          </a:xfrm>
          <a:prstGeom prst="rect">
            <a:avLst/>
          </a:prstGeom>
          <a:noFill/>
        </p:spPr>
        <p:txBody>
          <a:bodyPr wrap="none" rtlCol="0">
            <a:spAutoFit/>
          </a:bodyPr>
          <a:lstStyle/>
          <a:p>
            <a:pPr algn="ctr"/>
            <a:r>
              <a:rPr lang="en-US" sz="2800" b="1" dirty="0" smtClean="0">
                <a:solidFill>
                  <a:schemeClr val="tx1"/>
                </a:solidFill>
              </a:rPr>
              <a:t>Battery operational rules</a:t>
            </a:r>
          </a:p>
          <a:p>
            <a:pPr algn="ctr"/>
            <a:r>
              <a:rPr lang="en-US" sz="2800" dirty="0" smtClean="0">
                <a:solidFill>
                  <a:schemeClr val="tx1"/>
                </a:solidFill>
              </a:rPr>
              <a:t>(4 year lifetime constraint)</a:t>
            </a:r>
          </a:p>
        </p:txBody>
      </p:sp>
      <p:graphicFrame>
        <p:nvGraphicFramePr>
          <p:cNvPr id="42" name="Chart 41"/>
          <p:cNvGraphicFramePr/>
          <p:nvPr/>
        </p:nvGraphicFramePr>
        <p:xfrm>
          <a:off x="1066800" y="1447800"/>
          <a:ext cx="5720892" cy="4648200"/>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3733800" y="2133600"/>
            <a:ext cx="3720890" cy="1815882"/>
          </a:xfrm>
          <a:prstGeom prst="rect">
            <a:avLst/>
          </a:prstGeom>
          <a:noFill/>
        </p:spPr>
        <p:txBody>
          <a:bodyPr wrap="none" rtlCol="0">
            <a:spAutoFit/>
          </a:bodyPr>
          <a:lstStyle/>
          <a:p>
            <a:pPr algn="ctr"/>
            <a:r>
              <a:rPr lang="en-US" sz="2800" b="1" dirty="0" smtClean="0">
                <a:solidFill>
                  <a:srgbClr val="FF0000"/>
                </a:solidFill>
              </a:rPr>
              <a:t>20% of peak load </a:t>
            </a:r>
          </a:p>
          <a:p>
            <a:pPr algn="ctr"/>
            <a:r>
              <a:rPr lang="en-US" sz="2800" b="1" dirty="0" smtClean="0">
                <a:solidFill>
                  <a:srgbClr val="FF0000"/>
                </a:solidFill>
              </a:rPr>
              <a:t>can be sourced from</a:t>
            </a:r>
          </a:p>
          <a:p>
            <a:pPr algn="ctr"/>
            <a:r>
              <a:rPr lang="en-US" sz="2800" b="1" dirty="0" smtClean="0">
                <a:solidFill>
                  <a:srgbClr val="FF0000"/>
                </a:solidFill>
              </a:rPr>
              <a:t>UPS for 2.5 hours </a:t>
            </a:r>
          </a:p>
          <a:p>
            <a:pPr algn="ctr"/>
            <a:r>
              <a:rPr lang="en-US" sz="2800" b="1" dirty="0" smtClean="0">
                <a:solidFill>
                  <a:srgbClr val="FF0000"/>
                </a:solidFill>
              </a:rPr>
              <a:t>every day</a:t>
            </a:r>
          </a:p>
        </p:txBody>
      </p:sp>
      <p:cxnSp>
        <p:nvCxnSpPr>
          <p:cNvPr id="44" name="Straight Arrow Connector 43"/>
          <p:cNvCxnSpPr/>
          <p:nvPr/>
        </p:nvCxnSpPr>
        <p:spPr>
          <a:xfrm rot="5400000" flipH="1" flipV="1">
            <a:off x="3613493" y="4616107"/>
            <a:ext cx="1003503" cy="889"/>
          </a:xfrm>
          <a:prstGeom prst="straightConnector1">
            <a:avLst/>
          </a:prstGeom>
          <a:ln w="571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14600" y="4038600"/>
            <a:ext cx="1524000" cy="1588"/>
          </a:xfrm>
          <a:prstGeom prst="straightConnector1">
            <a:avLst/>
          </a:prstGeom>
          <a:ln w="571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2"/>
          <p:cNvSpPr txBox="1">
            <a:spLocks/>
          </p:cNvSpPr>
          <p:nvPr/>
        </p:nvSpPr>
        <p:spPr>
          <a:xfrm>
            <a:off x="381000" y="76200"/>
            <a:ext cx="82296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Battery Health</a:t>
            </a:r>
            <a:endParaRPr lang="en-US" sz="4000" b="1" dirty="0">
              <a:solidFill>
                <a:schemeClr val="accent3">
                  <a:lumMod val="50000"/>
                </a:schemeClr>
              </a:solidFill>
              <a:latin typeface="+mj-lt"/>
              <a:ea typeface="+mn-ea"/>
              <a:cs typeface="+mn-cs"/>
            </a:endParaRPr>
          </a:p>
        </p:txBody>
      </p:sp>
      <p:sp>
        <p:nvSpPr>
          <p:cNvPr id="14" name="Rounded Rectangle 13"/>
          <p:cNvSpPr/>
          <p:nvPr/>
        </p:nvSpPr>
        <p:spPr>
          <a:xfrm>
            <a:off x="228600" y="1905000"/>
            <a:ext cx="8763000" cy="1447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Restrict battery usage to meet lifetime constraint</a:t>
            </a:r>
            <a:endParaRPr lang="en-US" sz="4000" b="1" dirty="0"/>
          </a:p>
        </p:txBody>
      </p:sp>
    </p:spTree>
    <p:custDataLst>
      <p:tags r:id="rId1"/>
    </p:custDataLst>
    <p:extLst>
      <p:ext uri="{BB962C8B-B14F-4D97-AF65-F5344CB8AC3E}">
        <p14:creationId xmlns:p14="http://schemas.microsoft.com/office/powerpoint/2010/main" val="3829636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1000"/>
                                        <p:tgtEl>
                                          <p:spTgt spid="45"/>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1000"/>
                                        <p:tgtEl>
                                          <p:spTgt spid="4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1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38"/>
                                        </p:tgtEl>
                                        <p:attrNameLst>
                                          <p:attrName>style.opacity</p:attrName>
                                        </p:attrNameLst>
                                      </p:cBhvr>
                                      <p:to>
                                        <p:strVal val="0.2"/>
                                      </p:to>
                                    </p:set>
                                    <p:animEffect filter="image" prLst="opacity: 0.2">
                                      <p:cBhvr rctx="IE">
                                        <p:cTn id="27" dur="indefinite"/>
                                        <p:tgtEl>
                                          <p:spTgt spid="38"/>
                                        </p:tgtEl>
                                      </p:cBhvr>
                                    </p:animEffect>
                                  </p:childTnLst>
                                </p:cTn>
                              </p:par>
                              <p:par>
                                <p:cTn id="28" presetID="9" presetClass="emph" presetSubtype="0" grpId="1" nodeType="withEffect">
                                  <p:stCondLst>
                                    <p:cond delay="0"/>
                                  </p:stCondLst>
                                  <p:childTnLst>
                                    <p:set>
                                      <p:cBhvr rctx="PPT">
                                        <p:cTn id="29" dur="indefinite"/>
                                        <p:tgtEl>
                                          <p:spTgt spid="42"/>
                                        </p:tgtEl>
                                        <p:attrNameLst>
                                          <p:attrName>style.opacity</p:attrName>
                                        </p:attrNameLst>
                                      </p:cBhvr>
                                      <p:to>
                                        <p:strVal val="0.2"/>
                                      </p:to>
                                    </p:set>
                                    <p:animEffect filter="image" prLst="opacity: 0.2">
                                      <p:cBhvr rctx="IE">
                                        <p:cTn id="30" dur="indefinite"/>
                                        <p:tgtEl>
                                          <p:spTgt spid="42"/>
                                        </p:tgtEl>
                                      </p:cBhvr>
                                    </p:animEffect>
                                  </p:childTnLst>
                                </p:cTn>
                              </p:par>
                              <p:par>
                                <p:cTn id="31" presetID="9" presetClass="emph" presetSubtype="0" grpId="1" nodeType="withEffect">
                                  <p:stCondLst>
                                    <p:cond delay="0"/>
                                  </p:stCondLst>
                                  <p:childTnLst>
                                    <p:set>
                                      <p:cBhvr rctx="PPT">
                                        <p:cTn id="32" dur="indefinite"/>
                                        <p:tgtEl>
                                          <p:spTgt spid="43"/>
                                        </p:tgtEl>
                                        <p:attrNameLst>
                                          <p:attrName>style.opacity</p:attrName>
                                        </p:attrNameLst>
                                      </p:cBhvr>
                                      <p:to>
                                        <p:strVal val="0.2"/>
                                      </p:to>
                                    </p:set>
                                    <p:animEffect filter="image" prLst="opacity: 0.2">
                                      <p:cBhvr rctx="IE">
                                        <p:cTn id="33" dur="indefinite"/>
                                        <p:tgtEl>
                                          <p:spTgt spid="43"/>
                                        </p:tgtEl>
                                      </p:cBhvr>
                                    </p:animEffect>
                                  </p:childTnLst>
                                </p:cTn>
                              </p:par>
                              <p:par>
                                <p:cTn id="34" presetID="9" presetClass="emph" presetSubtype="0" nodeType="withEffect">
                                  <p:stCondLst>
                                    <p:cond delay="0"/>
                                  </p:stCondLst>
                                  <p:childTnLst>
                                    <p:set>
                                      <p:cBhvr rctx="PPT">
                                        <p:cTn id="35" dur="indefinite"/>
                                        <p:tgtEl>
                                          <p:spTgt spid="44"/>
                                        </p:tgtEl>
                                        <p:attrNameLst>
                                          <p:attrName>style.opacity</p:attrName>
                                        </p:attrNameLst>
                                      </p:cBhvr>
                                      <p:to>
                                        <p:strVal val="0.2"/>
                                      </p:to>
                                    </p:set>
                                    <p:animEffect filter="image" prLst="opacity: 0.2">
                                      <p:cBhvr rctx="IE">
                                        <p:cTn id="36" dur="indefinite"/>
                                        <p:tgtEl>
                                          <p:spTgt spid="44"/>
                                        </p:tgtEl>
                                      </p:cBhvr>
                                    </p:animEffect>
                                  </p:childTnLst>
                                </p:cTn>
                              </p:par>
                              <p:par>
                                <p:cTn id="37" presetID="9" presetClass="emph" presetSubtype="0" nodeType="withEffect">
                                  <p:stCondLst>
                                    <p:cond delay="0"/>
                                  </p:stCondLst>
                                  <p:childTnLst>
                                    <p:set>
                                      <p:cBhvr rctx="PPT">
                                        <p:cTn id="38" dur="indefinite"/>
                                        <p:tgtEl>
                                          <p:spTgt spid="45"/>
                                        </p:tgtEl>
                                        <p:attrNameLst>
                                          <p:attrName>style.opacity</p:attrName>
                                        </p:attrNameLst>
                                      </p:cBhvr>
                                      <p:to>
                                        <p:strVal val="0.2"/>
                                      </p:to>
                                    </p:set>
                                    <p:animEffect filter="image" prLst="opacity: 0.2">
                                      <p:cBhvr rctx="IE">
                                        <p:cTn id="39" dur="indefinite"/>
                                        <p:tgtEl>
                                          <p:spTgt spid="45"/>
                                        </p:tgtEl>
                                      </p:cBhvr>
                                    </p:animEffect>
                                  </p:childTnLst>
                                </p:cTn>
                              </p:par>
                            </p:childTnLst>
                          </p:cTn>
                        </p:par>
                        <p:par>
                          <p:cTn id="40" fill="hold">
                            <p:stCondLst>
                              <p:cond delay="0"/>
                            </p:stCondLst>
                            <p:childTnLst>
                              <p:par>
                                <p:cTn id="41" presetID="53"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Graphic spid="42" grpId="0">
        <p:bldAsOne/>
      </p:bldGraphic>
      <p:bldGraphic spid="42" grpId="1">
        <p:bldAsOne/>
      </p:bldGraphic>
      <p:bldP spid="43" grpId="0"/>
      <p:bldP spid="43" grpId="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100" name="Can 99"/>
          <p:cNvSpPr/>
          <p:nvPr/>
        </p:nvSpPr>
        <p:spPr>
          <a:xfrm rot="5400000">
            <a:off x="1802580" y="3912422"/>
            <a:ext cx="685797" cy="480962"/>
          </a:xfrm>
          <a:prstGeom prst="can">
            <a:avLst>
              <a:gd name="adj" fmla="val 32206"/>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381000" y="1712893"/>
            <a:ext cx="1429791" cy="830997"/>
          </a:xfrm>
          <a:prstGeom prst="rect">
            <a:avLst/>
          </a:prstGeom>
          <a:noFill/>
        </p:spPr>
        <p:txBody>
          <a:bodyPr wrap="none" rtlCol="0">
            <a:spAutoFit/>
          </a:bodyPr>
          <a:lstStyle/>
          <a:p>
            <a:pPr algn="ctr"/>
            <a:r>
              <a:rPr lang="en-US" b="1" dirty="0" smtClean="0">
                <a:solidFill>
                  <a:schemeClr val="tx1"/>
                </a:solidFill>
              </a:rPr>
              <a:t>Utility</a:t>
            </a:r>
          </a:p>
          <a:p>
            <a:pPr algn="ctr"/>
            <a:r>
              <a:rPr lang="en-US" b="1" dirty="0" smtClean="0">
                <a:solidFill>
                  <a:schemeClr val="tx1"/>
                </a:solidFill>
              </a:rPr>
              <a:t>substation</a:t>
            </a:r>
            <a:endParaRPr lang="en-US" b="1" dirty="0">
              <a:solidFill>
                <a:schemeClr val="tx1"/>
              </a:solidFill>
            </a:endParaRPr>
          </a:p>
        </p:txBody>
      </p:sp>
      <p:sp>
        <p:nvSpPr>
          <p:cNvPr id="79" name="TextBox 78"/>
          <p:cNvSpPr txBox="1"/>
          <p:nvPr/>
        </p:nvSpPr>
        <p:spPr>
          <a:xfrm>
            <a:off x="2971800" y="3483114"/>
            <a:ext cx="1691013" cy="830997"/>
          </a:xfrm>
          <a:prstGeom prst="rect">
            <a:avLst/>
          </a:prstGeom>
          <a:noFill/>
        </p:spPr>
        <p:txBody>
          <a:bodyPr wrap="square" rtlCol="0">
            <a:spAutoFit/>
          </a:bodyPr>
          <a:lstStyle/>
          <a:p>
            <a:pPr algn="ctr"/>
            <a:r>
              <a:rPr lang="en-US" b="1" dirty="0" smtClean="0">
                <a:solidFill>
                  <a:schemeClr val="tx1"/>
                </a:solidFill>
              </a:rPr>
              <a:t>Diesel Generator</a:t>
            </a:r>
          </a:p>
        </p:txBody>
      </p:sp>
      <p:cxnSp>
        <p:nvCxnSpPr>
          <p:cNvPr id="80" name="Straight Connector 79"/>
          <p:cNvCxnSpPr/>
          <p:nvPr/>
        </p:nvCxnSpPr>
        <p:spPr>
          <a:xfrm>
            <a:off x="2362200" y="33528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1912" y="3810000"/>
            <a:ext cx="1212191" cy="830997"/>
          </a:xfrm>
          <a:prstGeom prst="rect">
            <a:avLst/>
          </a:prstGeom>
          <a:noFill/>
        </p:spPr>
        <p:txBody>
          <a:bodyPr wrap="none" rtlCol="0">
            <a:spAutoFit/>
          </a:bodyPr>
          <a:lstStyle/>
          <a:p>
            <a:pPr algn="ctr"/>
            <a:r>
              <a:rPr lang="en-US" b="1" dirty="0" smtClean="0">
                <a:solidFill>
                  <a:schemeClr val="tx1"/>
                </a:solidFill>
              </a:rPr>
              <a:t>UPS </a:t>
            </a:r>
          </a:p>
          <a:p>
            <a:pPr algn="ctr"/>
            <a:r>
              <a:rPr lang="en-US" b="1" dirty="0" smtClean="0">
                <a:solidFill>
                  <a:schemeClr val="tx1"/>
                </a:solidFill>
              </a:rPr>
              <a:t>battery</a:t>
            </a:r>
            <a:endParaRPr lang="en-US" b="1" dirty="0">
              <a:solidFill>
                <a:schemeClr val="tx1"/>
              </a:solidFill>
            </a:endParaRPr>
          </a:p>
        </p:txBody>
      </p:sp>
      <p:cxnSp>
        <p:nvCxnSpPr>
          <p:cNvPr id="98" name="Straight Connector 97"/>
          <p:cNvCxnSpPr/>
          <p:nvPr/>
        </p:nvCxnSpPr>
        <p:spPr>
          <a:xfrm rot="5400000">
            <a:off x="2210594" y="4648200"/>
            <a:ext cx="304800" cy="158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a:off x="2098725" y="1524000"/>
            <a:ext cx="421135" cy="1066800"/>
            <a:chOff x="2588172" y="914400"/>
            <a:chExt cx="512381" cy="1066800"/>
          </a:xfrm>
        </p:grpSpPr>
        <p:cxnSp>
          <p:nvCxnSpPr>
            <p:cNvPr id="55" name="Straight Connector 54"/>
            <p:cNvCxnSpPr/>
            <p:nvPr/>
          </p:nvCxnSpPr>
          <p:spPr>
            <a:xfrm>
              <a:off x="2701159" y="1211751"/>
              <a:ext cx="2890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Lightning Bolt 138"/>
          <p:cNvSpPr/>
          <p:nvPr/>
        </p:nvSpPr>
        <p:spPr>
          <a:xfrm>
            <a:off x="1721340" y="1752600"/>
            <a:ext cx="688932" cy="4572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rot="16200000" flipH="1">
            <a:off x="2016777" y="3007378"/>
            <a:ext cx="6857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3016740" y="2819400"/>
            <a:ext cx="1402731" cy="685800"/>
          </a:xfrm>
          <a:prstGeom prst="rect">
            <a:avLst/>
          </a:prstGeom>
          <a:solidFill>
            <a:srgbClr val="92D050"/>
          </a:solidFill>
        </p:spPr>
      </p:pic>
      <p:sp>
        <p:nvSpPr>
          <p:cNvPr id="140" name="Can 139"/>
          <p:cNvSpPr/>
          <p:nvPr/>
        </p:nvSpPr>
        <p:spPr>
          <a:xfrm rot="16200000">
            <a:off x="1646117" y="4068884"/>
            <a:ext cx="316522" cy="103554"/>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www.faqs.org/photo-dict/photofiles/list/409/778alarm_clock.jpg"/>
          <p:cNvPicPr>
            <a:picLocks noChangeAspect="1" noChangeArrowheads="1"/>
          </p:cNvPicPr>
          <p:nvPr/>
        </p:nvPicPr>
        <p:blipFill>
          <a:blip r:embed="rId5" cstate="print"/>
          <a:srcRect/>
          <a:stretch>
            <a:fillRect/>
          </a:stretch>
        </p:blipFill>
        <p:spPr bwMode="auto">
          <a:xfrm>
            <a:off x="2864340" y="1981200"/>
            <a:ext cx="504535" cy="533400"/>
          </a:xfrm>
          <a:prstGeom prst="rect">
            <a:avLst/>
          </a:prstGeom>
          <a:noFill/>
        </p:spPr>
      </p:pic>
      <p:sp>
        <p:nvSpPr>
          <p:cNvPr id="148" name="Rectangle 147"/>
          <p:cNvSpPr/>
          <p:nvPr/>
        </p:nvSpPr>
        <p:spPr>
          <a:xfrm>
            <a:off x="2895600" y="1676400"/>
            <a:ext cx="2057400" cy="1200329"/>
          </a:xfrm>
          <a:prstGeom prst="rect">
            <a:avLst/>
          </a:prstGeom>
        </p:spPr>
        <p:txBody>
          <a:bodyPr wrap="square">
            <a:spAutoFit/>
          </a:bodyPr>
          <a:lstStyle/>
          <a:p>
            <a:pPr algn="ctr"/>
            <a:r>
              <a:rPr lang="en-US" b="1" dirty="0" smtClean="0">
                <a:solidFill>
                  <a:schemeClr val="tx1"/>
                </a:solidFill>
              </a:rPr>
              <a:t>10-20s</a:t>
            </a:r>
          </a:p>
          <a:p>
            <a:pPr algn="ctr"/>
            <a:r>
              <a:rPr lang="en-US" b="1" dirty="0" smtClean="0">
                <a:solidFill>
                  <a:schemeClr val="tx1"/>
                </a:solidFill>
              </a:rPr>
              <a:t>startup delay</a:t>
            </a:r>
          </a:p>
        </p:txBody>
      </p:sp>
      <p:sp>
        <p:nvSpPr>
          <p:cNvPr id="198" name="Can 197"/>
          <p:cNvSpPr/>
          <p:nvPr/>
        </p:nvSpPr>
        <p:spPr>
          <a:xfrm rot="5400000">
            <a:off x="2209137" y="3886864"/>
            <a:ext cx="685799" cy="532073"/>
          </a:xfrm>
          <a:prstGeom prst="can">
            <a:avLst>
              <a:gd name="adj" fmla="val 1282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p:cNvSpPr txBox="1">
            <a:spLocks/>
          </p:cNvSpPr>
          <p:nvPr/>
        </p:nvSpPr>
        <p:spPr>
          <a:xfrm>
            <a:off x="0" y="76200"/>
            <a:ext cx="9144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Can we still handle Utility Outages?</a:t>
            </a:r>
            <a:endParaRPr lang="en-US" sz="4000" b="1" dirty="0">
              <a:solidFill>
                <a:schemeClr val="accent3">
                  <a:lumMod val="50000"/>
                </a:schemeClr>
              </a:solidFill>
              <a:latin typeface="+mj-lt"/>
              <a:ea typeface="+mn-ea"/>
              <a:cs typeface="+mn-cs"/>
            </a:endParaRPr>
          </a:p>
        </p:txBody>
      </p:sp>
      <p:cxnSp>
        <p:nvCxnSpPr>
          <p:cNvPr id="101" name="Straight Connector 20"/>
          <p:cNvCxnSpPr>
            <a:cxnSpLocks noChangeShapeType="1"/>
          </p:cNvCxnSpPr>
          <p:nvPr/>
        </p:nvCxnSpPr>
        <p:spPr bwMode="auto">
          <a:xfrm>
            <a:off x="644593" y="4800600"/>
            <a:ext cx="3927407" cy="1588"/>
          </a:xfrm>
          <a:prstGeom prst="line">
            <a:avLst/>
          </a:prstGeom>
          <a:noFill/>
          <a:ln w="38100">
            <a:solidFill>
              <a:schemeClr val="tx1"/>
            </a:solidFill>
            <a:round/>
            <a:headEnd/>
            <a:tailEnd/>
          </a:ln>
        </p:spPr>
      </p:cxn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3276600" y="4968875"/>
            <a:ext cx="1371601" cy="593725"/>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1219200" y="4968875"/>
            <a:ext cx="1512405" cy="593725"/>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381000" y="4968875"/>
            <a:ext cx="1447800" cy="593725"/>
          </a:xfrm>
          <a:prstGeom prst="rect">
            <a:avLst/>
          </a:prstGeom>
          <a:noFill/>
        </p:spPr>
      </p:pic>
      <p:sp>
        <p:nvSpPr>
          <p:cNvPr id="159" name="TextBox 158"/>
          <p:cNvSpPr txBox="1"/>
          <p:nvPr/>
        </p:nvSpPr>
        <p:spPr>
          <a:xfrm>
            <a:off x="2898486" y="4953001"/>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60" name="Rounded Rectangle 159"/>
          <p:cNvSpPr/>
          <p:nvPr/>
        </p:nvSpPr>
        <p:spPr bwMode="auto">
          <a:xfrm>
            <a:off x="3864665"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1" name="Rounded Rectangle 160"/>
          <p:cNvSpPr/>
          <p:nvPr/>
        </p:nvSpPr>
        <p:spPr bwMode="auto">
          <a:xfrm>
            <a:off x="3954117"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2" name="Rounded Rectangle 161"/>
          <p:cNvSpPr/>
          <p:nvPr/>
        </p:nvSpPr>
        <p:spPr bwMode="auto">
          <a:xfrm>
            <a:off x="408829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3" name="Rounded Rectangle 162"/>
          <p:cNvSpPr/>
          <p:nvPr/>
        </p:nvSpPr>
        <p:spPr bwMode="auto">
          <a:xfrm>
            <a:off x="1827476"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5" name="Rounded Rectangle 164"/>
          <p:cNvSpPr/>
          <p:nvPr/>
        </p:nvSpPr>
        <p:spPr bwMode="auto">
          <a:xfrm>
            <a:off x="1916928"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6" name="Rounded Rectangle 165"/>
          <p:cNvSpPr/>
          <p:nvPr/>
        </p:nvSpPr>
        <p:spPr bwMode="auto">
          <a:xfrm>
            <a:off x="205110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7" name="Rounded Rectangle 166"/>
          <p:cNvSpPr/>
          <p:nvPr/>
        </p:nvSpPr>
        <p:spPr bwMode="auto">
          <a:xfrm>
            <a:off x="977680"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8" name="Rounded Rectangle 167"/>
          <p:cNvSpPr/>
          <p:nvPr/>
        </p:nvSpPr>
        <p:spPr bwMode="auto">
          <a:xfrm>
            <a:off x="1067132"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9" name="Rounded Rectangle 168"/>
          <p:cNvSpPr/>
          <p:nvPr/>
        </p:nvSpPr>
        <p:spPr bwMode="auto">
          <a:xfrm>
            <a:off x="1201310"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70" name="TextBox 169"/>
          <p:cNvSpPr txBox="1"/>
          <p:nvPr/>
        </p:nvSpPr>
        <p:spPr>
          <a:xfrm>
            <a:off x="2898486" y="5562601"/>
            <a:ext cx="593804"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204" name="Straight Connector 203"/>
          <p:cNvCxnSpPr>
            <a:endCxn id="141" idx="4"/>
          </p:cNvCxnSpPr>
          <p:nvPr/>
        </p:nvCxnSpPr>
        <p:spPr>
          <a:xfrm rot="5400000">
            <a:off x="2123263" y="3576111"/>
            <a:ext cx="457203" cy="10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915194"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18280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8092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Can 140"/>
          <p:cNvSpPr/>
          <p:nvPr/>
        </p:nvSpPr>
        <p:spPr>
          <a:xfrm rot="16200000">
            <a:off x="2003674" y="3635130"/>
            <a:ext cx="685798" cy="103554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5351119" y="1600200"/>
            <a:ext cx="2518638" cy="1754326"/>
          </a:xfrm>
          <a:prstGeom prst="rect">
            <a:avLst/>
          </a:prstGeom>
          <a:noFill/>
        </p:spPr>
        <p:txBody>
          <a:bodyPr wrap="none" rtlCol="0">
            <a:spAutoFit/>
          </a:bodyPr>
          <a:lstStyle/>
          <a:p>
            <a:pPr algn="ctr"/>
            <a:r>
              <a:rPr lang="en-US" sz="3600" b="1" dirty="0" smtClean="0">
                <a:solidFill>
                  <a:schemeClr val="tx1"/>
                </a:solidFill>
              </a:rPr>
              <a:t>Default</a:t>
            </a:r>
          </a:p>
          <a:p>
            <a:pPr algn="ctr"/>
            <a:r>
              <a:rPr lang="en-US" sz="3600" b="1" dirty="0" smtClean="0">
                <a:solidFill>
                  <a:schemeClr val="tx1"/>
                </a:solidFill>
              </a:rPr>
              <a:t>handling </a:t>
            </a:r>
          </a:p>
          <a:p>
            <a:pPr algn="ctr"/>
            <a:r>
              <a:rPr lang="en-US" sz="3600" b="1" dirty="0" smtClean="0">
                <a:solidFill>
                  <a:schemeClr val="tx1"/>
                </a:solidFill>
              </a:rPr>
              <a:t>of outages</a:t>
            </a:r>
            <a:endParaRPr lang="en-US" sz="3600" b="1" dirty="0">
              <a:solidFill>
                <a:schemeClr val="tx1"/>
              </a:solidFill>
            </a:endParaRPr>
          </a:p>
        </p:txBody>
      </p:sp>
    </p:spTree>
    <p:extLst>
      <p:ext uri="{BB962C8B-B14F-4D97-AF65-F5344CB8AC3E}">
        <p14:creationId xmlns:p14="http://schemas.microsoft.com/office/powerpoint/2010/main" val="4466812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0"/>
                                        </p:tgtEl>
                                        <p:attrNameLst>
                                          <p:attrName>style.opacity</p:attrName>
                                        </p:attrNameLst>
                                      </p:cBhvr>
                                      <p:to>
                                        <p:strVal val="0.2"/>
                                      </p:to>
                                    </p:set>
                                    <p:animEffect filter="image" prLst="opacity: 0.2">
                                      <p:cBhvr rctx="IE">
                                        <p:cTn id="7" dur="indefinite"/>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1000" fill="hold"/>
                                        <p:tgtEl>
                                          <p:spTgt spid="139"/>
                                        </p:tgtEl>
                                        <p:attrNameLst>
                                          <p:attrName>ppt_x</p:attrName>
                                        </p:attrNameLst>
                                      </p:cBhvr>
                                      <p:tavLst>
                                        <p:tav tm="0">
                                          <p:val>
                                            <p:strVal val="0-#ppt_w/2"/>
                                          </p:val>
                                        </p:tav>
                                        <p:tav tm="100000">
                                          <p:val>
                                            <p:strVal val="#ppt_x"/>
                                          </p:val>
                                        </p:tav>
                                      </p:tavLst>
                                    </p:anim>
                                    <p:anim calcmode="lin" valueType="num">
                                      <p:cBhvr additive="base">
                                        <p:cTn id="13" dur="1000" fill="hold"/>
                                        <p:tgtEl>
                                          <p:spTgt spid="13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9" presetClass="emph" presetSubtype="0" nodeType="afterEffect">
                                  <p:stCondLst>
                                    <p:cond delay="0"/>
                                  </p:stCondLst>
                                  <p:childTnLst>
                                    <p:set>
                                      <p:cBhvr rctx="PPT">
                                        <p:cTn id="16" dur="indefinite"/>
                                        <p:tgtEl>
                                          <p:spTgt spid="208"/>
                                        </p:tgtEl>
                                        <p:attrNameLst>
                                          <p:attrName>style.opacity</p:attrName>
                                        </p:attrNameLst>
                                      </p:cBhvr>
                                      <p:to>
                                        <p:strVal val="0.2"/>
                                      </p:to>
                                    </p:set>
                                    <p:animEffect filter="image" prLst="opacity: 0.2">
                                      <p:cBhvr rctx="IE">
                                        <p:cTn id="17" dur="indefinite"/>
                                        <p:tgtEl>
                                          <p:spTgt spid="208"/>
                                        </p:tgtEl>
                                      </p:cBhvr>
                                    </p:animEffect>
                                  </p:childTnLst>
                                </p:cTn>
                              </p:par>
                              <p:par>
                                <p:cTn id="18" presetID="9" presetClass="emph" presetSubtype="0" nodeType="withEffect">
                                  <p:stCondLst>
                                    <p:cond delay="0"/>
                                  </p:stCondLst>
                                  <p:childTnLst>
                                    <p:set>
                                      <p:cBhvr rctx="PPT">
                                        <p:cTn id="19" dur="indefinite"/>
                                        <p:tgtEl>
                                          <p:spTgt spid="142"/>
                                        </p:tgtEl>
                                        <p:attrNameLst>
                                          <p:attrName>style.opacity</p:attrName>
                                        </p:attrNameLst>
                                      </p:cBhvr>
                                      <p:to>
                                        <p:strVal val="0.2"/>
                                      </p:to>
                                    </p:set>
                                    <p:animEffect filter="image" prLst="opacity: 0.2">
                                      <p:cBhvr rctx="IE">
                                        <p:cTn id="20" dur="indefinite"/>
                                        <p:tgtEl>
                                          <p:spTgt spid="142"/>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48"/>
                                        </p:tgtEl>
                                        <p:attrNameLst>
                                          <p:attrName>style.visibility</p:attrName>
                                        </p:attrNameLst>
                                      </p:cBhvr>
                                      <p:to>
                                        <p:strVal val="visible"/>
                                      </p:to>
                                    </p:set>
                                    <p:animEffect transition="in" filter="blinds(horizontal)">
                                      <p:cBhvr>
                                        <p:cTn id="24" dur="500"/>
                                        <p:tgtEl>
                                          <p:spTgt spid="148"/>
                                        </p:tgtEl>
                                      </p:cBhvr>
                                    </p:animEffect>
                                  </p:childTnLst>
                                </p:cTn>
                              </p:par>
                              <p:par>
                                <p:cTn id="25" presetID="26" presetClass="emph" presetSubtype="0" fill="hold" grpId="1" nodeType="withEffect">
                                  <p:stCondLst>
                                    <p:cond delay="0"/>
                                  </p:stCondLst>
                                  <p:childTnLst>
                                    <p:animEffect transition="out" filter="fade">
                                      <p:cBhvr>
                                        <p:cTn id="26" dur="500" tmFilter="0, 0; .2, .5; .8, .5; 1, 0"/>
                                        <p:tgtEl>
                                          <p:spTgt spid="148"/>
                                        </p:tgtEl>
                                      </p:cBhvr>
                                    </p:animEffect>
                                    <p:animScale>
                                      <p:cBhvr>
                                        <p:cTn id="27" dur="250" autoRev="1" fill="hold"/>
                                        <p:tgtEl>
                                          <p:spTgt spid="148"/>
                                        </p:tgtEl>
                                      </p:cBhvr>
                                      <p:by x="105000" y="105000"/>
                                    </p:animScale>
                                  </p:childTnLst>
                                </p:cTn>
                              </p:par>
                              <p:par>
                                <p:cTn id="28" presetID="3" presetClass="entr" presetSubtype="10" fill="hold" nodeType="withEffect">
                                  <p:stCondLst>
                                    <p:cond delay="0"/>
                                  </p:stCondLst>
                                  <p:childTnLst>
                                    <p:set>
                                      <p:cBhvr>
                                        <p:cTn id="29" dur="1" fill="hold">
                                          <p:stCondLst>
                                            <p:cond delay="0"/>
                                          </p:stCondLst>
                                        </p:cTn>
                                        <p:tgtEl>
                                          <p:spTgt spid="41986"/>
                                        </p:tgtEl>
                                        <p:attrNameLst>
                                          <p:attrName>style.visibility</p:attrName>
                                        </p:attrNameLst>
                                      </p:cBhvr>
                                      <p:to>
                                        <p:strVal val="visible"/>
                                      </p:to>
                                    </p:set>
                                    <p:animEffect transition="in" filter="blinds(horizontal)">
                                      <p:cBhvr>
                                        <p:cTn id="30" dur="500"/>
                                        <p:tgtEl>
                                          <p:spTgt spid="41986"/>
                                        </p:tgtEl>
                                      </p:cBhvr>
                                    </p:animEffect>
                                  </p:childTnLst>
                                </p:cTn>
                              </p:par>
                              <p:par>
                                <p:cTn id="31" presetID="26" presetClass="emph" presetSubtype="0" fill="hold" nodeType="withEffect">
                                  <p:stCondLst>
                                    <p:cond delay="0"/>
                                  </p:stCondLst>
                                  <p:childTnLst>
                                    <p:animEffect transition="out" filter="fade">
                                      <p:cBhvr>
                                        <p:cTn id="32" dur="500" tmFilter="0, 0; .2, .5; .8, .5; 1, 0"/>
                                        <p:tgtEl>
                                          <p:spTgt spid="41986"/>
                                        </p:tgtEl>
                                      </p:cBhvr>
                                    </p:animEffect>
                                    <p:animScale>
                                      <p:cBhvr>
                                        <p:cTn id="33" dur="250" autoRev="1" fill="hold"/>
                                        <p:tgtEl>
                                          <p:spTgt spid="41986"/>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
                                        <p:tgtEl>
                                          <p:spTgt spid="198"/>
                                        </p:tgtEl>
                                      </p:cBhvr>
                                    </p:animEffect>
                                    <p:set>
                                      <p:cBhvr>
                                        <p:cTn id="38" dur="1" fill="hold">
                                          <p:stCondLst>
                                            <p:cond delay="2999"/>
                                          </p:stCondLst>
                                        </p:cTn>
                                        <p:tgtEl>
                                          <p:spTgt spid="198"/>
                                        </p:tgtEl>
                                        <p:attrNameLst>
                                          <p:attrName>style.visibility</p:attrName>
                                        </p:attrNameLst>
                                      </p:cBhvr>
                                      <p:to>
                                        <p:strVal val="hidden"/>
                                      </p:to>
                                    </p:set>
                                  </p:childTnLst>
                                </p:cTn>
                              </p:par>
                              <p:par>
                                <p:cTn id="39" presetID="26" presetClass="emph" presetSubtype="0" fill="hold" grpId="0" nodeType="withEffect">
                                  <p:stCondLst>
                                    <p:cond delay="0"/>
                                  </p:stCondLst>
                                  <p:childTnLst>
                                    <p:animEffect transition="out" filter="fade">
                                      <p:cBhvr>
                                        <p:cTn id="40" dur="500" tmFilter="0, 0; .2, .5; .8, .5; 1, 0"/>
                                        <p:tgtEl>
                                          <p:spTgt spid="97"/>
                                        </p:tgtEl>
                                      </p:cBhvr>
                                    </p:animEffect>
                                    <p:animScale>
                                      <p:cBhvr>
                                        <p:cTn id="41" dur="250" autoRev="1" fill="hold"/>
                                        <p:tgtEl>
                                          <p:spTgt spid="97"/>
                                        </p:tgtEl>
                                      </p:cBhvr>
                                      <p:by x="105000" y="105000"/>
                                    </p:animScale>
                                  </p:childTnLst>
                                </p:cTn>
                              </p:par>
                            </p:childTnLst>
                          </p:cTn>
                        </p:par>
                        <p:par>
                          <p:cTn id="42" fill="hold">
                            <p:stCondLst>
                              <p:cond delay="3000"/>
                            </p:stCondLst>
                            <p:childTnLst>
                              <p:par>
                                <p:cTn id="43" presetID="37" presetClass="exit" presetSubtype="0" fill="hold" grpId="2" nodeType="afterEffect">
                                  <p:stCondLst>
                                    <p:cond delay="0"/>
                                  </p:stCondLst>
                                  <p:childTnLst>
                                    <p:animEffect transition="out" filter="fade">
                                      <p:cBhvr>
                                        <p:cTn id="44" dur="1000"/>
                                        <p:tgtEl>
                                          <p:spTgt spid="148"/>
                                        </p:tgtEl>
                                      </p:cBhvr>
                                    </p:animEffect>
                                    <p:anim calcmode="lin" valueType="num">
                                      <p:cBhvr>
                                        <p:cTn id="45" dur="1000"/>
                                        <p:tgtEl>
                                          <p:spTgt spid="148"/>
                                        </p:tgtEl>
                                        <p:attrNameLst>
                                          <p:attrName>ppt_x</p:attrName>
                                        </p:attrNameLst>
                                      </p:cBhvr>
                                      <p:tavLst>
                                        <p:tav tm="0">
                                          <p:val>
                                            <p:strVal val="ppt_x"/>
                                          </p:val>
                                        </p:tav>
                                        <p:tav tm="100000">
                                          <p:val>
                                            <p:strVal val="ppt_x"/>
                                          </p:val>
                                        </p:tav>
                                      </p:tavLst>
                                    </p:anim>
                                    <p:anim calcmode="lin" valueType="num">
                                      <p:cBhvr>
                                        <p:cTn id="46" dur="100" decel="100000"/>
                                        <p:tgtEl>
                                          <p:spTgt spid="148"/>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148"/>
                                        </p:tgtEl>
                                        <p:attrNameLst>
                                          <p:attrName>ppt_y</p:attrName>
                                        </p:attrNameLst>
                                      </p:cBhvr>
                                      <p:tavLst>
                                        <p:tav tm="0">
                                          <p:val>
                                            <p:strVal val="ppt_y"/>
                                          </p:val>
                                        </p:tav>
                                        <p:tav tm="100000">
                                          <p:val>
                                            <p:strVal val="ppt_y+1"/>
                                          </p:val>
                                        </p:tav>
                                      </p:tavLst>
                                    </p:anim>
                                    <p:set>
                                      <p:cBhvr>
                                        <p:cTn id="48" dur="1" fill="hold">
                                          <p:stCondLst>
                                            <p:cond delay="999"/>
                                          </p:stCondLst>
                                        </p:cTn>
                                        <p:tgtEl>
                                          <p:spTgt spid="148"/>
                                        </p:tgtEl>
                                        <p:attrNameLst>
                                          <p:attrName>style.visibility</p:attrName>
                                        </p:attrNameLst>
                                      </p:cBhvr>
                                      <p:to>
                                        <p:strVal val="hidden"/>
                                      </p:to>
                                    </p:set>
                                  </p:childTnLst>
                                </p:cTn>
                              </p:par>
                              <p:par>
                                <p:cTn id="49" presetID="37" presetClass="exit" presetSubtype="0" fill="hold" nodeType="withEffect">
                                  <p:stCondLst>
                                    <p:cond delay="0"/>
                                  </p:stCondLst>
                                  <p:childTnLst>
                                    <p:animEffect transition="out" filter="fade">
                                      <p:cBhvr>
                                        <p:cTn id="50" dur="1000"/>
                                        <p:tgtEl>
                                          <p:spTgt spid="41986"/>
                                        </p:tgtEl>
                                      </p:cBhvr>
                                    </p:animEffect>
                                    <p:anim calcmode="lin" valueType="num">
                                      <p:cBhvr>
                                        <p:cTn id="51" dur="1000"/>
                                        <p:tgtEl>
                                          <p:spTgt spid="41986"/>
                                        </p:tgtEl>
                                        <p:attrNameLst>
                                          <p:attrName>ppt_x</p:attrName>
                                        </p:attrNameLst>
                                      </p:cBhvr>
                                      <p:tavLst>
                                        <p:tav tm="0">
                                          <p:val>
                                            <p:strVal val="ppt_x"/>
                                          </p:val>
                                        </p:tav>
                                        <p:tav tm="100000">
                                          <p:val>
                                            <p:strVal val="ppt_x"/>
                                          </p:val>
                                        </p:tav>
                                      </p:tavLst>
                                    </p:anim>
                                    <p:anim calcmode="lin" valueType="num">
                                      <p:cBhvr>
                                        <p:cTn id="52" dur="100" decel="100000"/>
                                        <p:tgtEl>
                                          <p:spTgt spid="41986"/>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41986"/>
                                        </p:tgtEl>
                                        <p:attrNameLst>
                                          <p:attrName>ppt_y</p:attrName>
                                        </p:attrNameLst>
                                      </p:cBhvr>
                                      <p:tavLst>
                                        <p:tav tm="0">
                                          <p:val>
                                            <p:strVal val="ppt_y"/>
                                          </p:val>
                                        </p:tav>
                                        <p:tav tm="100000">
                                          <p:val>
                                            <p:strVal val="ppt_y+1"/>
                                          </p:val>
                                        </p:tav>
                                      </p:tavLst>
                                    </p:anim>
                                    <p:set>
                                      <p:cBhvr>
                                        <p:cTn id="54" dur="1" fill="hold">
                                          <p:stCondLst>
                                            <p:cond delay="999"/>
                                          </p:stCondLst>
                                        </p:cTn>
                                        <p:tgtEl>
                                          <p:spTgt spid="41986"/>
                                        </p:tgtEl>
                                        <p:attrNameLst>
                                          <p:attrName>style.visibility</p:attrName>
                                        </p:attrNameLst>
                                      </p:cBhvr>
                                      <p:to>
                                        <p:strVal val="hidden"/>
                                      </p:to>
                                    </p:set>
                                  </p:childTnLst>
                                </p:cTn>
                              </p:par>
                            </p:childTnLst>
                          </p:cTn>
                        </p:par>
                        <p:par>
                          <p:cTn id="55" fill="hold">
                            <p:stCondLst>
                              <p:cond delay="4000"/>
                            </p:stCondLst>
                            <p:childTnLst>
                              <p:par>
                                <p:cTn id="56" presetID="9" presetClass="emph" presetSubtype="0" nodeType="afterEffect">
                                  <p:stCondLst>
                                    <p:cond delay="0"/>
                                  </p:stCondLst>
                                  <p:childTnLst>
                                    <p:set>
                                      <p:cBhvr rctx="PPT">
                                        <p:cTn id="57" dur="indefinite"/>
                                        <p:tgtEl>
                                          <p:spTgt spid="80"/>
                                        </p:tgtEl>
                                        <p:attrNameLst>
                                          <p:attrName>style.opacity</p:attrName>
                                        </p:attrNameLst>
                                      </p:cBhvr>
                                      <p:to>
                                        <p:strVal val="1"/>
                                      </p:to>
                                    </p:set>
                                    <p:animEffect filter="image" prLst="opacity: 1">
                                      <p:cBhvr rctx="IE">
                                        <p:cTn id="58" dur="indefinite"/>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39" grpId="0" animBg="1"/>
      <p:bldP spid="148" grpId="0"/>
      <p:bldP spid="148" grpId="1"/>
      <p:bldP spid="148" grpId="2"/>
      <p:bldP spid="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8" name="TextBox 77"/>
          <p:cNvSpPr txBox="1"/>
          <p:nvPr/>
        </p:nvSpPr>
        <p:spPr>
          <a:xfrm>
            <a:off x="381000" y="1712893"/>
            <a:ext cx="1429791" cy="830997"/>
          </a:xfrm>
          <a:prstGeom prst="rect">
            <a:avLst/>
          </a:prstGeom>
          <a:noFill/>
        </p:spPr>
        <p:txBody>
          <a:bodyPr wrap="none" rtlCol="0">
            <a:spAutoFit/>
          </a:bodyPr>
          <a:lstStyle/>
          <a:p>
            <a:pPr algn="ctr"/>
            <a:r>
              <a:rPr lang="en-US" b="1" dirty="0" smtClean="0">
                <a:solidFill>
                  <a:schemeClr val="tx1"/>
                </a:solidFill>
              </a:rPr>
              <a:t>Utility</a:t>
            </a:r>
          </a:p>
          <a:p>
            <a:pPr algn="ctr"/>
            <a:r>
              <a:rPr lang="en-US" b="1" dirty="0" smtClean="0">
                <a:solidFill>
                  <a:schemeClr val="tx1"/>
                </a:solidFill>
              </a:rPr>
              <a:t>substation</a:t>
            </a:r>
            <a:endParaRPr lang="en-US" b="1" dirty="0">
              <a:solidFill>
                <a:schemeClr val="tx1"/>
              </a:solidFill>
            </a:endParaRPr>
          </a:p>
        </p:txBody>
      </p:sp>
      <p:sp>
        <p:nvSpPr>
          <p:cNvPr id="79" name="TextBox 78"/>
          <p:cNvSpPr txBox="1"/>
          <p:nvPr/>
        </p:nvSpPr>
        <p:spPr>
          <a:xfrm>
            <a:off x="2895600" y="3483114"/>
            <a:ext cx="1691013" cy="830997"/>
          </a:xfrm>
          <a:prstGeom prst="rect">
            <a:avLst/>
          </a:prstGeom>
          <a:noFill/>
        </p:spPr>
        <p:txBody>
          <a:bodyPr wrap="square" rtlCol="0">
            <a:spAutoFit/>
          </a:bodyPr>
          <a:lstStyle/>
          <a:p>
            <a:pPr algn="ctr"/>
            <a:r>
              <a:rPr lang="en-US" b="1" dirty="0" smtClean="0">
                <a:solidFill>
                  <a:schemeClr val="tx1"/>
                </a:solidFill>
              </a:rPr>
              <a:t>Diesel Generator</a:t>
            </a:r>
          </a:p>
        </p:txBody>
      </p:sp>
      <p:cxnSp>
        <p:nvCxnSpPr>
          <p:cNvPr id="80" name="Straight Connector 79"/>
          <p:cNvCxnSpPr/>
          <p:nvPr/>
        </p:nvCxnSpPr>
        <p:spPr>
          <a:xfrm>
            <a:off x="2362200" y="33528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1912" y="3810000"/>
            <a:ext cx="1212191" cy="830997"/>
          </a:xfrm>
          <a:prstGeom prst="rect">
            <a:avLst/>
          </a:prstGeom>
          <a:noFill/>
        </p:spPr>
        <p:txBody>
          <a:bodyPr wrap="none" rtlCol="0">
            <a:spAutoFit/>
          </a:bodyPr>
          <a:lstStyle/>
          <a:p>
            <a:pPr algn="ctr"/>
            <a:r>
              <a:rPr lang="en-US" b="1" dirty="0" smtClean="0">
                <a:solidFill>
                  <a:schemeClr val="tx1"/>
                </a:solidFill>
              </a:rPr>
              <a:t>UPS </a:t>
            </a:r>
          </a:p>
          <a:p>
            <a:pPr algn="ctr"/>
            <a:r>
              <a:rPr lang="en-US" b="1" dirty="0" smtClean="0">
                <a:solidFill>
                  <a:schemeClr val="tx1"/>
                </a:solidFill>
              </a:rPr>
              <a:t>battery</a:t>
            </a:r>
            <a:endParaRPr lang="en-US" b="1" dirty="0">
              <a:solidFill>
                <a:schemeClr val="tx1"/>
              </a:solidFill>
            </a:endParaRPr>
          </a:p>
        </p:txBody>
      </p:sp>
      <p:cxnSp>
        <p:nvCxnSpPr>
          <p:cNvPr id="98" name="Straight Connector 97"/>
          <p:cNvCxnSpPr/>
          <p:nvPr/>
        </p:nvCxnSpPr>
        <p:spPr>
          <a:xfrm rot="5400000">
            <a:off x="2210594" y="4648200"/>
            <a:ext cx="304800" cy="158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07"/>
          <p:cNvGrpSpPr/>
          <p:nvPr/>
        </p:nvGrpSpPr>
        <p:grpSpPr>
          <a:xfrm>
            <a:off x="2098725" y="1524000"/>
            <a:ext cx="421135" cy="1066800"/>
            <a:chOff x="2588172" y="914400"/>
            <a:chExt cx="512381" cy="1066800"/>
          </a:xfrm>
        </p:grpSpPr>
        <p:cxnSp>
          <p:nvCxnSpPr>
            <p:cNvPr id="55" name="Straight Connector 54"/>
            <p:cNvCxnSpPr/>
            <p:nvPr/>
          </p:nvCxnSpPr>
          <p:spPr>
            <a:xfrm>
              <a:off x="2701159" y="1211751"/>
              <a:ext cx="2890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Lightning Bolt 138"/>
          <p:cNvSpPr/>
          <p:nvPr/>
        </p:nvSpPr>
        <p:spPr>
          <a:xfrm>
            <a:off x="1721340" y="1752600"/>
            <a:ext cx="688932" cy="4572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rot="16200000" flipH="1">
            <a:off x="2016777" y="3007378"/>
            <a:ext cx="6857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3016740" y="2819400"/>
            <a:ext cx="1402731" cy="685800"/>
          </a:xfrm>
          <a:prstGeom prst="rect">
            <a:avLst/>
          </a:prstGeom>
          <a:solidFill>
            <a:srgbClr val="92D050"/>
          </a:solidFill>
        </p:spPr>
      </p:pic>
      <p:sp>
        <p:nvSpPr>
          <p:cNvPr id="140" name="Can 139"/>
          <p:cNvSpPr/>
          <p:nvPr/>
        </p:nvSpPr>
        <p:spPr>
          <a:xfrm rot="16200000">
            <a:off x="1636935" y="4131800"/>
            <a:ext cx="316521" cy="106678"/>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www.faqs.org/photo-dict/photofiles/list/409/778alarm_clock.jpg"/>
          <p:cNvPicPr>
            <a:picLocks noChangeAspect="1" noChangeArrowheads="1"/>
          </p:cNvPicPr>
          <p:nvPr/>
        </p:nvPicPr>
        <p:blipFill>
          <a:blip r:embed="rId5" cstate="print"/>
          <a:srcRect/>
          <a:stretch>
            <a:fillRect/>
          </a:stretch>
        </p:blipFill>
        <p:spPr bwMode="auto">
          <a:xfrm>
            <a:off x="2864340" y="1981200"/>
            <a:ext cx="504535" cy="533400"/>
          </a:xfrm>
          <a:prstGeom prst="rect">
            <a:avLst/>
          </a:prstGeom>
          <a:noFill/>
        </p:spPr>
      </p:pic>
      <p:sp>
        <p:nvSpPr>
          <p:cNvPr id="148" name="Rectangle 147"/>
          <p:cNvSpPr/>
          <p:nvPr/>
        </p:nvSpPr>
        <p:spPr>
          <a:xfrm>
            <a:off x="2819400" y="1676400"/>
            <a:ext cx="2057400" cy="1200329"/>
          </a:xfrm>
          <a:prstGeom prst="rect">
            <a:avLst/>
          </a:prstGeom>
        </p:spPr>
        <p:txBody>
          <a:bodyPr wrap="square">
            <a:spAutoFit/>
          </a:bodyPr>
          <a:lstStyle/>
          <a:p>
            <a:pPr algn="ctr"/>
            <a:r>
              <a:rPr lang="en-US" b="1" dirty="0" smtClean="0">
                <a:solidFill>
                  <a:schemeClr val="tx1"/>
                </a:solidFill>
              </a:rPr>
              <a:t>10-20s</a:t>
            </a:r>
          </a:p>
          <a:p>
            <a:pPr algn="ctr"/>
            <a:r>
              <a:rPr lang="en-US" b="1" dirty="0" smtClean="0">
                <a:solidFill>
                  <a:schemeClr val="tx1"/>
                </a:solidFill>
              </a:rPr>
              <a:t>startup delay</a:t>
            </a:r>
          </a:p>
        </p:txBody>
      </p:sp>
      <p:sp>
        <p:nvSpPr>
          <p:cNvPr id="198" name="Can 197"/>
          <p:cNvSpPr/>
          <p:nvPr/>
        </p:nvSpPr>
        <p:spPr>
          <a:xfrm rot="5400000">
            <a:off x="1802693" y="3936293"/>
            <a:ext cx="685801" cy="433212"/>
          </a:xfrm>
          <a:prstGeom prst="can">
            <a:avLst>
              <a:gd name="adj" fmla="val 9451"/>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ightning Bolt 188"/>
          <p:cNvSpPr/>
          <p:nvPr/>
        </p:nvSpPr>
        <p:spPr>
          <a:xfrm>
            <a:off x="3013608" y="2743200"/>
            <a:ext cx="688932" cy="4572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20"/>
          <p:cNvCxnSpPr>
            <a:cxnSpLocks noChangeShapeType="1"/>
          </p:cNvCxnSpPr>
          <p:nvPr/>
        </p:nvCxnSpPr>
        <p:spPr bwMode="auto">
          <a:xfrm>
            <a:off x="644593" y="4800600"/>
            <a:ext cx="3927407" cy="1588"/>
          </a:xfrm>
          <a:prstGeom prst="line">
            <a:avLst/>
          </a:prstGeom>
          <a:noFill/>
          <a:ln w="38100">
            <a:solidFill>
              <a:schemeClr val="tx1"/>
            </a:solidFill>
            <a:round/>
            <a:headEnd/>
            <a:tailEnd/>
          </a:ln>
        </p:spPr>
      </p:cxn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3276600" y="4968875"/>
            <a:ext cx="1371601" cy="593725"/>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1219200" y="4968875"/>
            <a:ext cx="1512405" cy="593725"/>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381000" y="4968875"/>
            <a:ext cx="1447800" cy="593725"/>
          </a:xfrm>
          <a:prstGeom prst="rect">
            <a:avLst/>
          </a:prstGeom>
          <a:noFill/>
        </p:spPr>
      </p:pic>
      <p:sp>
        <p:nvSpPr>
          <p:cNvPr id="159" name="TextBox 158"/>
          <p:cNvSpPr txBox="1"/>
          <p:nvPr/>
        </p:nvSpPr>
        <p:spPr>
          <a:xfrm>
            <a:off x="2898486" y="4953001"/>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60" name="Rounded Rectangle 159"/>
          <p:cNvSpPr/>
          <p:nvPr/>
        </p:nvSpPr>
        <p:spPr bwMode="auto">
          <a:xfrm>
            <a:off x="3864665"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1" name="Rounded Rectangle 160"/>
          <p:cNvSpPr/>
          <p:nvPr/>
        </p:nvSpPr>
        <p:spPr bwMode="auto">
          <a:xfrm>
            <a:off x="3954117"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2" name="Rounded Rectangle 161"/>
          <p:cNvSpPr/>
          <p:nvPr/>
        </p:nvSpPr>
        <p:spPr bwMode="auto">
          <a:xfrm>
            <a:off x="408829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3" name="Rounded Rectangle 162"/>
          <p:cNvSpPr/>
          <p:nvPr/>
        </p:nvSpPr>
        <p:spPr bwMode="auto">
          <a:xfrm>
            <a:off x="1827476"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5" name="Rounded Rectangle 164"/>
          <p:cNvSpPr/>
          <p:nvPr/>
        </p:nvSpPr>
        <p:spPr bwMode="auto">
          <a:xfrm>
            <a:off x="1916928"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6" name="Rounded Rectangle 165"/>
          <p:cNvSpPr/>
          <p:nvPr/>
        </p:nvSpPr>
        <p:spPr bwMode="auto">
          <a:xfrm>
            <a:off x="205110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7" name="Rounded Rectangle 166"/>
          <p:cNvSpPr/>
          <p:nvPr/>
        </p:nvSpPr>
        <p:spPr bwMode="auto">
          <a:xfrm>
            <a:off x="977680"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8" name="Rounded Rectangle 167"/>
          <p:cNvSpPr/>
          <p:nvPr/>
        </p:nvSpPr>
        <p:spPr bwMode="auto">
          <a:xfrm>
            <a:off x="1067132"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9" name="Rounded Rectangle 168"/>
          <p:cNvSpPr/>
          <p:nvPr/>
        </p:nvSpPr>
        <p:spPr bwMode="auto">
          <a:xfrm>
            <a:off x="1201310"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70" name="TextBox 169"/>
          <p:cNvSpPr txBox="1"/>
          <p:nvPr/>
        </p:nvSpPr>
        <p:spPr>
          <a:xfrm>
            <a:off x="2898486" y="5562601"/>
            <a:ext cx="593804"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204" name="Straight Connector 203"/>
          <p:cNvCxnSpPr/>
          <p:nvPr/>
        </p:nvCxnSpPr>
        <p:spPr>
          <a:xfrm rot="16200000" flipH="1">
            <a:off x="2133598" y="3581398"/>
            <a:ext cx="45720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915194"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18280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8092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221"/>
          <p:cNvGrpSpPr/>
          <p:nvPr/>
        </p:nvGrpSpPr>
        <p:grpSpPr>
          <a:xfrm>
            <a:off x="2133600" y="4724400"/>
            <a:ext cx="381000" cy="228600"/>
            <a:chOff x="7162800" y="1143000"/>
            <a:chExt cx="228600" cy="304800"/>
          </a:xfrm>
        </p:grpSpPr>
        <p:cxnSp>
          <p:nvCxnSpPr>
            <p:cNvPr id="223" name="Straight Connector 222"/>
            <p:cNvCxnSpPr/>
            <p:nvPr/>
          </p:nvCxnSpPr>
          <p:spPr>
            <a:xfrm rot="16200000" flipH="1">
              <a:off x="7124700" y="1181100"/>
              <a:ext cx="304800" cy="22860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flipH="1" flipV="1">
              <a:off x="7124700" y="1181100"/>
              <a:ext cx="304800" cy="22860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25" name="Can 224"/>
          <p:cNvSpPr/>
          <p:nvPr/>
        </p:nvSpPr>
        <p:spPr>
          <a:xfrm rot="5400000">
            <a:off x="1821433" y="3955032"/>
            <a:ext cx="685799" cy="395735"/>
          </a:xfrm>
          <a:prstGeom prst="can">
            <a:avLst>
              <a:gd name="adj" fmla="val 0"/>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2019300" y="3619501"/>
            <a:ext cx="685798" cy="1066800"/>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25"/>
          <p:cNvGrpSpPr/>
          <p:nvPr/>
        </p:nvGrpSpPr>
        <p:grpSpPr>
          <a:xfrm>
            <a:off x="2286000" y="4724400"/>
            <a:ext cx="381000" cy="228600"/>
            <a:chOff x="7162800" y="1143000"/>
            <a:chExt cx="228600" cy="304800"/>
          </a:xfrm>
        </p:grpSpPr>
        <p:cxnSp>
          <p:nvCxnSpPr>
            <p:cNvPr id="230" name="Straight Connector 229"/>
            <p:cNvCxnSpPr/>
            <p:nvPr/>
          </p:nvCxnSpPr>
          <p:spPr>
            <a:xfrm rot="16200000" flipH="1">
              <a:off x="7124700" y="1181100"/>
              <a:ext cx="304800" cy="22860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flipH="1" flipV="1">
              <a:off x="7124700" y="1181100"/>
              <a:ext cx="304800" cy="22860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96" name="Content Placeholder 2"/>
          <p:cNvSpPr txBox="1">
            <a:spLocks/>
          </p:cNvSpPr>
          <p:nvPr/>
        </p:nvSpPr>
        <p:spPr bwMode="auto">
          <a:xfrm>
            <a:off x="4572000" y="3276600"/>
            <a:ext cx="4572000" cy="329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Calibri" pitchFamily="34" charset="0"/>
                <a:cs typeface="Calibri" pitchFamily="34" charset="0"/>
              </a:rPr>
              <a:t>Power Unavailability:  {Utility Failure} AND          {DG failure/delay} AND         {Battery Out of Charge}</a:t>
            </a:r>
          </a:p>
        </p:txBody>
      </p:sp>
      <p:sp>
        <p:nvSpPr>
          <p:cNvPr id="99" name="TextBox 98"/>
          <p:cNvSpPr txBox="1"/>
          <p:nvPr/>
        </p:nvSpPr>
        <p:spPr>
          <a:xfrm>
            <a:off x="4038599" y="1560493"/>
            <a:ext cx="5130123" cy="1077218"/>
          </a:xfrm>
          <a:prstGeom prst="rect">
            <a:avLst/>
          </a:prstGeom>
          <a:noFill/>
        </p:spPr>
        <p:txBody>
          <a:bodyPr wrap="none" rtlCol="0">
            <a:spAutoFit/>
          </a:bodyPr>
          <a:lstStyle/>
          <a:p>
            <a:pPr algn="ctr"/>
            <a:r>
              <a:rPr lang="en-US" sz="3200" b="1" dirty="0" smtClean="0">
                <a:solidFill>
                  <a:schemeClr val="tx1"/>
                </a:solidFill>
              </a:rPr>
              <a:t>Outages with</a:t>
            </a:r>
          </a:p>
          <a:p>
            <a:pPr algn="ctr"/>
            <a:r>
              <a:rPr lang="en-US" sz="3200" b="1" dirty="0" smtClean="0">
                <a:solidFill>
                  <a:schemeClr val="tx1"/>
                </a:solidFill>
              </a:rPr>
              <a:t>UPS-based demand response</a:t>
            </a:r>
          </a:p>
        </p:txBody>
      </p:sp>
      <p:sp>
        <p:nvSpPr>
          <p:cNvPr id="100" name="Rectangle 2"/>
          <p:cNvSpPr txBox="1">
            <a:spLocks/>
          </p:cNvSpPr>
          <p:nvPr/>
        </p:nvSpPr>
        <p:spPr>
          <a:xfrm>
            <a:off x="0" y="76200"/>
            <a:ext cx="9144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Can we still handle Utility Outages?</a:t>
            </a:r>
            <a:endParaRPr lang="en-US" sz="4000" b="1" dirty="0">
              <a:solidFill>
                <a:schemeClr val="accent3">
                  <a:lumMod val="50000"/>
                </a:schemeClr>
              </a:solidFill>
              <a:latin typeface="+mj-lt"/>
              <a:ea typeface="+mn-ea"/>
              <a:cs typeface="+mn-cs"/>
            </a:endParaRPr>
          </a:p>
        </p:txBody>
      </p:sp>
      <p:sp>
        <p:nvSpPr>
          <p:cNvPr id="102" name="Rounded Rectangle 101"/>
          <p:cNvSpPr/>
          <p:nvPr/>
        </p:nvSpPr>
        <p:spPr>
          <a:xfrm>
            <a:off x="381000" y="1905000"/>
            <a:ext cx="8382000" cy="20574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What should UPS residual capacity be for desired availability?</a:t>
            </a:r>
            <a:endParaRPr lang="en-US" sz="4000" b="1" dirty="0"/>
          </a:p>
        </p:txBody>
      </p:sp>
    </p:spTree>
    <p:extLst>
      <p:ext uri="{BB962C8B-B14F-4D97-AF65-F5344CB8AC3E}">
        <p14:creationId xmlns:p14="http://schemas.microsoft.com/office/powerpoint/2010/main" val="2552817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0"/>
                                        </p:tgtEl>
                                        <p:attrNameLst>
                                          <p:attrName>style.opacity</p:attrName>
                                        </p:attrNameLst>
                                      </p:cBhvr>
                                      <p:to>
                                        <p:strVal val="0.2"/>
                                      </p:to>
                                    </p:set>
                                    <p:animEffect filter="image" prLst="opacity: 0.2">
                                      <p:cBhvr rctx="IE">
                                        <p:cTn id="7" dur="indefinite"/>
                                        <p:tgtEl>
                                          <p:spTgt spid="80"/>
                                        </p:tgtEl>
                                      </p:cBhvr>
                                    </p:animEffect>
                                  </p:childTnLst>
                                </p:cTn>
                              </p:par>
                            </p:childTnLst>
                          </p:cTn>
                        </p:par>
                        <p:par>
                          <p:cTn id="8" fill="hold">
                            <p:stCondLst>
                              <p:cond delay="0"/>
                            </p:stCondLst>
                            <p:childTnLst>
                              <p:par>
                                <p:cTn id="9" presetID="2" presetClass="entr" presetSubtype="9"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1000" fill="hold"/>
                                        <p:tgtEl>
                                          <p:spTgt spid="139"/>
                                        </p:tgtEl>
                                        <p:attrNameLst>
                                          <p:attrName>ppt_x</p:attrName>
                                        </p:attrNameLst>
                                      </p:cBhvr>
                                      <p:tavLst>
                                        <p:tav tm="0">
                                          <p:val>
                                            <p:strVal val="0-#ppt_w/2"/>
                                          </p:val>
                                        </p:tav>
                                        <p:tav tm="100000">
                                          <p:val>
                                            <p:strVal val="#ppt_x"/>
                                          </p:val>
                                        </p:tav>
                                      </p:tavLst>
                                    </p:anim>
                                    <p:anim calcmode="lin" valueType="num">
                                      <p:cBhvr additive="base">
                                        <p:cTn id="12" dur="1000" fill="hold"/>
                                        <p:tgtEl>
                                          <p:spTgt spid="1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9" presetClass="emph" presetSubtype="0" nodeType="afterEffect">
                                  <p:stCondLst>
                                    <p:cond delay="0"/>
                                  </p:stCondLst>
                                  <p:childTnLst>
                                    <p:set>
                                      <p:cBhvr rctx="PPT">
                                        <p:cTn id="15" dur="indefinite"/>
                                        <p:tgtEl>
                                          <p:spTgt spid="2"/>
                                        </p:tgtEl>
                                        <p:attrNameLst>
                                          <p:attrName>style.opacity</p:attrName>
                                        </p:attrNameLst>
                                      </p:cBhvr>
                                      <p:to>
                                        <p:strVal val="0.2"/>
                                      </p:to>
                                    </p:set>
                                    <p:animEffect filter="image" prLst="opacity: 0.2">
                                      <p:cBhvr rctx="IE">
                                        <p:cTn id="16" dur="indefinite"/>
                                        <p:tgtEl>
                                          <p:spTgt spid="2"/>
                                        </p:tgtEl>
                                      </p:cBhvr>
                                    </p:animEffect>
                                  </p:childTnLst>
                                </p:cTn>
                              </p:par>
                              <p:par>
                                <p:cTn id="17" presetID="9" presetClass="emph" presetSubtype="0" nodeType="withEffect">
                                  <p:stCondLst>
                                    <p:cond delay="0"/>
                                  </p:stCondLst>
                                  <p:childTnLst>
                                    <p:set>
                                      <p:cBhvr rctx="PPT">
                                        <p:cTn id="18" dur="indefinite"/>
                                        <p:tgtEl>
                                          <p:spTgt spid="142"/>
                                        </p:tgtEl>
                                        <p:attrNameLst>
                                          <p:attrName>style.opacity</p:attrName>
                                        </p:attrNameLst>
                                      </p:cBhvr>
                                      <p:to>
                                        <p:strVal val="0.2"/>
                                      </p:to>
                                    </p:set>
                                    <p:animEffect filter="image" prLst="opacity: 0.2">
                                      <p:cBhvr rctx="IE">
                                        <p:cTn id="19" dur="indefinite"/>
                                        <p:tgtEl>
                                          <p:spTgt spid="142"/>
                                        </p:tgtEl>
                                      </p:cBhvr>
                                    </p:animEffect>
                                  </p:childTnLst>
                                </p:cTn>
                              </p:par>
                            </p:childTnLst>
                          </p:cTn>
                        </p:par>
                        <p:par>
                          <p:cTn id="20" fill="hold">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blinds(horizontal)">
                                      <p:cBhvr>
                                        <p:cTn id="23" dur="500"/>
                                        <p:tgtEl>
                                          <p:spTgt spid="148"/>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148"/>
                                        </p:tgtEl>
                                      </p:cBhvr>
                                    </p:animEffect>
                                    <p:animScale>
                                      <p:cBhvr>
                                        <p:cTn id="26" dur="250" autoRev="1" fill="hold"/>
                                        <p:tgtEl>
                                          <p:spTgt spid="148"/>
                                        </p:tgtEl>
                                      </p:cBhvr>
                                      <p:by x="105000" y="105000"/>
                                    </p:animScale>
                                  </p:childTnLst>
                                </p:cTn>
                              </p:par>
                              <p:par>
                                <p:cTn id="27" presetID="3" presetClass="entr" presetSubtype="10" fill="hold" nodeType="withEffect">
                                  <p:stCondLst>
                                    <p:cond delay="0"/>
                                  </p:stCondLst>
                                  <p:childTnLst>
                                    <p:set>
                                      <p:cBhvr>
                                        <p:cTn id="28" dur="1" fill="hold">
                                          <p:stCondLst>
                                            <p:cond delay="0"/>
                                          </p:stCondLst>
                                        </p:cTn>
                                        <p:tgtEl>
                                          <p:spTgt spid="41986"/>
                                        </p:tgtEl>
                                        <p:attrNameLst>
                                          <p:attrName>style.visibility</p:attrName>
                                        </p:attrNameLst>
                                      </p:cBhvr>
                                      <p:to>
                                        <p:strVal val="visible"/>
                                      </p:to>
                                    </p:set>
                                    <p:animEffect transition="in" filter="blinds(horizontal)">
                                      <p:cBhvr>
                                        <p:cTn id="29" dur="500"/>
                                        <p:tgtEl>
                                          <p:spTgt spid="41986"/>
                                        </p:tgtEl>
                                      </p:cBhvr>
                                    </p:animEffect>
                                  </p:childTnLst>
                                </p:cTn>
                              </p:par>
                              <p:par>
                                <p:cTn id="30" presetID="26" presetClass="emph" presetSubtype="0" fill="hold" nodeType="withEffect">
                                  <p:stCondLst>
                                    <p:cond delay="0"/>
                                  </p:stCondLst>
                                  <p:childTnLst>
                                    <p:animEffect transition="out" filter="fade">
                                      <p:cBhvr>
                                        <p:cTn id="31" dur="500" tmFilter="0, 0; .2, .5; .8, .5; 1, 0"/>
                                        <p:tgtEl>
                                          <p:spTgt spid="41986"/>
                                        </p:tgtEl>
                                      </p:cBhvr>
                                    </p:animEffect>
                                    <p:animScale>
                                      <p:cBhvr>
                                        <p:cTn id="32" dur="250" autoRev="1" fill="hold"/>
                                        <p:tgtEl>
                                          <p:spTgt spid="4198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2000"/>
                                        <p:tgtEl>
                                          <p:spTgt spid="198"/>
                                        </p:tgtEl>
                                      </p:cBhvr>
                                    </p:animEffect>
                                    <p:set>
                                      <p:cBhvr>
                                        <p:cTn id="37" dur="1" fill="hold">
                                          <p:stCondLst>
                                            <p:cond delay="1999"/>
                                          </p:stCondLst>
                                        </p:cTn>
                                        <p:tgtEl>
                                          <p:spTgt spid="198"/>
                                        </p:tgtEl>
                                        <p:attrNameLst>
                                          <p:attrName>style.visibility</p:attrName>
                                        </p:attrNameLst>
                                      </p:cBhvr>
                                      <p:to>
                                        <p:strVal val="hidden"/>
                                      </p:to>
                                    </p:set>
                                  </p:childTnLst>
                                </p:cTn>
                              </p:par>
                              <p:par>
                                <p:cTn id="38" presetID="26" presetClass="emph" presetSubtype="0" fill="hold" grpId="0" nodeType="withEffect">
                                  <p:stCondLst>
                                    <p:cond delay="0"/>
                                  </p:stCondLst>
                                  <p:childTnLst>
                                    <p:animEffect transition="out" filter="fade">
                                      <p:cBhvr>
                                        <p:cTn id="39" dur="500" tmFilter="0, 0; .2, .5; .8, .5; 1, 0"/>
                                        <p:tgtEl>
                                          <p:spTgt spid="97"/>
                                        </p:tgtEl>
                                      </p:cBhvr>
                                    </p:animEffect>
                                    <p:animScale>
                                      <p:cBhvr>
                                        <p:cTn id="40" dur="250" autoRev="1" fill="hold"/>
                                        <p:tgtEl>
                                          <p:spTgt spid="97"/>
                                        </p:tgtEl>
                                      </p:cBhvr>
                                      <p:by x="105000" y="105000"/>
                                    </p:animScale>
                                  </p:childTnLst>
                                </p:cTn>
                              </p:par>
                            </p:childTnLst>
                          </p:cTn>
                        </p:par>
                        <p:par>
                          <p:cTn id="41" fill="hold">
                            <p:stCondLst>
                              <p:cond delay="2000"/>
                            </p:stCondLst>
                            <p:childTnLst>
                              <p:par>
                                <p:cTn id="42" presetID="9" presetClass="emph" presetSubtype="0" nodeType="afterEffect">
                                  <p:stCondLst>
                                    <p:cond delay="0"/>
                                  </p:stCondLst>
                                  <p:childTnLst>
                                    <p:set>
                                      <p:cBhvr rctx="PPT">
                                        <p:cTn id="43" dur="indefinite"/>
                                        <p:tgtEl>
                                          <p:spTgt spid="101"/>
                                        </p:tgtEl>
                                        <p:attrNameLst>
                                          <p:attrName>style.opacity</p:attrName>
                                        </p:attrNameLst>
                                      </p:cBhvr>
                                      <p:to>
                                        <p:strVal val="0.2"/>
                                      </p:to>
                                    </p:set>
                                    <p:animEffect filter="image" prLst="opacity: 0.2">
                                      <p:cBhvr rctx="IE">
                                        <p:cTn id="44" dur="indefinite"/>
                                        <p:tgtEl>
                                          <p:spTgt spid="101"/>
                                        </p:tgtEl>
                                      </p:cBhvr>
                                    </p:animEffect>
                                  </p:childTnLst>
                                </p:cTn>
                              </p:par>
                              <p:par>
                                <p:cTn id="45" presetID="9" presetClass="emph" presetSubtype="0" nodeType="withEffect">
                                  <p:stCondLst>
                                    <p:cond delay="0"/>
                                  </p:stCondLst>
                                  <p:childTnLst>
                                    <p:set>
                                      <p:cBhvr rctx="PPT">
                                        <p:cTn id="46" dur="indefinite"/>
                                        <p:tgtEl>
                                          <p:spTgt spid="219"/>
                                        </p:tgtEl>
                                        <p:attrNameLst>
                                          <p:attrName>style.opacity</p:attrName>
                                        </p:attrNameLst>
                                      </p:cBhvr>
                                      <p:to>
                                        <p:strVal val="0.2"/>
                                      </p:to>
                                    </p:set>
                                    <p:animEffect filter="image" prLst="opacity: 0.2">
                                      <p:cBhvr rctx="IE">
                                        <p:cTn id="47" dur="indefinite"/>
                                        <p:tgtEl>
                                          <p:spTgt spid="219"/>
                                        </p:tgtEl>
                                      </p:cBhvr>
                                    </p:animEffect>
                                  </p:childTnLst>
                                </p:cTn>
                              </p:par>
                              <p:par>
                                <p:cTn id="48" presetID="9" presetClass="emph" presetSubtype="0" nodeType="withEffect">
                                  <p:stCondLst>
                                    <p:cond delay="0"/>
                                  </p:stCondLst>
                                  <p:childTnLst>
                                    <p:set>
                                      <p:cBhvr rctx="PPT">
                                        <p:cTn id="49" dur="indefinite"/>
                                        <p:tgtEl>
                                          <p:spTgt spid="220"/>
                                        </p:tgtEl>
                                        <p:attrNameLst>
                                          <p:attrName>style.opacity</p:attrName>
                                        </p:attrNameLst>
                                      </p:cBhvr>
                                      <p:to>
                                        <p:strVal val="0.2"/>
                                      </p:to>
                                    </p:set>
                                    <p:animEffect filter="image" prLst="opacity: 0.2">
                                      <p:cBhvr rctx="IE">
                                        <p:cTn id="50" dur="indefinite"/>
                                        <p:tgtEl>
                                          <p:spTgt spid="220"/>
                                        </p:tgtEl>
                                      </p:cBhvr>
                                    </p:animEffect>
                                  </p:childTnLst>
                                </p:cTn>
                              </p:par>
                              <p:par>
                                <p:cTn id="51" presetID="9" presetClass="emph" presetSubtype="0" nodeType="withEffect">
                                  <p:stCondLst>
                                    <p:cond delay="0"/>
                                  </p:stCondLst>
                                  <p:childTnLst>
                                    <p:set>
                                      <p:cBhvr rctx="PPT">
                                        <p:cTn id="52" dur="indefinite"/>
                                        <p:tgtEl>
                                          <p:spTgt spid="221"/>
                                        </p:tgtEl>
                                        <p:attrNameLst>
                                          <p:attrName>style.opacity</p:attrName>
                                        </p:attrNameLst>
                                      </p:cBhvr>
                                      <p:to>
                                        <p:strVal val="0.2"/>
                                      </p:to>
                                    </p:set>
                                    <p:animEffect filter="image" prLst="opacity: 0.2">
                                      <p:cBhvr rctx="IE">
                                        <p:cTn id="53" dur="indefinite"/>
                                        <p:tgtEl>
                                          <p:spTgt spid="221"/>
                                        </p:tgtEl>
                                      </p:cBhvr>
                                    </p:animEffect>
                                  </p:childTnLst>
                                </p:cTn>
                              </p:par>
                              <p:par>
                                <p:cTn id="54" presetID="9" presetClass="emph" presetSubtype="0" nodeType="withEffect">
                                  <p:stCondLst>
                                    <p:cond delay="0"/>
                                  </p:stCondLst>
                                  <p:childTnLst>
                                    <p:set>
                                      <p:cBhvr rctx="PPT">
                                        <p:cTn id="55" dur="indefinite"/>
                                        <p:tgtEl>
                                          <p:spTgt spid="98"/>
                                        </p:tgtEl>
                                        <p:attrNameLst>
                                          <p:attrName>style.opacity</p:attrName>
                                        </p:attrNameLst>
                                      </p:cBhvr>
                                      <p:to>
                                        <p:strVal val="0.2"/>
                                      </p:to>
                                    </p:set>
                                    <p:animEffect filter="image" prLst="opacity: 0.2">
                                      <p:cBhvr rctx="IE">
                                        <p:cTn id="56" dur="indefinite"/>
                                        <p:tgtEl>
                                          <p:spTgt spid="98"/>
                                        </p:tgtEl>
                                      </p:cBhvr>
                                    </p:animEffect>
                                  </p:childTnLst>
                                </p:cTn>
                              </p:par>
                              <p:par>
                                <p:cTn id="57" presetID="53"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par>
                                <p:cTn id="62" presetID="6" presetClass="emph" presetSubtype="0" fill="hold" nodeType="withEffect">
                                  <p:stCondLst>
                                    <p:cond delay="0"/>
                                  </p:stCondLst>
                                  <p:childTnLst>
                                    <p:animScale>
                                      <p:cBhvr>
                                        <p:cTn id="63" dur="2000" fill="hold"/>
                                        <p:tgtEl>
                                          <p:spTgt spid="7"/>
                                        </p:tgtEl>
                                      </p:cBhvr>
                                      <p:by x="150000" y="150000"/>
                                    </p:animScale>
                                  </p:childTnLst>
                                </p:cTn>
                              </p:par>
                            </p:childTnLst>
                          </p:cTn>
                        </p:par>
                        <p:par>
                          <p:cTn id="64" fill="hold">
                            <p:stCondLst>
                              <p:cond delay="4000"/>
                            </p:stCondLst>
                            <p:childTnLst>
                              <p:par>
                                <p:cTn id="65" presetID="3" presetClass="entr" presetSubtype="10" fill="hold" nodeType="afterEffect">
                                  <p:stCondLst>
                                    <p:cond delay="0"/>
                                  </p:stCondLst>
                                  <p:childTnLst>
                                    <p:set>
                                      <p:cBhvr>
                                        <p:cTn id="66" dur="1" fill="hold">
                                          <p:stCondLst>
                                            <p:cond delay="0"/>
                                          </p:stCondLst>
                                        </p:cTn>
                                        <p:tgtEl>
                                          <p:spTgt spid="96">
                                            <p:txEl>
                                              <p:pRg st="0" end="0"/>
                                            </p:txEl>
                                          </p:spTgt>
                                        </p:tgtEl>
                                        <p:attrNameLst>
                                          <p:attrName>style.visibility</p:attrName>
                                        </p:attrNameLst>
                                      </p:cBhvr>
                                      <p:to>
                                        <p:strVal val="visible"/>
                                      </p:to>
                                    </p:set>
                                    <p:animEffect transition="in" filter="blinds(horizontal)">
                                      <p:cBhvr>
                                        <p:cTn id="67" dur="500"/>
                                        <p:tgtEl>
                                          <p:spTgt spid="9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80"/>
                                        </p:tgtEl>
                                        <p:attrNameLst>
                                          <p:attrName>style.opacity</p:attrName>
                                        </p:attrNameLst>
                                      </p:cBhvr>
                                      <p:to>
                                        <p:strVal val="1"/>
                                      </p:to>
                                    </p:set>
                                    <p:animEffect filter="image" prLst="opacity: 1">
                                      <p:cBhvr rctx="IE">
                                        <p:cTn id="72" dur="indefinite"/>
                                        <p:tgtEl>
                                          <p:spTgt spid="80"/>
                                        </p:tgtEl>
                                      </p:cBhvr>
                                    </p:animEffect>
                                  </p:childTnLst>
                                </p:cTn>
                              </p:par>
                              <p:par>
                                <p:cTn id="73" presetID="1" presetClass="exit" presetSubtype="0" fill="hold" nodeType="withEffect">
                                  <p:stCondLst>
                                    <p:cond delay="0"/>
                                  </p:stCondLst>
                                  <p:childTnLst>
                                    <p:set>
                                      <p:cBhvr>
                                        <p:cTn id="74" dur="1" fill="hold">
                                          <p:stCondLst>
                                            <p:cond delay="0"/>
                                          </p:stCondLst>
                                        </p:cTn>
                                        <p:tgtEl>
                                          <p:spTgt spid="7"/>
                                        </p:tgtEl>
                                        <p:attrNameLst>
                                          <p:attrName>style.visibility</p:attrName>
                                        </p:attrNameLst>
                                      </p:cBhvr>
                                      <p:to>
                                        <p:strVal val="hidden"/>
                                      </p:to>
                                    </p:set>
                                  </p:childTnLst>
                                </p:cTn>
                              </p:par>
                              <p:par>
                                <p:cTn id="75" presetID="9" presetClass="emph" presetSubtype="0" nodeType="withEffect">
                                  <p:stCondLst>
                                    <p:cond delay="0"/>
                                  </p:stCondLst>
                                  <p:childTnLst>
                                    <p:set>
                                      <p:cBhvr rctx="PPT">
                                        <p:cTn id="76" dur="indefinite"/>
                                        <p:tgtEl>
                                          <p:spTgt spid="221"/>
                                        </p:tgtEl>
                                        <p:attrNameLst>
                                          <p:attrName>style.opacity</p:attrName>
                                        </p:attrNameLst>
                                      </p:cBhvr>
                                      <p:to>
                                        <p:strVal val="1"/>
                                      </p:to>
                                    </p:set>
                                    <p:animEffect filter="image" prLst="opacity: 1">
                                      <p:cBhvr rctx="IE">
                                        <p:cTn id="77" dur="indefinite"/>
                                        <p:tgtEl>
                                          <p:spTgt spid="221"/>
                                        </p:tgtEl>
                                      </p:cBhvr>
                                    </p:animEffect>
                                  </p:childTnLst>
                                </p:cTn>
                              </p:par>
                              <p:par>
                                <p:cTn id="78" presetID="9" presetClass="emph" presetSubtype="0" nodeType="withEffect">
                                  <p:stCondLst>
                                    <p:cond delay="0"/>
                                  </p:stCondLst>
                                  <p:childTnLst>
                                    <p:set>
                                      <p:cBhvr rctx="PPT">
                                        <p:cTn id="79" dur="indefinite"/>
                                        <p:tgtEl>
                                          <p:spTgt spid="220"/>
                                        </p:tgtEl>
                                        <p:attrNameLst>
                                          <p:attrName>style.opacity</p:attrName>
                                        </p:attrNameLst>
                                      </p:cBhvr>
                                      <p:to>
                                        <p:strVal val="1"/>
                                      </p:to>
                                    </p:set>
                                    <p:animEffect filter="image" prLst="opacity: 1">
                                      <p:cBhvr rctx="IE">
                                        <p:cTn id="80" dur="indefinite"/>
                                        <p:tgtEl>
                                          <p:spTgt spid="220"/>
                                        </p:tgtEl>
                                      </p:cBhvr>
                                    </p:animEffect>
                                  </p:childTnLst>
                                </p:cTn>
                              </p:par>
                              <p:par>
                                <p:cTn id="81" presetID="9" presetClass="emph" presetSubtype="0" nodeType="withEffect">
                                  <p:stCondLst>
                                    <p:cond delay="0"/>
                                  </p:stCondLst>
                                  <p:childTnLst>
                                    <p:set>
                                      <p:cBhvr rctx="PPT">
                                        <p:cTn id="82" dur="indefinite"/>
                                        <p:tgtEl>
                                          <p:spTgt spid="219"/>
                                        </p:tgtEl>
                                        <p:attrNameLst>
                                          <p:attrName>style.opacity</p:attrName>
                                        </p:attrNameLst>
                                      </p:cBhvr>
                                      <p:to>
                                        <p:strVal val="1"/>
                                      </p:to>
                                    </p:set>
                                    <p:animEffect filter="image" prLst="opacity: 1">
                                      <p:cBhvr rctx="IE">
                                        <p:cTn id="83" dur="indefinite"/>
                                        <p:tgtEl>
                                          <p:spTgt spid="219"/>
                                        </p:tgtEl>
                                      </p:cBhvr>
                                    </p:animEffect>
                                  </p:childTnLst>
                                </p:cTn>
                              </p:par>
                              <p:par>
                                <p:cTn id="84" presetID="9" presetClass="emph" presetSubtype="0" nodeType="withEffect">
                                  <p:stCondLst>
                                    <p:cond delay="0"/>
                                  </p:stCondLst>
                                  <p:childTnLst>
                                    <p:set>
                                      <p:cBhvr rctx="PPT">
                                        <p:cTn id="85" dur="indefinite"/>
                                        <p:tgtEl>
                                          <p:spTgt spid="101"/>
                                        </p:tgtEl>
                                        <p:attrNameLst>
                                          <p:attrName>style.opacity</p:attrName>
                                        </p:attrNameLst>
                                      </p:cBhvr>
                                      <p:to>
                                        <p:strVal val="1"/>
                                      </p:to>
                                    </p:set>
                                    <p:animEffect filter="image" prLst="opacity: 1">
                                      <p:cBhvr rctx="IE">
                                        <p:cTn id="86" dur="indefinite"/>
                                        <p:tgtEl>
                                          <p:spTgt spid="101"/>
                                        </p:tgtEl>
                                      </p:cBhvr>
                                    </p:animEffect>
                                  </p:childTnLst>
                                </p:cTn>
                              </p:par>
                              <p:par>
                                <p:cTn id="87" presetID="9" presetClass="emph" presetSubtype="0" nodeType="withEffect">
                                  <p:stCondLst>
                                    <p:cond delay="0"/>
                                  </p:stCondLst>
                                  <p:childTnLst>
                                    <p:set>
                                      <p:cBhvr rctx="PPT">
                                        <p:cTn id="88" dur="indefinite"/>
                                        <p:tgtEl>
                                          <p:spTgt spid="98"/>
                                        </p:tgtEl>
                                        <p:attrNameLst>
                                          <p:attrName>style.opacity</p:attrName>
                                        </p:attrNameLst>
                                      </p:cBhvr>
                                      <p:to>
                                        <p:strVal val="1"/>
                                      </p:to>
                                    </p:set>
                                    <p:animEffect filter="image" prLst="opacity: 1">
                                      <p:cBhvr rctx="IE">
                                        <p:cTn id="89" dur="indefinite"/>
                                        <p:tgtEl>
                                          <p:spTgt spid="98"/>
                                        </p:tgtEl>
                                      </p:cBhvr>
                                    </p:animEffect>
                                  </p:childTnLst>
                                </p:cTn>
                              </p:par>
                              <p:par>
                                <p:cTn id="90" presetID="1" presetClass="exit" presetSubtype="0" fill="hold" grpId="2" nodeType="withEffect">
                                  <p:stCondLst>
                                    <p:cond delay="0"/>
                                  </p:stCondLst>
                                  <p:childTnLst>
                                    <p:set>
                                      <p:cBhvr>
                                        <p:cTn id="91" dur="1" fill="hold">
                                          <p:stCondLst>
                                            <p:cond delay="0"/>
                                          </p:stCondLst>
                                        </p:cTn>
                                        <p:tgtEl>
                                          <p:spTgt spid="14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41986"/>
                                        </p:tgtEl>
                                        <p:attrNameLst>
                                          <p:attrName>style.visibility</p:attrName>
                                        </p:attrNameLst>
                                      </p:cBhvr>
                                      <p:to>
                                        <p:strVal val="hidden"/>
                                      </p:to>
                                    </p:set>
                                  </p:childTnLst>
                                </p:cTn>
                              </p:par>
                              <p:par>
                                <p:cTn id="94" presetID="1" presetClass="entr" presetSubtype="0" fill="hold" grpId="1" nodeType="withEffect">
                                  <p:stCondLst>
                                    <p:cond delay="0"/>
                                  </p:stCondLst>
                                  <p:childTnLst>
                                    <p:set>
                                      <p:cBhvr>
                                        <p:cTn id="95" dur="1" fill="hold">
                                          <p:stCondLst>
                                            <p:cond delay="0"/>
                                          </p:stCondLst>
                                        </p:cTn>
                                        <p:tgtEl>
                                          <p:spTgt spid="225"/>
                                        </p:tgtEl>
                                        <p:attrNameLst>
                                          <p:attrName>style.visibility</p:attrName>
                                        </p:attrNameLst>
                                      </p:cBhvr>
                                      <p:to>
                                        <p:strVal val="visible"/>
                                      </p:to>
                                    </p:set>
                                  </p:childTnLst>
                                </p:cTn>
                              </p:par>
                              <p:par>
                                <p:cTn id="96" presetID="2" presetClass="entr" presetSubtype="9" fill="hold" grpId="0" nodeType="withEffect">
                                  <p:stCondLst>
                                    <p:cond delay="0"/>
                                  </p:stCondLst>
                                  <p:childTnLst>
                                    <p:set>
                                      <p:cBhvr>
                                        <p:cTn id="97" dur="1" fill="hold">
                                          <p:stCondLst>
                                            <p:cond delay="0"/>
                                          </p:stCondLst>
                                        </p:cTn>
                                        <p:tgtEl>
                                          <p:spTgt spid="189"/>
                                        </p:tgtEl>
                                        <p:attrNameLst>
                                          <p:attrName>style.visibility</p:attrName>
                                        </p:attrNameLst>
                                      </p:cBhvr>
                                      <p:to>
                                        <p:strVal val="visible"/>
                                      </p:to>
                                    </p:set>
                                    <p:anim calcmode="lin" valueType="num">
                                      <p:cBhvr additive="base">
                                        <p:cTn id="98" dur="1000" fill="hold"/>
                                        <p:tgtEl>
                                          <p:spTgt spid="189"/>
                                        </p:tgtEl>
                                        <p:attrNameLst>
                                          <p:attrName>ppt_x</p:attrName>
                                        </p:attrNameLst>
                                      </p:cBhvr>
                                      <p:tavLst>
                                        <p:tav tm="0">
                                          <p:val>
                                            <p:strVal val="0-#ppt_w/2"/>
                                          </p:val>
                                        </p:tav>
                                        <p:tav tm="100000">
                                          <p:val>
                                            <p:strVal val="#ppt_x"/>
                                          </p:val>
                                        </p:tav>
                                      </p:tavLst>
                                    </p:anim>
                                    <p:anim calcmode="lin" valueType="num">
                                      <p:cBhvr additive="base">
                                        <p:cTn id="99" dur="1000" fill="hold"/>
                                        <p:tgtEl>
                                          <p:spTgt spid="189"/>
                                        </p:tgtEl>
                                        <p:attrNameLst>
                                          <p:attrName>ppt_y</p:attrName>
                                        </p:attrNameLst>
                                      </p:cBhvr>
                                      <p:tavLst>
                                        <p:tav tm="0">
                                          <p:val>
                                            <p:strVal val="0-#ppt_h/2"/>
                                          </p:val>
                                        </p:tav>
                                        <p:tav tm="100000">
                                          <p:val>
                                            <p:strVal val="#ppt_y"/>
                                          </p:val>
                                        </p:tav>
                                      </p:tavLst>
                                    </p:anim>
                                  </p:childTnLst>
                                </p:cTn>
                              </p:par>
                            </p:childTnLst>
                          </p:cTn>
                        </p:par>
                        <p:par>
                          <p:cTn id="100" fill="hold">
                            <p:stCondLst>
                              <p:cond delay="1000"/>
                            </p:stCondLst>
                            <p:childTnLst>
                              <p:par>
                                <p:cTn id="101" presetID="9" presetClass="emph" presetSubtype="0" nodeType="afterEffect">
                                  <p:stCondLst>
                                    <p:cond delay="0"/>
                                  </p:stCondLst>
                                  <p:childTnLst>
                                    <p:set>
                                      <p:cBhvr rctx="PPT">
                                        <p:cTn id="102" dur="indefinite"/>
                                        <p:tgtEl>
                                          <p:spTgt spid="20482"/>
                                        </p:tgtEl>
                                        <p:attrNameLst>
                                          <p:attrName>style.opacity</p:attrName>
                                        </p:attrNameLst>
                                      </p:cBhvr>
                                      <p:to>
                                        <p:strVal val="0.2"/>
                                      </p:to>
                                    </p:set>
                                    <p:animEffect filter="image" prLst="opacity: 0.2">
                                      <p:cBhvr rctx="IE">
                                        <p:cTn id="103" dur="indefinite"/>
                                        <p:tgtEl>
                                          <p:spTgt spid="20482"/>
                                        </p:tgtEl>
                                      </p:cBhvr>
                                    </p:animEffect>
                                  </p:childTnLst>
                                </p:cTn>
                              </p:par>
                              <p:par>
                                <p:cTn id="104" presetID="9" presetClass="emph" presetSubtype="0" nodeType="withEffect">
                                  <p:stCondLst>
                                    <p:cond delay="0"/>
                                  </p:stCondLst>
                                  <p:childTnLst>
                                    <p:set>
                                      <p:cBhvr rctx="PPT">
                                        <p:cTn id="105" dur="indefinite"/>
                                        <p:tgtEl>
                                          <p:spTgt spid="80"/>
                                        </p:tgtEl>
                                        <p:attrNameLst>
                                          <p:attrName>style.opacity</p:attrName>
                                        </p:attrNameLst>
                                      </p:cBhvr>
                                      <p:to>
                                        <p:strVal val="0.2"/>
                                      </p:to>
                                    </p:set>
                                    <p:animEffect filter="image" prLst="opacity: 0.2">
                                      <p:cBhvr rctx="IE">
                                        <p:cTn id="106" dur="indefinite"/>
                                        <p:tgtEl>
                                          <p:spTgt spid="80"/>
                                        </p:tgtEl>
                                      </p:cBhvr>
                                    </p:animEffect>
                                  </p:childTnLst>
                                </p:cTn>
                              </p:par>
                              <p:par>
                                <p:cTn id="107" presetID="9" presetClass="emph" presetSubtype="0" nodeType="withEffect">
                                  <p:stCondLst>
                                    <p:cond delay="0"/>
                                  </p:stCondLst>
                                  <p:childTnLst>
                                    <p:set>
                                      <p:cBhvr rctx="PPT">
                                        <p:cTn id="108" dur="indefinite"/>
                                        <p:tgtEl>
                                          <p:spTgt spid="204"/>
                                        </p:tgtEl>
                                        <p:attrNameLst>
                                          <p:attrName>style.opacity</p:attrName>
                                        </p:attrNameLst>
                                      </p:cBhvr>
                                      <p:to>
                                        <p:strVal val="0.2"/>
                                      </p:to>
                                    </p:set>
                                    <p:animEffect filter="image" prLst="opacity: 0.2">
                                      <p:cBhvr rctx="IE">
                                        <p:cTn id="109" dur="indefinite"/>
                                        <p:tgtEl>
                                          <p:spTgt spid="204"/>
                                        </p:tgtEl>
                                      </p:cBhvr>
                                    </p:animEffect>
                                  </p:childTnLst>
                                </p:cTn>
                              </p:par>
                            </p:childTnLst>
                          </p:cTn>
                        </p:par>
                        <p:par>
                          <p:cTn id="110" fill="hold">
                            <p:stCondLst>
                              <p:cond delay="1000"/>
                            </p:stCondLst>
                            <p:childTnLst>
                              <p:par>
                                <p:cTn id="111" presetID="22" presetClass="exit" presetSubtype="2" fill="hold" grpId="0" nodeType="afterEffect">
                                  <p:stCondLst>
                                    <p:cond delay="0"/>
                                  </p:stCondLst>
                                  <p:childTnLst>
                                    <p:animEffect transition="out" filter="wipe(right)">
                                      <p:cBhvr>
                                        <p:cTn id="112" dur="2000"/>
                                        <p:tgtEl>
                                          <p:spTgt spid="225"/>
                                        </p:tgtEl>
                                      </p:cBhvr>
                                    </p:animEffect>
                                    <p:set>
                                      <p:cBhvr>
                                        <p:cTn id="113" dur="1" fill="hold">
                                          <p:stCondLst>
                                            <p:cond delay="1999"/>
                                          </p:stCondLst>
                                        </p:cTn>
                                        <p:tgtEl>
                                          <p:spTgt spid="225"/>
                                        </p:tgtEl>
                                        <p:attrNameLst>
                                          <p:attrName>style.visibility</p:attrName>
                                        </p:attrNameLst>
                                      </p:cBhvr>
                                      <p:to>
                                        <p:strVal val="hidden"/>
                                      </p:to>
                                    </p:set>
                                  </p:childTnLst>
                                </p:cTn>
                              </p:par>
                            </p:childTnLst>
                          </p:cTn>
                        </p:par>
                        <p:par>
                          <p:cTn id="114" fill="hold">
                            <p:stCondLst>
                              <p:cond delay="3000"/>
                            </p:stCondLst>
                            <p:childTnLst>
                              <p:par>
                                <p:cTn id="115" presetID="53" presetClass="entr" presetSubtype="0"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500" fill="hold"/>
                                        <p:tgtEl>
                                          <p:spTgt spid="8"/>
                                        </p:tgtEl>
                                        <p:attrNameLst>
                                          <p:attrName>ppt_w</p:attrName>
                                        </p:attrNameLst>
                                      </p:cBhvr>
                                      <p:tavLst>
                                        <p:tav tm="0">
                                          <p:val>
                                            <p:fltVal val="0"/>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animEffect transition="in" filter="fade">
                                      <p:cBhvr>
                                        <p:cTn id="119" dur="500"/>
                                        <p:tgtEl>
                                          <p:spTgt spid="8"/>
                                        </p:tgtEl>
                                      </p:cBhvr>
                                    </p:animEffect>
                                  </p:childTnLst>
                                </p:cTn>
                              </p:par>
                              <p:par>
                                <p:cTn id="120" presetID="6" presetClass="emph" presetSubtype="0" fill="hold" nodeType="withEffect">
                                  <p:stCondLst>
                                    <p:cond delay="0"/>
                                  </p:stCondLst>
                                  <p:childTnLst>
                                    <p:animScale>
                                      <p:cBhvr>
                                        <p:cTn id="121" dur="2000" fill="hold"/>
                                        <p:tgtEl>
                                          <p:spTgt spid="8"/>
                                        </p:tgtEl>
                                      </p:cBhvr>
                                      <p:by x="150000" y="150000"/>
                                    </p:animScale>
                                  </p:childTnLst>
                                </p:cTn>
                              </p:par>
                              <p:par>
                                <p:cTn id="122" presetID="9" presetClass="emph" presetSubtype="0" nodeType="withEffect">
                                  <p:stCondLst>
                                    <p:cond delay="0"/>
                                  </p:stCondLst>
                                  <p:childTnLst>
                                    <p:set>
                                      <p:cBhvr rctx="PPT">
                                        <p:cTn id="123" dur="indefinite"/>
                                        <p:tgtEl>
                                          <p:spTgt spid="219"/>
                                        </p:tgtEl>
                                        <p:attrNameLst>
                                          <p:attrName>style.opacity</p:attrName>
                                        </p:attrNameLst>
                                      </p:cBhvr>
                                      <p:to>
                                        <p:strVal val="0.2"/>
                                      </p:to>
                                    </p:set>
                                    <p:animEffect filter="image" prLst="opacity: 0.2">
                                      <p:cBhvr rctx="IE">
                                        <p:cTn id="124" dur="indefinite"/>
                                        <p:tgtEl>
                                          <p:spTgt spid="219"/>
                                        </p:tgtEl>
                                      </p:cBhvr>
                                    </p:animEffect>
                                  </p:childTnLst>
                                </p:cTn>
                              </p:par>
                              <p:par>
                                <p:cTn id="125" presetID="9" presetClass="emph" presetSubtype="0" nodeType="withEffect">
                                  <p:stCondLst>
                                    <p:cond delay="0"/>
                                  </p:stCondLst>
                                  <p:childTnLst>
                                    <p:set>
                                      <p:cBhvr rctx="PPT">
                                        <p:cTn id="126" dur="indefinite"/>
                                        <p:tgtEl>
                                          <p:spTgt spid="220"/>
                                        </p:tgtEl>
                                        <p:attrNameLst>
                                          <p:attrName>style.opacity</p:attrName>
                                        </p:attrNameLst>
                                      </p:cBhvr>
                                      <p:to>
                                        <p:strVal val="0.2"/>
                                      </p:to>
                                    </p:set>
                                    <p:animEffect filter="image" prLst="opacity: 0.2">
                                      <p:cBhvr rctx="IE">
                                        <p:cTn id="127" dur="indefinite"/>
                                        <p:tgtEl>
                                          <p:spTgt spid="220"/>
                                        </p:tgtEl>
                                      </p:cBhvr>
                                    </p:animEffect>
                                  </p:childTnLst>
                                </p:cTn>
                              </p:par>
                              <p:par>
                                <p:cTn id="128" presetID="9" presetClass="emph" presetSubtype="0" nodeType="withEffect">
                                  <p:stCondLst>
                                    <p:cond delay="0"/>
                                  </p:stCondLst>
                                  <p:childTnLst>
                                    <p:set>
                                      <p:cBhvr rctx="PPT">
                                        <p:cTn id="129" dur="indefinite"/>
                                        <p:tgtEl>
                                          <p:spTgt spid="221"/>
                                        </p:tgtEl>
                                        <p:attrNameLst>
                                          <p:attrName>style.opacity</p:attrName>
                                        </p:attrNameLst>
                                      </p:cBhvr>
                                      <p:to>
                                        <p:strVal val="0.2"/>
                                      </p:to>
                                    </p:set>
                                    <p:animEffect filter="image" prLst="opacity: 0.2">
                                      <p:cBhvr rctx="IE">
                                        <p:cTn id="130" dur="indefinite"/>
                                        <p:tgtEl>
                                          <p:spTgt spid="221"/>
                                        </p:tgtEl>
                                      </p:cBhvr>
                                    </p:animEffect>
                                  </p:childTnLst>
                                </p:cTn>
                              </p:par>
                              <p:par>
                                <p:cTn id="131" presetID="9" presetClass="emph" presetSubtype="0" nodeType="withEffect">
                                  <p:stCondLst>
                                    <p:cond delay="0"/>
                                  </p:stCondLst>
                                  <p:childTnLst>
                                    <p:set>
                                      <p:cBhvr rctx="PPT">
                                        <p:cTn id="132" dur="indefinite"/>
                                        <p:tgtEl>
                                          <p:spTgt spid="101"/>
                                        </p:tgtEl>
                                        <p:attrNameLst>
                                          <p:attrName>style.opacity</p:attrName>
                                        </p:attrNameLst>
                                      </p:cBhvr>
                                      <p:to>
                                        <p:strVal val="0.2"/>
                                      </p:to>
                                    </p:set>
                                    <p:animEffect filter="image" prLst="opacity: 0.2">
                                      <p:cBhvr rctx="IE">
                                        <p:cTn id="133" dur="indefinite"/>
                                        <p:tgtEl>
                                          <p:spTgt spid="101"/>
                                        </p:tgtEl>
                                      </p:cBhvr>
                                    </p:animEffect>
                                  </p:childTnLst>
                                </p:cTn>
                              </p:par>
                              <p:par>
                                <p:cTn id="134" presetID="9" presetClass="emph" presetSubtype="0" nodeType="withEffect">
                                  <p:stCondLst>
                                    <p:cond delay="0"/>
                                  </p:stCondLst>
                                  <p:childTnLst>
                                    <p:set>
                                      <p:cBhvr rctx="PPT">
                                        <p:cTn id="135" dur="indefinite"/>
                                        <p:tgtEl>
                                          <p:spTgt spid="98"/>
                                        </p:tgtEl>
                                        <p:attrNameLst>
                                          <p:attrName>style.opacity</p:attrName>
                                        </p:attrNameLst>
                                      </p:cBhvr>
                                      <p:to>
                                        <p:strVal val="0.2"/>
                                      </p:to>
                                    </p:set>
                                    <p:animEffect filter="image" prLst="opacity: 0.2">
                                      <p:cBhvr rctx="IE">
                                        <p:cTn id="136" dur="indefinite"/>
                                        <p:tgtEl>
                                          <p:spTgt spid="98"/>
                                        </p:tgtEl>
                                      </p:cBhvr>
                                    </p:animEffect>
                                  </p:childTnLst>
                                </p:cTn>
                              </p:par>
                              <p:par>
                                <p:cTn id="137" presetID="53"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p:cTn id="139" dur="500" fill="hold"/>
                                        <p:tgtEl>
                                          <p:spTgt spid="102"/>
                                        </p:tgtEl>
                                        <p:attrNameLst>
                                          <p:attrName>ppt_w</p:attrName>
                                        </p:attrNameLst>
                                      </p:cBhvr>
                                      <p:tavLst>
                                        <p:tav tm="0">
                                          <p:val>
                                            <p:fltVal val="0"/>
                                          </p:val>
                                        </p:tav>
                                        <p:tav tm="100000">
                                          <p:val>
                                            <p:strVal val="#ppt_w"/>
                                          </p:val>
                                        </p:tav>
                                      </p:tavLst>
                                    </p:anim>
                                    <p:anim calcmode="lin" valueType="num">
                                      <p:cBhvr>
                                        <p:cTn id="140" dur="500" fill="hold"/>
                                        <p:tgtEl>
                                          <p:spTgt spid="102"/>
                                        </p:tgtEl>
                                        <p:attrNameLst>
                                          <p:attrName>ppt_h</p:attrName>
                                        </p:attrNameLst>
                                      </p:cBhvr>
                                      <p:tavLst>
                                        <p:tav tm="0">
                                          <p:val>
                                            <p:fltVal val="0"/>
                                          </p:val>
                                        </p:tav>
                                        <p:tav tm="100000">
                                          <p:val>
                                            <p:strVal val="#ppt_h"/>
                                          </p:val>
                                        </p:tav>
                                      </p:tavLst>
                                    </p:anim>
                                    <p:animEffect transition="in" filter="fade">
                                      <p:cBhvr>
                                        <p:cTn id="14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39" grpId="0" animBg="1"/>
      <p:bldP spid="148" grpId="0"/>
      <p:bldP spid="148" grpId="1"/>
      <p:bldP spid="148" grpId="2"/>
      <p:bldP spid="198" grpId="0" animBg="1"/>
      <p:bldP spid="189" grpId="0" animBg="1"/>
      <p:bldP spid="225" grpId="0" animBg="1"/>
      <p:bldP spid="225" grpId="1" animBg="1"/>
      <p:bldP spid="1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8" name="TextBox 77"/>
          <p:cNvSpPr txBox="1"/>
          <p:nvPr/>
        </p:nvSpPr>
        <p:spPr>
          <a:xfrm>
            <a:off x="381000" y="1712893"/>
            <a:ext cx="1429791" cy="830997"/>
          </a:xfrm>
          <a:prstGeom prst="rect">
            <a:avLst/>
          </a:prstGeom>
          <a:noFill/>
        </p:spPr>
        <p:txBody>
          <a:bodyPr wrap="none" rtlCol="0">
            <a:spAutoFit/>
          </a:bodyPr>
          <a:lstStyle/>
          <a:p>
            <a:pPr algn="ctr"/>
            <a:r>
              <a:rPr lang="en-US" b="1" dirty="0" smtClean="0">
                <a:solidFill>
                  <a:schemeClr val="tx1"/>
                </a:solidFill>
              </a:rPr>
              <a:t>Utility</a:t>
            </a:r>
          </a:p>
          <a:p>
            <a:pPr algn="ctr"/>
            <a:r>
              <a:rPr lang="en-US" b="1" dirty="0" smtClean="0">
                <a:solidFill>
                  <a:schemeClr val="tx1"/>
                </a:solidFill>
              </a:rPr>
              <a:t>substation</a:t>
            </a:r>
            <a:endParaRPr lang="en-US" b="1" dirty="0">
              <a:solidFill>
                <a:schemeClr val="tx1"/>
              </a:solidFill>
            </a:endParaRPr>
          </a:p>
        </p:txBody>
      </p:sp>
      <p:sp>
        <p:nvSpPr>
          <p:cNvPr id="79" name="TextBox 78"/>
          <p:cNvSpPr txBox="1"/>
          <p:nvPr/>
        </p:nvSpPr>
        <p:spPr>
          <a:xfrm>
            <a:off x="2849727" y="3483114"/>
            <a:ext cx="1691013" cy="707886"/>
          </a:xfrm>
          <a:prstGeom prst="rect">
            <a:avLst/>
          </a:prstGeom>
          <a:noFill/>
        </p:spPr>
        <p:txBody>
          <a:bodyPr wrap="square" rtlCol="0">
            <a:spAutoFit/>
          </a:bodyPr>
          <a:lstStyle/>
          <a:p>
            <a:pPr algn="ctr"/>
            <a:r>
              <a:rPr lang="en-US" sz="2000" b="1" dirty="0" smtClean="0">
                <a:solidFill>
                  <a:schemeClr val="tx1"/>
                </a:solidFill>
              </a:rPr>
              <a:t>Diesel Generator</a:t>
            </a:r>
          </a:p>
        </p:txBody>
      </p:sp>
      <p:cxnSp>
        <p:nvCxnSpPr>
          <p:cNvPr id="80" name="Straight Connector 79"/>
          <p:cNvCxnSpPr/>
          <p:nvPr/>
        </p:nvCxnSpPr>
        <p:spPr>
          <a:xfrm>
            <a:off x="2362200" y="33528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1912" y="3810000"/>
            <a:ext cx="1212191" cy="830997"/>
          </a:xfrm>
          <a:prstGeom prst="rect">
            <a:avLst/>
          </a:prstGeom>
          <a:noFill/>
        </p:spPr>
        <p:txBody>
          <a:bodyPr wrap="none" rtlCol="0">
            <a:spAutoFit/>
          </a:bodyPr>
          <a:lstStyle/>
          <a:p>
            <a:pPr algn="ctr"/>
            <a:r>
              <a:rPr lang="en-US" b="1" dirty="0" smtClean="0">
                <a:solidFill>
                  <a:schemeClr val="tx1"/>
                </a:solidFill>
              </a:rPr>
              <a:t>UPS </a:t>
            </a:r>
          </a:p>
          <a:p>
            <a:pPr algn="ctr"/>
            <a:r>
              <a:rPr lang="en-US" b="1" dirty="0" smtClean="0">
                <a:solidFill>
                  <a:schemeClr val="tx1"/>
                </a:solidFill>
              </a:rPr>
              <a:t>battery</a:t>
            </a:r>
            <a:endParaRPr lang="en-US" b="1" dirty="0">
              <a:solidFill>
                <a:schemeClr val="tx1"/>
              </a:solidFill>
            </a:endParaRPr>
          </a:p>
        </p:txBody>
      </p:sp>
      <p:cxnSp>
        <p:nvCxnSpPr>
          <p:cNvPr id="98" name="Straight Connector 97"/>
          <p:cNvCxnSpPr/>
          <p:nvPr/>
        </p:nvCxnSpPr>
        <p:spPr>
          <a:xfrm rot="5400000">
            <a:off x="2210594" y="4648200"/>
            <a:ext cx="304800" cy="158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07"/>
          <p:cNvGrpSpPr/>
          <p:nvPr/>
        </p:nvGrpSpPr>
        <p:grpSpPr>
          <a:xfrm>
            <a:off x="2098725" y="1524000"/>
            <a:ext cx="421135" cy="1066800"/>
            <a:chOff x="2588172" y="914400"/>
            <a:chExt cx="512381" cy="1066800"/>
          </a:xfrm>
        </p:grpSpPr>
        <p:cxnSp>
          <p:nvCxnSpPr>
            <p:cNvPr id="55" name="Straight Connector 54"/>
            <p:cNvCxnSpPr/>
            <p:nvPr/>
          </p:nvCxnSpPr>
          <p:spPr>
            <a:xfrm>
              <a:off x="2701159" y="1211751"/>
              <a:ext cx="2890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2" name="Straight Connector 141"/>
          <p:cNvCxnSpPr/>
          <p:nvPr/>
        </p:nvCxnSpPr>
        <p:spPr>
          <a:xfrm rot="16200000" flipH="1">
            <a:off x="2016777" y="3007378"/>
            <a:ext cx="6857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3016740" y="2819400"/>
            <a:ext cx="1402731" cy="685800"/>
          </a:xfrm>
          <a:prstGeom prst="rect">
            <a:avLst/>
          </a:prstGeom>
          <a:solidFill>
            <a:srgbClr val="92D050"/>
          </a:solidFill>
        </p:spPr>
      </p:pic>
      <p:sp>
        <p:nvSpPr>
          <p:cNvPr id="140" name="Can 139"/>
          <p:cNvSpPr/>
          <p:nvPr/>
        </p:nvSpPr>
        <p:spPr>
          <a:xfrm rot="16200000">
            <a:off x="1825426" y="42109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www.faqs.org/photo-dict/photofiles/list/409/778alarm_clock.jpg"/>
          <p:cNvPicPr>
            <a:picLocks noChangeAspect="1" noChangeArrowheads="1"/>
          </p:cNvPicPr>
          <p:nvPr/>
        </p:nvPicPr>
        <p:blipFill>
          <a:blip r:embed="rId5" cstate="print"/>
          <a:srcRect/>
          <a:stretch>
            <a:fillRect/>
          </a:stretch>
        </p:blipFill>
        <p:spPr bwMode="auto">
          <a:xfrm>
            <a:off x="2864340" y="1981200"/>
            <a:ext cx="504535" cy="533400"/>
          </a:xfrm>
          <a:prstGeom prst="rect">
            <a:avLst/>
          </a:prstGeom>
          <a:noFill/>
        </p:spPr>
      </p:pic>
      <p:sp>
        <p:nvSpPr>
          <p:cNvPr id="148" name="Rectangle 147"/>
          <p:cNvSpPr/>
          <p:nvPr/>
        </p:nvSpPr>
        <p:spPr>
          <a:xfrm>
            <a:off x="2743200" y="2173069"/>
            <a:ext cx="2057400" cy="646331"/>
          </a:xfrm>
          <a:prstGeom prst="rect">
            <a:avLst/>
          </a:prstGeom>
        </p:spPr>
        <p:txBody>
          <a:bodyPr wrap="square">
            <a:spAutoFit/>
          </a:bodyPr>
          <a:lstStyle/>
          <a:p>
            <a:pPr algn="ctr"/>
            <a:r>
              <a:rPr lang="en-US" sz="1800" b="1" dirty="0" smtClean="0">
                <a:solidFill>
                  <a:schemeClr val="tx1"/>
                </a:solidFill>
              </a:rPr>
              <a:t>10-20s</a:t>
            </a:r>
          </a:p>
          <a:p>
            <a:pPr algn="ctr"/>
            <a:r>
              <a:rPr lang="en-US" sz="1800" b="1" dirty="0" smtClean="0">
                <a:solidFill>
                  <a:schemeClr val="tx1"/>
                </a:solidFill>
              </a:rPr>
              <a:t>startup delay</a:t>
            </a:r>
          </a:p>
        </p:txBody>
      </p:sp>
      <p:sp>
        <p:nvSpPr>
          <p:cNvPr id="198" name="Can 197"/>
          <p:cNvSpPr/>
          <p:nvPr/>
        </p:nvSpPr>
        <p:spPr>
          <a:xfrm rot="5400000">
            <a:off x="1989310" y="3999229"/>
            <a:ext cx="533400" cy="459741"/>
          </a:xfrm>
          <a:prstGeom prst="can">
            <a:avLst>
              <a:gd name="adj" fmla="val 0"/>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20"/>
          <p:cNvCxnSpPr>
            <a:cxnSpLocks noChangeShapeType="1"/>
          </p:cNvCxnSpPr>
          <p:nvPr/>
        </p:nvCxnSpPr>
        <p:spPr bwMode="auto">
          <a:xfrm>
            <a:off x="644593" y="4800600"/>
            <a:ext cx="3927407" cy="1588"/>
          </a:xfrm>
          <a:prstGeom prst="line">
            <a:avLst/>
          </a:prstGeom>
          <a:noFill/>
          <a:ln w="38100">
            <a:solidFill>
              <a:schemeClr val="tx1"/>
            </a:solidFill>
            <a:round/>
            <a:headEnd/>
            <a:tailEnd/>
          </a:ln>
        </p:spPr>
      </p:cxn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3276600" y="4968875"/>
            <a:ext cx="1371601" cy="593725"/>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1219200" y="4968875"/>
            <a:ext cx="1512405" cy="593725"/>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381000" y="4968875"/>
            <a:ext cx="1447800" cy="593725"/>
          </a:xfrm>
          <a:prstGeom prst="rect">
            <a:avLst/>
          </a:prstGeom>
          <a:noFill/>
        </p:spPr>
      </p:pic>
      <p:sp>
        <p:nvSpPr>
          <p:cNvPr id="159" name="TextBox 158"/>
          <p:cNvSpPr txBox="1"/>
          <p:nvPr/>
        </p:nvSpPr>
        <p:spPr>
          <a:xfrm>
            <a:off x="2898486" y="4953001"/>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60" name="Rounded Rectangle 159"/>
          <p:cNvSpPr/>
          <p:nvPr/>
        </p:nvSpPr>
        <p:spPr bwMode="auto">
          <a:xfrm>
            <a:off x="3864665"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1" name="Rounded Rectangle 160"/>
          <p:cNvSpPr/>
          <p:nvPr/>
        </p:nvSpPr>
        <p:spPr bwMode="auto">
          <a:xfrm>
            <a:off x="3954117"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2" name="Rounded Rectangle 161"/>
          <p:cNvSpPr/>
          <p:nvPr/>
        </p:nvSpPr>
        <p:spPr bwMode="auto">
          <a:xfrm>
            <a:off x="408829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3" name="Rounded Rectangle 162"/>
          <p:cNvSpPr/>
          <p:nvPr/>
        </p:nvSpPr>
        <p:spPr bwMode="auto">
          <a:xfrm>
            <a:off x="1827476"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5" name="Rounded Rectangle 164"/>
          <p:cNvSpPr/>
          <p:nvPr/>
        </p:nvSpPr>
        <p:spPr bwMode="auto">
          <a:xfrm>
            <a:off x="1916928"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6" name="Rounded Rectangle 165"/>
          <p:cNvSpPr/>
          <p:nvPr/>
        </p:nvSpPr>
        <p:spPr bwMode="auto">
          <a:xfrm>
            <a:off x="2051106"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7" name="Rounded Rectangle 166"/>
          <p:cNvSpPr/>
          <p:nvPr/>
        </p:nvSpPr>
        <p:spPr bwMode="auto">
          <a:xfrm>
            <a:off x="977680" y="563372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8" name="Rounded Rectangle 167"/>
          <p:cNvSpPr/>
          <p:nvPr/>
        </p:nvSpPr>
        <p:spPr bwMode="auto">
          <a:xfrm>
            <a:off x="1067132" y="572008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9" name="Rounded Rectangle 168"/>
          <p:cNvSpPr/>
          <p:nvPr/>
        </p:nvSpPr>
        <p:spPr bwMode="auto">
          <a:xfrm>
            <a:off x="1201310" y="5892800"/>
            <a:ext cx="178904" cy="4318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70" name="TextBox 169"/>
          <p:cNvSpPr txBox="1"/>
          <p:nvPr/>
        </p:nvSpPr>
        <p:spPr>
          <a:xfrm>
            <a:off x="2898486" y="5562601"/>
            <a:ext cx="593804"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204" name="Straight Connector 203"/>
          <p:cNvCxnSpPr/>
          <p:nvPr/>
        </p:nvCxnSpPr>
        <p:spPr>
          <a:xfrm rot="16200000" flipH="1">
            <a:off x="2054877" y="3655075"/>
            <a:ext cx="6095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915194"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18280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809206" y="4952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 name="Can 224"/>
          <p:cNvSpPr/>
          <p:nvPr/>
        </p:nvSpPr>
        <p:spPr>
          <a:xfrm rot="5400000">
            <a:off x="2209799" y="3810001"/>
            <a:ext cx="533400" cy="838200"/>
          </a:xfrm>
          <a:prstGeom prst="can">
            <a:avLst>
              <a:gd name="adj" fmla="val 1023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2152732" y="37841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ontent Placeholder 2"/>
          <p:cNvSpPr txBox="1">
            <a:spLocks/>
          </p:cNvSpPr>
          <p:nvPr/>
        </p:nvSpPr>
        <p:spPr bwMode="auto">
          <a:xfrm>
            <a:off x="4419600" y="1430990"/>
            <a:ext cx="4648200" cy="1845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Calibri" pitchFamily="34" charset="0"/>
                <a:cs typeface="Calibri" pitchFamily="34" charset="0"/>
              </a:rPr>
              <a:t>Continuous-time Markov model</a:t>
            </a:r>
          </a:p>
          <a:p>
            <a:pPr lvl="1"/>
            <a:r>
              <a:rPr lang="en-US" sz="2400" b="1" dirty="0" smtClean="0">
                <a:latin typeface="Calibri" pitchFamily="34" charset="0"/>
                <a:cs typeface="Calibri" pitchFamily="34" charset="0"/>
              </a:rPr>
              <a:t>Battery capacity</a:t>
            </a:r>
          </a:p>
          <a:p>
            <a:pPr lvl="1"/>
            <a:r>
              <a:rPr lang="en-US" sz="2400" b="1" dirty="0" smtClean="0">
                <a:latin typeface="Calibri" pitchFamily="34" charset="0"/>
                <a:cs typeface="Calibri" pitchFamily="34" charset="0"/>
              </a:rPr>
              <a:t>DG transition time</a:t>
            </a:r>
          </a:p>
          <a:p>
            <a:pPr lvl="1"/>
            <a:r>
              <a:rPr lang="en-US" sz="2400" b="1" dirty="0" smtClean="0">
                <a:latin typeface="Calibri" pitchFamily="34" charset="0"/>
                <a:cs typeface="Calibri" pitchFamily="34" charset="0"/>
              </a:rPr>
              <a:t>Failure/Recovery rates</a:t>
            </a:r>
          </a:p>
        </p:txBody>
      </p:sp>
      <p:graphicFrame>
        <p:nvGraphicFramePr>
          <p:cNvPr id="154" name="Table 153"/>
          <p:cNvGraphicFramePr>
            <a:graphicFrameLocks noGrp="1"/>
          </p:cNvGraphicFramePr>
          <p:nvPr>
            <p:extLst>
              <p:ext uri="{D42A27DB-BD31-4B8C-83A1-F6EECF244321}">
                <p14:modId xmlns:p14="http://schemas.microsoft.com/office/powerpoint/2010/main" val="617107948"/>
              </p:ext>
            </p:extLst>
          </p:nvPr>
        </p:nvGraphicFramePr>
        <p:xfrm>
          <a:off x="5181600" y="3324443"/>
          <a:ext cx="3124200" cy="2194560"/>
        </p:xfrm>
        <a:graphic>
          <a:graphicData uri="http://schemas.openxmlformats.org/drawingml/2006/table">
            <a:tbl>
              <a:tblPr firstRow="1" bandRow="1">
                <a:tableStyleId>{5C22544A-7EE6-4342-B048-85BDC9FD1C3A}</a:tableStyleId>
              </a:tblPr>
              <a:tblGrid>
                <a:gridCol w="1600200"/>
                <a:gridCol w="1524000"/>
              </a:tblGrid>
              <a:tr h="370840">
                <a:tc>
                  <a:txBody>
                    <a:bodyPr/>
                    <a:lstStyle/>
                    <a:p>
                      <a:pPr algn="ctr"/>
                      <a:r>
                        <a:rPr lang="en-US" sz="2000" b="1" dirty="0" smtClean="0"/>
                        <a:t>Residual</a:t>
                      </a:r>
                      <a:r>
                        <a:rPr lang="en-US" sz="2000" b="1" baseline="0" dirty="0" smtClean="0"/>
                        <a:t> Battery Capacity</a:t>
                      </a:r>
                      <a:endParaRPr lang="en-US" sz="2000" b="1" dirty="0"/>
                    </a:p>
                  </a:txBody>
                  <a:tcPr/>
                </a:tc>
                <a:tc>
                  <a:txBody>
                    <a:bodyPr/>
                    <a:lstStyle/>
                    <a:p>
                      <a:pPr algn="ctr"/>
                      <a:r>
                        <a:rPr lang="en-US" sz="2000" b="1" dirty="0" smtClean="0"/>
                        <a:t>Data center Power</a:t>
                      </a:r>
                      <a:r>
                        <a:rPr lang="en-US" sz="2000" b="1" baseline="0" dirty="0" smtClean="0"/>
                        <a:t> Availability</a:t>
                      </a:r>
                      <a:endParaRPr lang="en-US" sz="2000" b="1" dirty="0"/>
                    </a:p>
                  </a:txBody>
                  <a:tcPr/>
                </a:tc>
              </a:tr>
              <a:tr h="370840">
                <a:tc>
                  <a:txBody>
                    <a:bodyPr/>
                    <a:lstStyle/>
                    <a:p>
                      <a:pPr algn="ctr"/>
                      <a:r>
                        <a:rPr lang="en-US" sz="2000" b="1" dirty="0" smtClean="0"/>
                        <a:t>2 Minutes</a:t>
                      </a:r>
                      <a:endParaRPr lang="en-US" sz="2000" b="1" dirty="0"/>
                    </a:p>
                  </a:txBody>
                  <a:tcPr/>
                </a:tc>
                <a:tc>
                  <a:txBody>
                    <a:bodyPr/>
                    <a:lstStyle/>
                    <a:p>
                      <a:pPr algn="ctr"/>
                      <a:r>
                        <a:rPr lang="en-US" sz="2000" b="1" dirty="0" smtClean="0"/>
                        <a:t>0.9999977</a:t>
                      </a:r>
                      <a:endParaRPr lang="en-US" sz="2000" b="1" dirty="0"/>
                    </a:p>
                  </a:txBody>
                  <a:tcPr/>
                </a:tc>
              </a:tr>
              <a:tr h="370840">
                <a:tc>
                  <a:txBody>
                    <a:bodyPr/>
                    <a:lstStyle/>
                    <a:p>
                      <a:pPr algn="ctr"/>
                      <a:r>
                        <a:rPr lang="en-US" sz="2000" b="1" dirty="0" smtClean="0"/>
                        <a:t>5 Minutes</a:t>
                      </a:r>
                      <a:endParaRPr lang="en-US" sz="2000" b="1" dirty="0"/>
                    </a:p>
                  </a:txBody>
                  <a:tcPr/>
                </a:tc>
                <a:tc>
                  <a:txBody>
                    <a:bodyPr/>
                    <a:lstStyle/>
                    <a:p>
                      <a:pPr algn="ctr"/>
                      <a:r>
                        <a:rPr lang="en-US" sz="2000" b="1" dirty="0" smtClean="0"/>
                        <a:t>0.9999990</a:t>
                      </a:r>
                      <a:endParaRPr lang="en-US" sz="2000" b="1" dirty="0"/>
                    </a:p>
                  </a:txBody>
                  <a:tcPr/>
                </a:tc>
              </a:tr>
              <a:tr h="370840">
                <a:tc>
                  <a:txBody>
                    <a:bodyPr/>
                    <a:lstStyle/>
                    <a:p>
                      <a:pPr algn="ctr"/>
                      <a:r>
                        <a:rPr lang="en-US" sz="2000" b="1" dirty="0" smtClean="0"/>
                        <a:t>10 Minutes</a:t>
                      </a:r>
                      <a:endParaRPr lang="en-US" sz="2000" b="1" dirty="0"/>
                    </a:p>
                  </a:txBody>
                  <a:tcPr/>
                </a:tc>
                <a:tc>
                  <a:txBody>
                    <a:bodyPr/>
                    <a:lstStyle/>
                    <a:p>
                      <a:pPr algn="ctr"/>
                      <a:r>
                        <a:rPr lang="en-US" sz="2000" b="1" dirty="0" smtClean="0"/>
                        <a:t>0.9999994</a:t>
                      </a:r>
                      <a:endParaRPr lang="en-US" sz="2000" b="1" dirty="0"/>
                    </a:p>
                  </a:txBody>
                  <a:tcPr/>
                </a:tc>
              </a:tr>
            </a:tbl>
          </a:graphicData>
        </a:graphic>
      </p:graphicFrame>
      <p:sp>
        <p:nvSpPr>
          <p:cNvPr id="155" name="Oval 154"/>
          <p:cNvSpPr/>
          <p:nvPr/>
        </p:nvSpPr>
        <p:spPr>
          <a:xfrm>
            <a:off x="4953000" y="4343400"/>
            <a:ext cx="3505200" cy="381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81000" y="1905000"/>
            <a:ext cx="8382000" cy="13716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Always leave 2 minutes of reserve capacity in battery</a:t>
            </a:r>
            <a:endParaRPr lang="en-US" sz="4000" b="1" dirty="0"/>
          </a:p>
        </p:txBody>
      </p:sp>
      <p:sp>
        <p:nvSpPr>
          <p:cNvPr id="93" name="Rectangle 2"/>
          <p:cNvSpPr txBox="1">
            <a:spLocks/>
          </p:cNvSpPr>
          <p:nvPr/>
        </p:nvSpPr>
        <p:spPr>
          <a:xfrm>
            <a:off x="0" y="76200"/>
            <a:ext cx="9144000" cy="12954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Can we still handle Utility Outages?</a:t>
            </a:r>
            <a:endParaRPr lang="en-US" sz="4000" b="1" dirty="0">
              <a:solidFill>
                <a:schemeClr val="accent3">
                  <a:lumMod val="50000"/>
                </a:schemeClr>
              </a:solidFill>
              <a:latin typeface="+mj-lt"/>
              <a:ea typeface="+mn-ea"/>
              <a:cs typeface="+mn-cs"/>
            </a:endParaRPr>
          </a:p>
        </p:txBody>
      </p:sp>
    </p:spTree>
    <p:extLst>
      <p:ext uri="{BB962C8B-B14F-4D97-AF65-F5344CB8AC3E}">
        <p14:creationId xmlns:p14="http://schemas.microsoft.com/office/powerpoint/2010/main" val="1383468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rctx="PPT">
                                        <p:cTn id="17" dur="indefinite"/>
                                        <p:tgtEl>
                                          <p:spTgt spid="78"/>
                                        </p:tgtEl>
                                        <p:attrNameLst>
                                          <p:attrName>style.opacity</p:attrName>
                                        </p:attrNameLst>
                                      </p:cBhvr>
                                      <p:to>
                                        <p:strVal val="0.2"/>
                                      </p:to>
                                    </p:set>
                                    <p:animEffect filter="image" prLst="opacity: 0.2">
                                      <p:cBhvr rctx="IE">
                                        <p:cTn id="18" dur="indefinite"/>
                                        <p:tgtEl>
                                          <p:spTgt spid="78"/>
                                        </p:tgtEl>
                                      </p:cBhvr>
                                    </p:animEffect>
                                  </p:childTnLst>
                                </p:cTn>
                              </p:par>
                              <p:par>
                                <p:cTn id="19" presetID="9" presetClass="emph" presetSubtype="0" grpId="0" nodeType="withEffect">
                                  <p:stCondLst>
                                    <p:cond delay="0"/>
                                  </p:stCondLst>
                                  <p:childTnLst>
                                    <p:set>
                                      <p:cBhvr rctx="PPT">
                                        <p:cTn id="20" dur="indefinite"/>
                                        <p:tgtEl>
                                          <p:spTgt spid="79"/>
                                        </p:tgtEl>
                                        <p:attrNameLst>
                                          <p:attrName>style.opacity</p:attrName>
                                        </p:attrNameLst>
                                      </p:cBhvr>
                                      <p:to>
                                        <p:strVal val="0.2"/>
                                      </p:to>
                                    </p:set>
                                    <p:animEffect filter="image" prLst="opacity: 0.2">
                                      <p:cBhvr rctx="IE">
                                        <p:cTn id="21" dur="indefinite"/>
                                        <p:tgtEl>
                                          <p:spTgt spid="79"/>
                                        </p:tgtEl>
                                      </p:cBhvr>
                                    </p:animEffect>
                                  </p:childTnLst>
                                </p:cTn>
                              </p:par>
                              <p:par>
                                <p:cTn id="22" presetID="9" presetClass="emph" presetSubtype="0" nodeType="withEffect">
                                  <p:stCondLst>
                                    <p:cond delay="0"/>
                                  </p:stCondLst>
                                  <p:childTnLst>
                                    <p:set>
                                      <p:cBhvr rctx="PPT">
                                        <p:cTn id="23" dur="indefinite"/>
                                        <p:tgtEl>
                                          <p:spTgt spid="80"/>
                                        </p:tgtEl>
                                        <p:attrNameLst>
                                          <p:attrName>style.opacity</p:attrName>
                                        </p:attrNameLst>
                                      </p:cBhvr>
                                      <p:to>
                                        <p:strVal val="0.2"/>
                                      </p:to>
                                    </p:set>
                                    <p:animEffect filter="image" prLst="opacity: 0.2">
                                      <p:cBhvr rctx="IE">
                                        <p:cTn id="24" dur="indefinite"/>
                                        <p:tgtEl>
                                          <p:spTgt spid="80"/>
                                        </p:tgtEl>
                                      </p:cBhvr>
                                    </p:animEffect>
                                  </p:childTnLst>
                                </p:cTn>
                              </p:par>
                              <p:par>
                                <p:cTn id="25" presetID="9" presetClass="emph" presetSubtype="0" grpId="0" nodeType="withEffect">
                                  <p:stCondLst>
                                    <p:cond delay="0"/>
                                  </p:stCondLst>
                                  <p:childTnLst>
                                    <p:set>
                                      <p:cBhvr rctx="PPT">
                                        <p:cTn id="26" dur="indefinite"/>
                                        <p:tgtEl>
                                          <p:spTgt spid="97"/>
                                        </p:tgtEl>
                                        <p:attrNameLst>
                                          <p:attrName>style.opacity</p:attrName>
                                        </p:attrNameLst>
                                      </p:cBhvr>
                                      <p:to>
                                        <p:strVal val="0.2"/>
                                      </p:to>
                                    </p:set>
                                    <p:animEffect filter="image" prLst="opacity: 0.2">
                                      <p:cBhvr rctx="IE">
                                        <p:cTn id="27" dur="indefinite"/>
                                        <p:tgtEl>
                                          <p:spTgt spid="97"/>
                                        </p:tgtEl>
                                      </p:cBhvr>
                                    </p:animEffect>
                                  </p:childTnLst>
                                </p:cTn>
                              </p:par>
                              <p:par>
                                <p:cTn id="28" presetID="9" presetClass="emph" presetSubtype="0" nodeType="withEffect">
                                  <p:stCondLst>
                                    <p:cond delay="0"/>
                                  </p:stCondLst>
                                  <p:childTnLst>
                                    <p:set>
                                      <p:cBhvr rctx="PPT">
                                        <p:cTn id="29" dur="indefinite"/>
                                        <p:tgtEl>
                                          <p:spTgt spid="98"/>
                                        </p:tgtEl>
                                        <p:attrNameLst>
                                          <p:attrName>style.opacity</p:attrName>
                                        </p:attrNameLst>
                                      </p:cBhvr>
                                      <p:to>
                                        <p:strVal val="0.2"/>
                                      </p:to>
                                    </p:set>
                                    <p:animEffect filter="image" prLst="opacity: 0.2">
                                      <p:cBhvr rctx="IE">
                                        <p:cTn id="30" dur="indefinite"/>
                                        <p:tgtEl>
                                          <p:spTgt spid="98"/>
                                        </p:tgtEl>
                                      </p:cBhvr>
                                    </p:animEffect>
                                  </p:childTnLst>
                                </p:cTn>
                              </p:par>
                              <p:par>
                                <p:cTn id="31" presetID="9" presetClass="emph" presetSubtype="0" nodeType="withEffect">
                                  <p:stCondLst>
                                    <p:cond delay="0"/>
                                  </p:stCondLst>
                                  <p:childTnLst>
                                    <p:set>
                                      <p:cBhvr rctx="PPT">
                                        <p:cTn id="32" dur="indefinite"/>
                                        <p:tgtEl>
                                          <p:spTgt spid="2"/>
                                        </p:tgtEl>
                                        <p:attrNameLst>
                                          <p:attrName>style.opacity</p:attrName>
                                        </p:attrNameLst>
                                      </p:cBhvr>
                                      <p:to>
                                        <p:strVal val="0.2"/>
                                      </p:to>
                                    </p:set>
                                    <p:animEffect filter="image" prLst="opacity: 0.2">
                                      <p:cBhvr rctx="IE">
                                        <p:cTn id="33" dur="indefinite"/>
                                        <p:tgtEl>
                                          <p:spTgt spid="2"/>
                                        </p:tgtEl>
                                      </p:cBhvr>
                                    </p:animEffect>
                                  </p:childTnLst>
                                </p:cTn>
                              </p:par>
                              <p:par>
                                <p:cTn id="34" presetID="9" presetClass="emph" presetSubtype="0" nodeType="withEffect">
                                  <p:stCondLst>
                                    <p:cond delay="0"/>
                                  </p:stCondLst>
                                  <p:childTnLst>
                                    <p:set>
                                      <p:cBhvr rctx="PPT">
                                        <p:cTn id="35" dur="indefinite"/>
                                        <p:tgtEl>
                                          <p:spTgt spid="142"/>
                                        </p:tgtEl>
                                        <p:attrNameLst>
                                          <p:attrName>style.opacity</p:attrName>
                                        </p:attrNameLst>
                                      </p:cBhvr>
                                      <p:to>
                                        <p:strVal val="0.2"/>
                                      </p:to>
                                    </p:set>
                                    <p:animEffect filter="image" prLst="opacity: 0.2">
                                      <p:cBhvr rctx="IE">
                                        <p:cTn id="36" dur="indefinite"/>
                                        <p:tgtEl>
                                          <p:spTgt spid="142"/>
                                        </p:tgtEl>
                                      </p:cBhvr>
                                    </p:animEffect>
                                  </p:childTnLst>
                                </p:cTn>
                              </p:par>
                              <p:par>
                                <p:cTn id="37" presetID="9" presetClass="emph" presetSubtype="0" nodeType="withEffect">
                                  <p:stCondLst>
                                    <p:cond delay="0"/>
                                  </p:stCondLst>
                                  <p:childTnLst>
                                    <p:set>
                                      <p:cBhvr rctx="PPT">
                                        <p:cTn id="38" dur="indefinite"/>
                                        <p:tgtEl>
                                          <p:spTgt spid="20482"/>
                                        </p:tgtEl>
                                        <p:attrNameLst>
                                          <p:attrName>style.opacity</p:attrName>
                                        </p:attrNameLst>
                                      </p:cBhvr>
                                      <p:to>
                                        <p:strVal val="0.2"/>
                                      </p:to>
                                    </p:set>
                                    <p:animEffect filter="image" prLst="opacity: 0.2">
                                      <p:cBhvr rctx="IE">
                                        <p:cTn id="39" dur="indefinite"/>
                                        <p:tgtEl>
                                          <p:spTgt spid="20482"/>
                                        </p:tgtEl>
                                      </p:cBhvr>
                                    </p:animEffect>
                                  </p:childTnLst>
                                </p:cTn>
                              </p:par>
                              <p:par>
                                <p:cTn id="40" presetID="9" presetClass="emph" presetSubtype="0" grpId="0" nodeType="withEffect">
                                  <p:stCondLst>
                                    <p:cond delay="0"/>
                                  </p:stCondLst>
                                  <p:childTnLst>
                                    <p:set>
                                      <p:cBhvr rctx="PPT">
                                        <p:cTn id="41" dur="indefinite"/>
                                        <p:tgtEl>
                                          <p:spTgt spid="140"/>
                                        </p:tgtEl>
                                        <p:attrNameLst>
                                          <p:attrName>style.opacity</p:attrName>
                                        </p:attrNameLst>
                                      </p:cBhvr>
                                      <p:to>
                                        <p:strVal val="0.2"/>
                                      </p:to>
                                    </p:set>
                                    <p:animEffect filter="image" prLst="opacity: 0.2">
                                      <p:cBhvr rctx="IE">
                                        <p:cTn id="42" dur="indefinite"/>
                                        <p:tgtEl>
                                          <p:spTgt spid="140"/>
                                        </p:tgtEl>
                                      </p:cBhvr>
                                    </p:animEffect>
                                  </p:childTnLst>
                                </p:cTn>
                              </p:par>
                              <p:par>
                                <p:cTn id="43" presetID="9" presetClass="emph" presetSubtype="0" nodeType="withEffect">
                                  <p:stCondLst>
                                    <p:cond delay="0"/>
                                  </p:stCondLst>
                                  <p:childTnLst>
                                    <p:set>
                                      <p:cBhvr rctx="PPT">
                                        <p:cTn id="44" dur="indefinite"/>
                                        <p:tgtEl>
                                          <p:spTgt spid="41986"/>
                                        </p:tgtEl>
                                        <p:attrNameLst>
                                          <p:attrName>style.opacity</p:attrName>
                                        </p:attrNameLst>
                                      </p:cBhvr>
                                      <p:to>
                                        <p:strVal val="0.2"/>
                                      </p:to>
                                    </p:set>
                                    <p:animEffect filter="image" prLst="opacity: 0.2">
                                      <p:cBhvr rctx="IE">
                                        <p:cTn id="45" dur="indefinite"/>
                                        <p:tgtEl>
                                          <p:spTgt spid="41986"/>
                                        </p:tgtEl>
                                      </p:cBhvr>
                                    </p:animEffect>
                                  </p:childTnLst>
                                </p:cTn>
                              </p:par>
                              <p:par>
                                <p:cTn id="46" presetID="9" presetClass="emph" presetSubtype="0" grpId="0" nodeType="withEffect">
                                  <p:stCondLst>
                                    <p:cond delay="0"/>
                                  </p:stCondLst>
                                  <p:childTnLst>
                                    <p:set>
                                      <p:cBhvr rctx="PPT">
                                        <p:cTn id="47" dur="indefinite"/>
                                        <p:tgtEl>
                                          <p:spTgt spid="148"/>
                                        </p:tgtEl>
                                        <p:attrNameLst>
                                          <p:attrName>style.opacity</p:attrName>
                                        </p:attrNameLst>
                                      </p:cBhvr>
                                      <p:to>
                                        <p:strVal val="0.2"/>
                                      </p:to>
                                    </p:set>
                                    <p:animEffect filter="image" prLst="opacity: 0.2">
                                      <p:cBhvr rctx="IE">
                                        <p:cTn id="48" dur="indefinite"/>
                                        <p:tgtEl>
                                          <p:spTgt spid="148"/>
                                        </p:tgtEl>
                                      </p:cBhvr>
                                    </p:animEffect>
                                  </p:childTnLst>
                                </p:cTn>
                              </p:par>
                              <p:par>
                                <p:cTn id="49" presetID="9" presetClass="emph" presetSubtype="0" grpId="0" nodeType="withEffect">
                                  <p:stCondLst>
                                    <p:cond delay="0"/>
                                  </p:stCondLst>
                                  <p:childTnLst>
                                    <p:set>
                                      <p:cBhvr rctx="PPT">
                                        <p:cTn id="50" dur="indefinite"/>
                                        <p:tgtEl>
                                          <p:spTgt spid="198"/>
                                        </p:tgtEl>
                                        <p:attrNameLst>
                                          <p:attrName>style.opacity</p:attrName>
                                        </p:attrNameLst>
                                      </p:cBhvr>
                                      <p:to>
                                        <p:strVal val="0.2"/>
                                      </p:to>
                                    </p:set>
                                    <p:animEffect filter="image" prLst="opacity: 0.2">
                                      <p:cBhvr rctx="IE">
                                        <p:cTn id="51" dur="indefinite"/>
                                        <p:tgtEl>
                                          <p:spTgt spid="198"/>
                                        </p:tgtEl>
                                      </p:cBhvr>
                                    </p:animEffect>
                                  </p:childTnLst>
                                </p:cTn>
                              </p:par>
                              <p:par>
                                <p:cTn id="52" presetID="9" presetClass="emph" presetSubtype="0" nodeType="withEffect">
                                  <p:stCondLst>
                                    <p:cond delay="0"/>
                                  </p:stCondLst>
                                  <p:childTnLst>
                                    <p:set>
                                      <p:cBhvr rctx="PPT">
                                        <p:cTn id="53" dur="indefinite"/>
                                        <p:tgtEl>
                                          <p:spTgt spid="101"/>
                                        </p:tgtEl>
                                        <p:attrNameLst>
                                          <p:attrName>style.opacity</p:attrName>
                                        </p:attrNameLst>
                                      </p:cBhvr>
                                      <p:to>
                                        <p:strVal val="0.2"/>
                                      </p:to>
                                    </p:set>
                                    <p:animEffect filter="image" prLst="opacity: 0.2">
                                      <p:cBhvr rctx="IE">
                                        <p:cTn id="54" dur="indefinite"/>
                                        <p:tgtEl>
                                          <p:spTgt spid="101"/>
                                        </p:tgtEl>
                                      </p:cBhvr>
                                    </p:animEffect>
                                  </p:childTnLst>
                                </p:cTn>
                              </p:par>
                              <p:par>
                                <p:cTn id="55" presetID="9" presetClass="emph" presetSubtype="0" nodeType="withEffect">
                                  <p:stCondLst>
                                    <p:cond delay="0"/>
                                  </p:stCondLst>
                                  <p:childTnLst>
                                    <p:set>
                                      <p:cBhvr rctx="PPT">
                                        <p:cTn id="56" dur="indefinite"/>
                                        <p:tgtEl>
                                          <p:spTgt spid="137"/>
                                        </p:tgtEl>
                                        <p:attrNameLst>
                                          <p:attrName>style.opacity</p:attrName>
                                        </p:attrNameLst>
                                      </p:cBhvr>
                                      <p:to>
                                        <p:strVal val="0.2"/>
                                      </p:to>
                                    </p:set>
                                    <p:animEffect filter="image" prLst="opacity: 0.2">
                                      <p:cBhvr rctx="IE">
                                        <p:cTn id="57" dur="indefinite"/>
                                        <p:tgtEl>
                                          <p:spTgt spid="137"/>
                                        </p:tgtEl>
                                      </p:cBhvr>
                                    </p:animEffect>
                                  </p:childTnLst>
                                </p:cTn>
                              </p:par>
                              <p:par>
                                <p:cTn id="58" presetID="9" presetClass="emph" presetSubtype="0" nodeType="withEffect">
                                  <p:stCondLst>
                                    <p:cond delay="0"/>
                                  </p:stCondLst>
                                  <p:childTnLst>
                                    <p:set>
                                      <p:cBhvr rctx="PPT">
                                        <p:cTn id="59" dur="indefinite"/>
                                        <p:tgtEl>
                                          <p:spTgt spid="146"/>
                                        </p:tgtEl>
                                        <p:attrNameLst>
                                          <p:attrName>style.opacity</p:attrName>
                                        </p:attrNameLst>
                                      </p:cBhvr>
                                      <p:to>
                                        <p:strVal val="0.2"/>
                                      </p:to>
                                    </p:set>
                                    <p:animEffect filter="image" prLst="opacity: 0.2">
                                      <p:cBhvr rctx="IE">
                                        <p:cTn id="60" dur="indefinite"/>
                                        <p:tgtEl>
                                          <p:spTgt spid="146"/>
                                        </p:tgtEl>
                                      </p:cBhvr>
                                    </p:animEffect>
                                  </p:childTnLst>
                                </p:cTn>
                              </p:par>
                              <p:par>
                                <p:cTn id="61" presetID="9" presetClass="emph" presetSubtype="0" nodeType="withEffect">
                                  <p:stCondLst>
                                    <p:cond delay="0"/>
                                  </p:stCondLst>
                                  <p:childTnLst>
                                    <p:set>
                                      <p:cBhvr rctx="PPT">
                                        <p:cTn id="62" dur="indefinite"/>
                                        <p:tgtEl>
                                          <p:spTgt spid="158"/>
                                        </p:tgtEl>
                                        <p:attrNameLst>
                                          <p:attrName>style.opacity</p:attrName>
                                        </p:attrNameLst>
                                      </p:cBhvr>
                                      <p:to>
                                        <p:strVal val="0.2"/>
                                      </p:to>
                                    </p:set>
                                    <p:animEffect filter="image" prLst="opacity: 0.2">
                                      <p:cBhvr rctx="IE">
                                        <p:cTn id="63" dur="indefinite"/>
                                        <p:tgtEl>
                                          <p:spTgt spid="158"/>
                                        </p:tgtEl>
                                      </p:cBhvr>
                                    </p:animEffect>
                                  </p:childTnLst>
                                </p:cTn>
                              </p:par>
                              <p:par>
                                <p:cTn id="64" presetID="9" presetClass="emph" presetSubtype="0" grpId="0" nodeType="withEffect">
                                  <p:stCondLst>
                                    <p:cond delay="0"/>
                                  </p:stCondLst>
                                  <p:childTnLst>
                                    <p:set>
                                      <p:cBhvr rctx="PPT">
                                        <p:cTn id="65" dur="indefinite"/>
                                        <p:tgtEl>
                                          <p:spTgt spid="159"/>
                                        </p:tgtEl>
                                        <p:attrNameLst>
                                          <p:attrName>style.opacity</p:attrName>
                                        </p:attrNameLst>
                                      </p:cBhvr>
                                      <p:to>
                                        <p:strVal val="0.2"/>
                                      </p:to>
                                    </p:set>
                                    <p:animEffect filter="image" prLst="opacity: 0.2">
                                      <p:cBhvr rctx="IE">
                                        <p:cTn id="66" dur="indefinite"/>
                                        <p:tgtEl>
                                          <p:spTgt spid="159"/>
                                        </p:tgtEl>
                                      </p:cBhvr>
                                    </p:animEffect>
                                  </p:childTnLst>
                                </p:cTn>
                              </p:par>
                              <p:par>
                                <p:cTn id="67" presetID="9" presetClass="emph" presetSubtype="0" grpId="0" nodeType="withEffect">
                                  <p:stCondLst>
                                    <p:cond delay="0"/>
                                  </p:stCondLst>
                                  <p:childTnLst>
                                    <p:set>
                                      <p:cBhvr rctx="PPT">
                                        <p:cTn id="68" dur="indefinite"/>
                                        <p:tgtEl>
                                          <p:spTgt spid="160"/>
                                        </p:tgtEl>
                                        <p:attrNameLst>
                                          <p:attrName>style.opacity</p:attrName>
                                        </p:attrNameLst>
                                      </p:cBhvr>
                                      <p:to>
                                        <p:strVal val="0.2"/>
                                      </p:to>
                                    </p:set>
                                    <p:animEffect filter="image" prLst="opacity: 0.2">
                                      <p:cBhvr rctx="IE">
                                        <p:cTn id="69" dur="indefinite"/>
                                        <p:tgtEl>
                                          <p:spTgt spid="160"/>
                                        </p:tgtEl>
                                      </p:cBhvr>
                                    </p:animEffect>
                                  </p:childTnLst>
                                </p:cTn>
                              </p:par>
                              <p:par>
                                <p:cTn id="70" presetID="9" presetClass="emph" presetSubtype="0" grpId="0" nodeType="withEffect">
                                  <p:stCondLst>
                                    <p:cond delay="0"/>
                                  </p:stCondLst>
                                  <p:childTnLst>
                                    <p:set>
                                      <p:cBhvr rctx="PPT">
                                        <p:cTn id="71" dur="indefinite"/>
                                        <p:tgtEl>
                                          <p:spTgt spid="161"/>
                                        </p:tgtEl>
                                        <p:attrNameLst>
                                          <p:attrName>style.opacity</p:attrName>
                                        </p:attrNameLst>
                                      </p:cBhvr>
                                      <p:to>
                                        <p:strVal val="0.2"/>
                                      </p:to>
                                    </p:set>
                                    <p:animEffect filter="image" prLst="opacity: 0.2">
                                      <p:cBhvr rctx="IE">
                                        <p:cTn id="72" dur="indefinite"/>
                                        <p:tgtEl>
                                          <p:spTgt spid="161"/>
                                        </p:tgtEl>
                                      </p:cBhvr>
                                    </p:animEffect>
                                  </p:childTnLst>
                                </p:cTn>
                              </p:par>
                              <p:par>
                                <p:cTn id="73" presetID="9" presetClass="emph" presetSubtype="0" grpId="0" nodeType="withEffect">
                                  <p:stCondLst>
                                    <p:cond delay="0"/>
                                  </p:stCondLst>
                                  <p:childTnLst>
                                    <p:set>
                                      <p:cBhvr rctx="PPT">
                                        <p:cTn id="74" dur="indefinite"/>
                                        <p:tgtEl>
                                          <p:spTgt spid="162"/>
                                        </p:tgtEl>
                                        <p:attrNameLst>
                                          <p:attrName>style.opacity</p:attrName>
                                        </p:attrNameLst>
                                      </p:cBhvr>
                                      <p:to>
                                        <p:strVal val="0.2"/>
                                      </p:to>
                                    </p:set>
                                    <p:animEffect filter="image" prLst="opacity: 0.2">
                                      <p:cBhvr rctx="IE">
                                        <p:cTn id="75" dur="indefinite"/>
                                        <p:tgtEl>
                                          <p:spTgt spid="162"/>
                                        </p:tgtEl>
                                      </p:cBhvr>
                                    </p:animEffect>
                                  </p:childTnLst>
                                </p:cTn>
                              </p:par>
                              <p:par>
                                <p:cTn id="76" presetID="9" presetClass="emph" presetSubtype="0" grpId="0" nodeType="withEffect">
                                  <p:stCondLst>
                                    <p:cond delay="0"/>
                                  </p:stCondLst>
                                  <p:childTnLst>
                                    <p:set>
                                      <p:cBhvr rctx="PPT">
                                        <p:cTn id="77" dur="indefinite"/>
                                        <p:tgtEl>
                                          <p:spTgt spid="163"/>
                                        </p:tgtEl>
                                        <p:attrNameLst>
                                          <p:attrName>style.opacity</p:attrName>
                                        </p:attrNameLst>
                                      </p:cBhvr>
                                      <p:to>
                                        <p:strVal val="0.2"/>
                                      </p:to>
                                    </p:set>
                                    <p:animEffect filter="image" prLst="opacity: 0.2">
                                      <p:cBhvr rctx="IE">
                                        <p:cTn id="78" dur="indefinite"/>
                                        <p:tgtEl>
                                          <p:spTgt spid="163"/>
                                        </p:tgtEl>
                                      </p:cBhvr>
                                    </p:animEffect>
                                  </p:childTnLst>
                                </p:cTn>
                              </p:par>
                              <p:par>
                                <p:cTn id="79" presetID="9" presetClass="emph" presetSubtype="0" grpId="0" nodeType="withEffect">
                                  <p:stCondLst>
                                    <p:cond delay="0"/>
                                  </p:stCondLst>
                                  <p:childTnLst>
                                    <p:set>
                                      <p:cBhvr rctx="PPT">
                                        <p:cTn id="80" dur="indefinite"/>
                                        <p:tgtEl>
                                          <p:spTgt spid="165"/>
                                        </p:tgtEl>
                                        <p:attrNameLst>
                                          <p:attrName>style.opacity</p:attrName>
                                        </p:attrNameLst>
                                      </p:cBhvr>
                                      <p:to>
                                        <p:strVal val="0.2"/>
                                      </p:to>
                                    </p:set>
                                    <p:animEffect filter="image" prLst="opacity: 0.2">
                                      <p:cBhvr rctx="IE">
                                        <p:cTn id="81" dur="indefinite"/>
                                        <p:tgtEl>
                                          <p:spTgt spid="165"/>
                                        </p:tgtEl>
                                      </p:cBhvr>
                                    </p:animEffect>
                                  </p:childTnLst>
                                </p:cTn>
                              </p:par>
                              <p:par>
                                <p:cTn id="82" presetID="9" presetClass="emph" presetSubtype="0" grpId="0" nodeType="withEffect">
                                  <p:stCondLst>
                                    <p:cond delay="0"/>
                                  </p:stCondLst>
                                  <p:childTnLst>
                                    <p:set>
                                      <p:cBhvr rctx="PPT">
                                        <p:cTn id="83" dur="indefinite"/>
                                        <p:tgtEl>
                                          <p:spTgt spid="166"/>
                                        </p:tgtEl>
                                        <p:attrNameLst>
                                          <p:attrName>style.opacity</p:attrName>
                                        </p:attrNameLst>
                                      </p:cBhvr>
                                      <p:to>
                                        <p:strVal val="0.2"/>
                                      </p:to>
                                    </p:set>
                                    <p:animEffect filter="image" prLst="opacity: 0.2">
                                      <p:cBhvr rctx="IE">
                                        <p:cTn id="84" dur="indefinite"/>
                                        <p:tgtEl>
                                          <p:spTgt spid="166"/>
                                        </p:tgtEl>
                                      </p:cBhvr>
                                    </p:animEffect>
                                  </p:childTnLst>
                                </p:cTn>
                              </p:par>
                              <p:par>
                                <p:cTn id="85" presetID="9" presetClass="emph" presetSubtype="0" grpId="0" nodeType="withEffect">
                                  <p:stCondLst>
                                    <p:cond delay="0"/>
                                  </p:stCondLst>
                                  <p:childTnLst>
                                    <p:set>
                                      <p:cBhvr rctx="PPT">
                                        <p:cTn id="86" dur="indefinite"/>
                                        <p:tgtEl>
                                          <p:spTgt spid="167"/>
                                        </p:tgtEl>
                                        <p:attrNameLst>
                                          <p:attrName>style.opacity</p:attrName>
                                        </p:attrNameLst>
                                      </p:cBhvr>
                                      <p:to>
                                        <p:strVal val="0.2"/>
                                      </p:to>
                                    </p:set>
                                    <p:animEffect filter="image" prLst="opacity: 0.2">
                                      <p:cBhvr rctx="IE">
                                        <p:cTn id="87" dur="indefinite"/>
                                        <p:tgtEl>
                                          <p:spTgt spid="167"/>
                                        </p:tgtEl>
                                      </p:cBhvr>
                                    </p:animEffect>
                                  </p:childTnLst>
                                </p:cTn>
                              </p:par>
                              <p:par>
                                <p:cTn id="88" presetID="9" presetClass="emph" presetSubtype="0" grpId="0" nodeType="withEffect">
                                  <p:stCondLst>
                                    <p:cond delay="0"/>
                                  </p:stCondLst>
                                  <p:childTnLst>
                                    <p:set>
                                      <p:cBhvr rctx="PPT">
                                        <p:cTn id="89" dur="indefinite"/>
                                        <p:tgtEl>
                                          <p:spTgt spid="168"/>
                                        </p:tgtEl>
                                        <p:attrNameLst>
                                          <p:attrName>style.opacity</p:attrName>
                                        </p:attrNameLst>
                                      </p:cBhvr>
                                      <p:to>
                                        <p:strVal val="0.2"/>
                                      </p:to>
                                    </p:set>
                                    <p:animEffect filter="image" prLst="opacity: 0.2">
                                      <p:cBhvr rctx="IE">
                                        <p:cTn id="90" dur="indefinite"/>
                                        <p:tgtEl>
                                          <p:spTgt spid="168"/>
                                        </p:tgtEl>
                                      </p:cBhvr>
                                    </p:animEffect>
                                  </p:childTnLst>
                                </p:cTn>
                              </p:par>
                              <p:par>
                                <p:cTn id="91" presetID="9" presetClass="emph" presetSubtype="0" grpId="0" nodeType="withEffect">
                                  <p:stCondLst>
                                    <p:cond delay="0"/>
                                  </p:stCondLst>
                                  <p:childTnLst>
                                    <p:set>
                                      <p:cBhvr rctx="PPT">
                                        <p:cTn id="92" dur="indefinite"/>
                                        <p:tgtEl>
                                          <p:spTgt spid="169"/>
                                        </p:tgtEl>
                                        <p:attrNameLst>
                                          <p:attrName>style.opacity</p:attrName>
                                        </p:attrNameLst>
                                      </p:cBhvr>
                                      <p:to>
                                        <p:strVal val="0.2"/>
                                      </p:to>
                                    </p:set>
                                    <p:animEffect filter="image" prLst="opacity: 0.2">
                                      <p:cBhvr rctx="IE">
                                        <p:cTn id="93" dur="indefinite"/>
                                        <p:tgtEl>
                                          <p:spTgt spid="169"/>
                                        </p:tgtEl>
                                      </p:cBhvr>
                                    </p:animEffect>
                                  </p:childTnLst>
                                </p:cTn>
                              </p:par>
                              <p:par>
                                <p:cTn id="94" presetID="9" presetClass="emph" presetSubtype="0" grpId="0" nodeType="withEffect">
                                  <p:stCondLst>
                                    <p:cond delay="0"/>
                                  </p:stCondLst>
                                  <p:childTnLst>
                                    <p:set>
                                      <p:cBhvr rctx="PPT">
                                        <p:cTn id="95" dur="indefinite"/>
                                        <p:tgtEl>
                                          <p:spTgt spid="170"/>
                                        </p:tgtEl>
                                        <p:attrNameLst>
                                          <p:attrName>style.opacity</p:attrName>
                                        </p:attrNameLst>
                                      </p:cBhvr>
                                      <p:to>
                                        <p:strVal val="0.2"/>
                                      </p:to>
                                    </p:set>
                                    <p:animEffect filter="image" prLst="opacity: 0.2">
                                      <p:cBhvr rctx="IE">
                                        <p:cTn id="96" dur="indefinite"/>
                                        <p:tgtEl>
                                          <p:spTgt spid="170"/>
                                        </p:tgtEl>
                                      </p:cBhvr>
                                    </p:animEffect>
                                  </p:childTnLst>
                                </p:cTn>
                              </p:par>
                              <p:par>
                                <p:cTn id="97" presetID="9" presetClass="emph" presetSubtype="0" nodeType="withEffect">
                                  <p:stCondLst>
                                    <p:cond delay="0"/>
                                  </p:stCondLst>
                                  <p:childTnLst>
                                    <p:set>
                                      <p:cBhvr rctx="PPT">
                                        <p:cTn id="98" dur="indefinite"/>
                                        <p:tgtEl>
                                          <p:spTgt spid="204"/>
                                        </p:tgtEl>
                                        <p:attrNameLst>
                                          <p:attrName>style.opacity</p:attrName>
                                        </p:attrNameLst>
                                      </p:cBhvr>
                                      <p:to>
                                        <p:strVal val="0.2"/>
                                      </p:to>
                                    </p:set>
                                    <p:animEffect filter="image" prLst="opacity: 0.2">
                                      <p:cBhvr rctx="IE">
                                        <p:cTn id="99" dur="indefinite"/>
                                        <p:tgtEl>
                                          <p:spTgt spid="204"/>
                                        </p:tgtEl>
                                      </p:cBhvr>
                                    </p:animEffect>
                                  </p:childTnLst>
                                </p:cTn>
                              </p:par>
                              <p:par>
                                <p:cTn id="100" presetID="9" presetClass="emph" presetSubtype="0" nodeType="withEffect">
                                  <p:stCondLst>
                                    <p:cond delay="0"/>
                                  </p:stCondLst>
                                  <p:childTnLst>
                                    <p:set>
                                      <p:cBhvr rctx="PPT">
                                        <p:cTn id="101" dur="indefinite"/>
                                        <p:tgtEl>
                                          <p:spTgt spid="219"/>
                                        </p:tgtEl>
                                        <p:attrNameLst>
                                          <p:attrName>style.opacity</p:attrName>
                                        </p:attrNameLst>
                                      </p:cBhvr>
                                      <p:to>
                                        <p:strVal val="0.2"/>
                                      </p:to>
                                    </p:set>
                                    <p:animEffect filter="image" prLst="opacity: 0.2">
                                      <p:cBhvr rctx="IE">
                                        <p:cTn id="102" dur="indefinite"/>
                                        <p:tgtEl>
                                          <p:spTgt spid="219"/>
                                        </p:tgtEl>
                                      </p:cBhvr>
                                    </p:animEffect>
                                  </p:childTnLst>
                                </p:cTn>
                              </p:par>
                              <p:par>
                                <p:cTn id="103" presetID="9" presetClass="emph" presetSubtype="0" nodeType="withEffect">
                                  <p:stCondLst>
                                    <p:cond delay="0"/>
                                  </p:stCondLst>
                                  <p:childTnLst>
                                    <p:set>
                                      <p:cBhvr rctx="PPT">
                                        <p:cTn id="104" dur="indefinite"/>
                                        <p:tgtEl>
                                          <p:spTgt spid="220"/>
                                        </p:tgtEl>
                                        <p:attrNameLst>
                                          <p:attrName>style.opacity</p:attrName>
                                        </p:attrNameLst>
                                      </p:cBhvr>
                                      <p:to>
                                        <p:strVal val="0.2"/>
                                      </p:to>
                                    </p:set>
                                    <p:animEffect filter="image" prLst="opacity: 0.2">
                                      <p:cBhvr rctx="IE">
                                        <p:cTn id="105" dur="indefinite"/>
                                        <p:tgtEl>
                                          <p:spTgt spid="220"/>
                                        </p:tgtEl>
                                      </p:cBhvr>
                                    </p:animEffect>
                                  </p:childTnLst>
                                </p:cTn>
                              </p:par>
                              <p:par>
                                <p:cTn id="106" presetID="9" presetClass="emph" presetSubtype="0" nodeType="withEffect">
                                  <p:stCondLst>
                                    <p:cond delay="0"/>
                                  </p:stCondLst>
                                  <p:childTnLst>
                                    <p:set>
                                      <p:cBhvr rctx="PPT">
                                        <p:cTn id="107" dur="indefinite"/>
                                        <p:tgtEl>
                                          <p:spTgt spid="221"/>
                                        </p:tgtEl>
                                        <p:attrNameLst>
                                          <p:attrName>style.opacity</p:attrName>
                                        </p:attrNameLst>
                                      </p:cBhvr>
                                      <p:to>
                                        <p:strVal val="0.2"/>
                                      </p:to>
                                    </p:set>
                                    <p:animEffect filter="image" prLst="opacity: 0.2">
                                      <p:cBhvr rctx="IE">
                                        <p:cTn id="108" dur="indefinite"/>
                                        <p:tgtEl>
                                          <p:spTgt spid="221"/>
                                        </p:tgtEl>
                                      </p:cBhvr>
                                    </p:animEffect>
                                  </p:childTnLst>
                                </p:cTn>
                              </p:par>
                              <p:par>
                                <p:cTn id="109" presetID="9" presetClass="emph" presetSubtype="0" grpId="0" nodeType="withEffect">
                                  <p:stCondLst>
                                    <p:cond delay="0"/>
                                  </p:stCondLst>
                                  <p:childTnLst>
                                    <p:set>
                                      <p:cBhvr rctx="PPT">
                                        <p:cTn id="110" dur="indefinite"/>
                                        <p:tgtEl>
                                          <p:spTgt spid="225"/>
                                        </p:tgtEl>
                                        <p:attrNameLst>
                                          <p:attrName>style.opacity</p:attrName>
                                        </p:attrNameLst>
                                      </p:cBhvr>
                                      <p:to>
                                        <p:strVal val="0.2"/>
                                      </p:to>
                                    </p:set>
                                    <p:animEffect filter="image" prLst="opacity: 0.2">
                                      <p:cBhvr rctx="IE">
                                        <p:cTn id="111" dur="indefinite"/>
                                        <p:tgtEl>
                                          <p:spTgt spid="225"/>
                                        </p:tgtEl>
                                      </p:cBhvr>
                                    </p:animEffect>
                                  </p:childTnLst>
                                </p:cTn>
                              </p:par>
                              <p:par>
                                <p:cTn id="112" presetID="9" presetClass="emph" presetSubtype="0" grpId="0" nodeType="withEffect">
                                  <p:stCondLst>
                                    <p:cond delay="0"/>
                                  </p:stCondLst>
                                  <p:childTnLst>
                                    <p:set>
                                      <p:cBhvr rctx="PPT">
                                        <p:cTn id="113" dur="indefinite"/>
                                        <p:tgtEl>
                                          <p:spTgt spid="141"/>
                                        </p:tgtEl>
                                        <p:attrNameLst>
                                          <p:attrName>style.opacity</p:attrName>
                                        </p:attrNameLst>
                                      </p:cBhvr>
                                      <p:to>
                                        <p:strVal val="0.2"/>
                                      </p:to>
                                    </p:set>
                                    <p:animEffect filter="image" prLst="opacity: 0.2">
                                      <p:cBhvr rctx="IE">
                                        <p:cTn id="114" dur="indefinite"/>
                                        <p:tgtEl>
                                          <p:spTgt spid="141"/>
                                        </p:tgtEl>
                                      </p:cBhvr>
                                    </p:animEffect>
                                  </p:childTnLst>
                                </p:cTn>
                              </p:par>
                              <p:par>
                                <p:cTn id="115" presetID="9" presetClass="emph" presetSubtype="0" nodeType="withEffect">
                                  <p:stCondLst>
                                    <p:cond delay="0"/>
                                  </p:stCondLst>
                                  <p:childTnLst>
                                    <p:set>
                                      <p:cBhvr rctx="PPT">
                                        <p:cTn id="116" dur="indefinite"/>
                                        <p:tgtEl>
                                          <p:spTgt spid="154"/>
                                        </p:tgtEl>
                                        <p:attrNameLst>
                                          <p:attrName>style.opacity</p:attrName>
                                        </p:attrNameLst>
                                      </p:cBhvr>
                                      <p:to>
                                        <p:strVal val="0.2"/>
                                      </p:to>
                                    </p:set>
                                    <p:animEffect filter="image" prLst="opacity: 0.2">
                                      <p:cBhvr rctx="IE">
                                        <p:cTn id="117" dur="indefinite"/>
                                        <p:tgtEl>
                                          <p:spTgt spid="154"/>
                                        </p:tgtEl>
                                      </p:cBhvr>
                                    </p:animEffect>
                                  </p:childTnLst>
                                </p:cTn>
                              </p:par>
                              <p:par>
                                <p:cTn id="118" presetID="1" presetClass="entr" presetSubtype="0" fill="hold" grpId="1" nodeType="withEffect">
                                  <p:stCondLst>
                                    <p:cond delay="0"/>
                                  </p:stCondLst>
                                  <p:childTnLst>
                                    <p:set>
                                      <p:cBhvr>
                                        <p:cTn id="119" dur="1" fill="hold">
                                          <p:stCondLst>
                                            <p:cond delay="0"/>
                                          </p:stCondLst>
                                        </p:cTn>
                                        <p:tgtEl>
                                          <p:spTgt spid="155"/>
                                        </p:tgtEl>
                                        <p:attrNameLst>
                                          <p:attrName>style.visibility</p:attrName>
                                        </p:attrNameLst>
                                      </p:cBhvr>
                                      <p:to>
                                        <p:strVal val="visible"/>
                                      </p:to>
                                    </p:set>
                                  </p:childTnLst>
                                </p:cTn>
                              </p:par>
                            </p:childTnLst>
                          </p:cTn>
                        </p:par>
                        <p:par>
                          <p:cTn id="120" fill="hold">
                            <p:stCondLst>
                              <p:cond delay="0"/>
                            </p:stCondLst>
                            <p:childTnLst>
                              <p:par>
                                <p:cTn id="121" presetID="53" presetClass="entr" presetSubtype="0"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 calcmode="lin" valueType="num">
                                      <p:cBhvr>
                                        <p:cTn id="123" dur="500" fill="hold"/>
                                        <p:tgtEl>
                                          <p:spTgt spid="90"/>
                                        </p:tgtEl>
                                        <p:attrNameLst>
                                          <p:attrName>ppt_w</p:attrName>
                                        </p:attrNameLst>
                                      </p:cBhvr>
                                      <p:tavLst>
                                        <p:tav tm="0">
                                          <p:val>
                                            <p:fltVal val="0"/>
                                          </p:val>
                                        </p:tav>
                                        <p:tav tm="100000">
                                          <p:val>
                                            <p:strVal val="#ppt_w"/>
                                          </p:val>
                                        </p:tav>
                                      </p:tavLst>
                                    </p:anim>
                                    <p:anim calcmode="lin" valueType="num">
                                      <p:cBhvr>
                                        <p:cTn id="124" dur="500" fill="hold"/>
                                        <p:tgtEl>
                                          <p:spTgt spid="90"/>
                                        </p:tgtEl>
                                        <p:attrNameLst>
                                          <p:attrName>ppt_h</p:attrName>
                                        </p:attrNameLst>
                                      </p:cBhvr>
                                      <p:tavLst>
                                        <p:tav tm="0">
                                          <p:val>
                                            <p:fltVal val="0"/>
                                          </p:val>
                                        </p:tav>
                                        <p:tav tm="100000">
                                          <p:val>
                                            <p:strVal val="#ppt_h"/>
                                          </p:val>
                                        </p:tav>
                                      </p:tavLst>
                                    </p:anim>
                                    <p:animEffect transition="in" filter="fade">
                                      <p:cBhvr>
                                        <p:cTn id="12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97" grpId="0"/>
      <p:bldP spid="140" grpId="0" animBg="1"/>
      <p:bldP spid="148" grpId="0"/>
      <p:bldP spid="198" grpId="0" animBg="1"/>
      <p:bldP spid="159" grpId="0"/>
      <p:bldP spid="160" grpId="0" animBg="1"/>
      <p:bldP spid="161" grpId="0" animBg="1"/>
      <p:bldP spid="162" grpId="0" animBg="1"/>
      <p:bldP spid="163" grpId="0" animBg="1"/>
      <p:bldP spid="165" grpId="0" animBg="1"/>
      <p:bldP spid="166" grpId="0" animBg="1"/>
      <p:bldP spid="167" grpId="0" animBg="1"/>
      <p:bldP spid="168" grpId="0" animBg="1"/>
      <p:bldP spid="169" grpId="0" animBg="1"/>
      <p:bldP spid="170" grpId="0"/>
      <p:bldP spid="225" grpId="0" animBg="1"/>
      <p:bldP spid="141" grpId="0" animBg="1"/>
      <p:bldP spid="96" grpId="0"/>
      <p:bldP spid="155" grpId="0" animBg="1"/>
      <p:bldP spid="155" grpId="1" animBg="1"/>
      <p:bldP spid="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2"/>
          <p:cNvSpPr txBox="1">
            <a:spLocks/>
          </p:cNvSpPr>
          <p:nvPr/>
        </p:nvSpPr>
        <p:spPr>
          <a:xfrm>
            <a:off x="0" y="152400"/>
            <a:ext cx="9144000" cy="1143000"/>
          </a:xfrm>
          <a:prstGeom prst="rect">
            <a:avLst/>
          </a:prstGeom>
        </p:spPr>
        <p:txBody>
          <a:bodyPr/>
          <a:lstStyle/>
          <a:p>
            <a:pPr lvl="0" algn="ctr" defTabSz="914400" eaLnBrk="0" hangingPunct="0"/>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Invest in Additional</a:t>
            </a:r>
            <a:r>
              <a:rPr kumimoji="0" lang="en-US" sz="4400" b="1" i="0" u="none" strike="noStrike" kern="1200" cap="none" spc="0" normalizeH="0" noProof="0" dirty="0" smtClean="0">
                <a:ln>
                  <a:noFill/>
                </a:ln>
                <a:solidFill>
                  <a:schemeClr val="accent3">
                    <a:lumMod val="50000"/>
                  </a:schemeClr>
                </a:solidFill>
                <a:effectLst/>
                <a:uLnTx/>
                <a:uFillTx/>
                <a:latin typeface="+mj-lt"/>
                <a:ea typeface="+mj-ea"/>
                <a:cs typeface="+mj-cs"/>
              </a:rPr>
              <a:t> Battery Capacity?</a:t>
            </a:r>
            <a:endParaRPr kumimoji="0" lang="en-US" sz="44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3662390356"/>
              </p:ext>
            </p:extLst>
          </p:nvPr>
        </p:nvGraphicFramePr>
        <p:xfrm>
          <a:off x="3592290" y="1752600"/>
          <a:ext cx="5170710" cy="4391865"/>
        </p:xfrm>
        <a:graphic>
          <a:graphicData uri="http://schemas.openxmlformats.org/drawingml/2006/table">
            <a:tbl>
              <a:tblPr/>
              <a:tblGrid>
                <a:gridCol w="1034142"/>
                <a:gridCol w="1034142"/>
                <a:gridCol w="1034142"/>
                <a:gridCol w="1034142"/>
                <a:gridCol w="1034142"/>
              </a:tblGrid>
              <a:tr h="389466">
                <a:tc>
                  <a:txBody>
                    <a:bodyPr/>
                    <a:lstStyle/>
                    <a:p>
                      <a:pPr algn="ctr" fontAlgn="b"/>
                      <a:r>
                        <a:rPr lang="en-US" sz="2400" b="1" i="0" u="none" strike="noStrike" dirty="0" smtClean="0">
                          <a:solidFill>
                            <a:srgbClr val="000000"/>
                          </a:solidFill>
                          <a:latin typeface="Calibri"/>
                        </a:rPr>
                        <a:t>1 $/W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2 $/W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5 $/W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10 $/W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15 $/W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89466">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25.7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65.7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199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466">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65.7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99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49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-0.2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3.2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7.3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12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a:solidFill>
                            <a:srgbClr val="000000"/>
                          </a:solidFill>
                          <a:latin typeface="Calibri"/>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4.3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25.7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39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466">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19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-0.8</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1.5</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02888856"/>
              </p:ext>
            </p:extLst>
          </p:nvPr>
        </p:nvGraphicFramePr>
        <p:xfrm>
          <a:off x="1905000" y="2657475"/>
          <a:ext cx="1600200" cy="3514725"/>
        </p:xfrm>
        <a:graphic>
          <a:graphicData uri="http://schemas.openxmlformats.org/drawingml/2006/table">
            <a:tbl>
              <a:tblPr/>
              <a:tblGrid>
                <a:gridCol w="1600200"/>
              </a:tblGrid>
              <a:tr h="390525">
                <a:tc>
                  <a:txBody>
                    <a:bodyPr/>
                    <a:lstStyle/>
                    <a:p>
                      <a:pPr algn="ctr" fontAlgn="b"/>
                      <a:r>
                        <a:rPr lang="en-US" sz="2400" b="1" i="0" u="none" strike="noStrike" dirty="0" smtClean="0">
                          <a:solidFill>
                            <a:srgbClr val="000000"/>
                          </a:solidFill>
                          <a:latin typeface="Calibri"/>
                        </a:rPr>
                        <a:t>15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30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1 hour</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4</a:t>
                      </a:r>
                      <a:r>
                        <a:rPr lang="en-US" sz="2400" b="1" i="0" u="none" strike="noStrike" baseline="0" dirty="0" smtClean="0">
                          <a:solidFill>
                            <a:srgbClr val="000000"/>
                          </a:solidFill>
                          <a:latin typeface="Calibri"/>
                        </a:rPr>
                        <a:t> hours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90525">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0525">
                <a:tc>
                  <a:txBody>
                    <a:bodyPr/>
                    <a:lstStyle/>
                    <a:p>
                      <a:pPr algn="ctr" fontAlgn="b"/>
                      <a:r>
                        <a:rPr lang="en-US" sz="2400" b="1" i="0" u="none" strike="noStrike" dirty="0" smtClean="0">
                          <a:solidFill>
                            <a:srgbClr val="000000"/>
                          </a:solidFill>
                          <a:latin typeface="Calibri"/>
                        </a:rPr>
                        <a:t>15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30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1 hour</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4</a:t>
                      </a:r>
                      <a:r>
                        <a:rPr lang="en-US" sz="2400" b="1" i="0" u="none" strike="noStrike" baseline="0" dirty="0" smtClean="0">
                          <a:solidFill>
                            <a:srgbClr val="000000"/>
                          </a:solidFill>
                          <a:latin typeface="Calibri"/>
                        </a:rPr>
                        <a:t> hours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bl>
          </a:graphicData>
        </a:graphic>
      </p:graphicFrame>
      <p:sp>
        <p:nvSpPr>
          <p:cNvPr id="8" name="TextBox 7"/>
          <p:cNvSpPr txBox="1"/>
          <p:nvPr/>
        </p:nvSpPr>
        <p:spPr>
          <a:xfrm>
            <a:off x="3962400" y="1153180"/>
            <a:ext cx="4579972" cy="523220"/>
          </a:xfrm>
          <a:prstGeom prst="rect">
            <a:avLst/>
          </a:prstGeom>
          <a:solidFill>
            <a:schemeClr val="accent2">
              <a:lumMod val="60000"/>
              <a:lumOff val="40000"/>
            </a:schemeClr>
          </a:solidFill>
        </p:spPr>
        <p:txBody>
          <a:bodyPr wrap="none" rtlCol="0">
            <a:spAutoFit/>
          </a:bodyPr>
          <a:lstStyle/>
          <a:p>
            <a:r>
              <a:rPr lang="en-US" sz="2800" b="1" dirty="0"/>
              <a:t>Infrastructure Cost </a:t>
            </a:r>
            <a:r>
              <a:rPr lang="en-US" sz="2800" b="1" dirty="0" smtClean="0">
                <a:solidFill>
                  <a:schemeClr val="tx1"/>
                </a:solidFill>
              </a:rPr>
              <a:t>$/W for IT</a:t>
            </a:r>
            <a:endParaRPr lang="en-US" sz="2800" b="1" dirty="0">
              <a:solidFill>
                <a:schemeClr val="tx1"/>
              </a:solidFill>
            </a:endParaRPr>
          </a:p>
        </p:txBody>
      </p:sp>
      <p:sp>
        <p:nvSpPr>
          <p:cNvPr id="9" name="TextBox 8"/>
          <p:cNvSpPr txBox="1"/>
          <p:nvPr/>
        </p:nvSpPr>
        <p:spPr>
          <a:xfrm>
            <a:off x="1905000" y="1759803"/>
            <a:ext cx="1643742" cy="830997"/>
          </a:xfrm>
          <a:prstGeom prst="rect">
            <a:avLst/>
          </a:prstGeom>
          <a:solidFill>
            <a:schemeClr val="accent6"/>
          </a:solidFill>
        </p:spPr>
        <p:txBody>
          <a:bodyPr wrap="square" rtlCol="0">
            <a:spAutoFit/>
          </a:bodyPr>
          <a:lstStyle/>
          <a:p>
            <a:pPr algn="ctr"/>
            <a:r>
              <a:rPr lang="en-US" sz="2400" b="1" dirty="0" smtClean="0">
                <a:solidFill>
                  <a:schemeClr val="tx1"/>
                </a:solidFill>
              </a:rPr>
              <a:t>Emergency duration</a:t>
            </a:r>
          </a:p>
        </p:txBody>
      </p:sp>
      <p:sp>
        <p:nvSpPr>
          <p:cNvPr id="14" name="TextBox 13"/>
          <p:cNvSpPr txBox="1"/>
          <p:nvPr/>
        </p:nvSpPr>
        <p:spPr>
          <a:xfrm>
            <a:off x="4158342" y="2143780"/>
            <a:ext cx="4320670" cy="523220"/>
          </a:xfrm>
          <a:prstGeom prst="rect">
            <a:avLst/>
          </a:prstGeom>
          <a:noFill/>
        </p:spPr>
        <p:txBody>
          <a:bodyPr wrap="none" rtlCol="0">
            <a:spAutoFit/>
          </a:bodyPr>
          <a:lstStyle/>
          <a:p>
            <a:r>
              <a:rPr lang="en-US" sz="2800" b="1" dirty="0" smtClean="0">
                <a:solidFill>
                  <a:srgbClr val="FF0000"/>
                </a:solidFill>
              </a:rPr>
              <a:t>Return On Investment (ROI)</a:t>
            </a:r>
            <a:endParaRPr lang="en-US" sz="2800" b="1" dirty="0">
              <a:solidFill>
                <a:srgbClr val="FF0000"/>
              </a:solidFill>
            </a:endParaRPr>
          </a:p>
        </p:txBody>
      </p:sp>
      <p:sp>
        <p:nvSpPr>
          <p:cNvPr id="16" name="TextBox 15"/>
          <p:cNvSpPr txBox="1"/>
          <p:nvPr/>
        </p:nvSpPr>
        <p:spPr>
          <a:xfrm>
            <a:off x="381000" y="1792069"/>
            <a:ext cx="1371600" cy="798731"/>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a:solidFill>
                  <a:schemeClr val="tx1"/>
                </a:solidFill>
              </a:rPr>
              <a:t>Battery </a:t>
            </a:r>
          </a:p>
          <a:p>
            <a:r>
              <a:rPr lang="en-US" sz="2400" b="1" dirty="0">
                <a:solidFill>
                  <a:schemeClr val="tx1"/>
                </a:solidFill>
              </a:rPr>
              <a:t>Cost</a:t>
            </a:r>
          </a:p>
        </p:txBody>
      </p:sp>
      <p:sp>
        <p:nvSpPr>
          <p:cNvPr id="17" name="TextBox 16"/>
          <p:cNvSpPr txBox="1"/>
          <p:nvPr/>
        </p:nvSpPr>
        <p:spPr>
          <a:xfrm>
            <a:off x="509978" y="3055203"/>
            <a:ext cx="1082091" cy="830997"/>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100</a:t>
            </a:r>
          </a:p>
          <a:p>
            <a:r>
              <a:rPr lang="en-US" dirty="0">
                <a:solidFill>
                  <a:schemeClr val="tx1"/>
                </a:solidFill>
              </a:rPr>
              <a:t>$/KWh</a:t>
            </a:r>
          </a:p>
        </p:txBody>
      </p:sp>
      <p:sp>
        <p:nvSpPr>
          <p:cNvPr id="18" name="TextBox 17"/>
          <p:cNvSpPr txBox="1"/>
          <p:nvPr/>
        </p:nvSpPr>
        <p:spPr>
          <a:xfrm>
            <a:off x="509978" y="4884003"/>
            <a:ext cx="1082091" cy="830997"/>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500</a:t>
            </a:r>
          </a:p>
          <a:p>
            <a:r>
              <a:rPr lang="en-US" dirty="0">
                <a:solidFill>
                  <a:schemeClr val="tx1"/>
                </a:solidFill>
              </a:rPr>
              <a:t>$/KWh</a:t>
            </a:r>
          </a:p>
        </p:txBody>
      </p:sp>
    </p:spTree>
    <p:extLst>
      <p:ext uri="{BB962C8B-B14F-4D97-AF65-F5344CB8AC3E}">
        <p14:creationId xmlns:p14="http://schemas.microsoft.com/office/powerpoint/2010/main" val="38912761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46626378"/>
              </p:ext>
            </p:extLst>
          </p:nvPr>
        </p:nvGraphicFramePr>
        <p:xfrm>
          <a:off x="3592290" y="1752600"/>
          <a:ext cx="5170710" cy="4391865"/>
        </p:xfrm>
        <a:graphic>
          <a:graphicData uri="http://schemas.openxmlformats.org/drawingml/2006/table">
            <a:tbl>
              <a:tblPr/>
              <a:tblGrid>
                <a:gridCol w="1034142"/>
                <a:gridCol w="1034142"/>
                <a:gridCol w="1034142"/>
                <a:gridCol w="1034142"/>
                <a:gridCol w="1034142"/>
              </a:tblGrid>
              <a:tr h="389466">
                <a:tc>
                  <a:txBody>
                    <a:bodyPr/>
                    <a:lstStyle/>
                    <a:p>
                      <a:pPr algn="ctr" fontAlgn="b"/>
                      <a:r>
                        <a:rPr lang="en-US" sz="2400" b="1" i="0" u="none" strike="noStrike" dirty="0" smtClean="0">
                          <a:solidFill>
                            <a:srgbClr val="000000"/>
                          </a:solidFill>
                          <a:latin typeface="Calibri"/>
                        </a:rPr>
                        <a:t>1 $/W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2 $/W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5 $/W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10 $/W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1" i="0" u="none" strike="noStrike" dirty="0" smtClean="0">
                          <a:solidFill>
                            <a:srgbClr val="000000"/>
                          </a:solidFill>
                          <a:latin typeface="Calibri"/>
                        </a:rPr>
                        <a:t>15 $/W</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89466">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25.7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65.7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199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65.7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99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32.3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49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-0.2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3.2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7.3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466">
                <a:tc>
                  <a:txBody>
                    <a:bodyPr/>
                    <a:lstStyle/>
                    <a:p>
                      <a:pPr algn="ctr" fontAlgn="b"/>
                      <a:r>
                        <a:rPr lang="en-US" sz="2400" b="1" i="0" u="none" strike="noStrike" dirty="0">
                          <a:solidFill>
                            <a:srgbClr val="000000"/>
                          </a:solidFill>
                          <a:latin typeface="Calibri"/>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4.3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25.7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39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2.3</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5.7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9</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9466">
                <a:tc>
                  <a:txBody>
                    <a:bodyPr/>
                    <a:lstStyle/>
                    <a:p>
                      <a:pPr algn="ctr" fontAlgn="b"/>
                      <a:r>
                        <a:rPr lang="en-US" sz="2400" b="1" i="0" u="none" strike="noStrike" dirty="0" smtClean="0">
                          <a:solidFill>
                            <a:srgbClr val="000000"/>
                          </a:solidFill>
                          <a:latin typeface="Calibri"/>
                        </a:rPr>
                        <a:t>-0.8</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-0.2</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Calibri"/>
                        </a:rPr>
                        <a:t>0.7</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400" b="1" i="0" u="none" strike="noStrike" dirty="0" smtClean="0">
                          <a:solidFill>
                            <a:srgbClr val="000000"/>
                          </a:solidFill>
                          <a:latin typeface="Calibri"/>
                        </a:rPr>
                        <a:t>1.5</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26459218"/>
              </p:ext>
            </p:extLst>
          </p:nvPr>
        </p:nvGraphicFramePr>
        <p:xfrm>
          <a:off x="1905000" y="2657475"/>
          <a:ext cx="1600200" cy="3514725"/>
        </p:xfrm>
        <a:graphic>
          <a:graphicData uri="http://schemas.openxmlformats.org/drawingml/2006/table">
            <a:tbl>
              <a:tblPr/>
              <a:tblGrid>
                <a:gridCol w="1600200"/>
              </a:tblGrid>
              <a:tr h="390525">
                <a:tc>
                  <a:txBody>
                    <a:bodyPr/>
                    <a:lstStyle/>
                    <a:p>
                      <a:pPr algn="ctr" fontAlgn="b"/>
                      <a:r>
                        <a:rPr lang="en-US" sz="2400" b="1" i="0" u="none" strike="noStrike" dirty="0" smtClean="0">
                          <a:solidFill>
                            <a:srgbClr val="000000"/>
                          </a:solidFill>
                          <a:latin typeface="Calibri"/>
                        </a:rPr>
                        <a:t>15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30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1 hour</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4</a:t>
                      </a:r>
                      <a:r>
                        <a:rPr lang="en-US" sz="2400" b="1" i="0" u="none" strike="noStrike" baseline="0" dirty="0" smtClean="0">
                          <a:solidFill>
                            <a:srgbClr val="000000"/>
                          </a:solidFill>
                          <a:latin typeface="Calibri"/>
                        </a:rPr>
                        <a:t> hours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90525">
                <a:tc>
                  <a:txBody>
                    <a:bodyPr/>
                    <a:lstStyle/>
                    <a:p>
                      <a:pPr algn="ctr" fontAlgn="b"/>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0525">
                <a:tc>
                  <a:txBody>
                    <a:bodyPr/>
                    <a:lstStyle/>
                    <a:p>
                      <a:pPr algn="ctr" fontAlgn="b"/>
                      <a:r>
                        <a:rPr lang="en-US" sz="2400" b="1" i="0" u="none" strike="noStrike" dirty="0" smtClean="0">
                          <a:solidFill>
                            <a:srgbClr val="000000"/>
                          </a:solidFill>
                          <a:latin typeface="Calibri"/>
                        </a:rPr>
                        <a:t>15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30 </a:t>
                      </a:r>
                      <a:r>
                        <a:rPr lang="en-US" sz="2400" b="1" i="0" u="none" strike="noStrike" dirty="0" err="1" smtClean="0">
                          <a:solidFill>
                            <a:srgbClr val="000000"/>
                          </a:solidFill>
                          <a:latin typeface="Calibri"/>
                        </a:rPr>
                        <a:t>mins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1 hour</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r h="390525">
                <a:tc>
                  <a:txBody>
                    <a:bodyPr/>
                    <a:lstStyle/>
                    <a:p>
                      <a:pPr algn="ctr" fontAlgn="b"/>
                      <a:r>
                        <a:rPr lang="en-US" sz="2400" b="1" i="0" u="none" strike="noStrike" dirty="0" smtClean="0">
                          <a:solidFill>
                            <a:srgbClr val="000000"/>
                          </a:solidFill>
                          <a:latin typeface="Calibri"/>
                        </a:rPr>
                        <a:t>4</a:t>
                      </a:r>
                      <a:r>
                        <a:rPr lang="en-US" sz="2400" b="1" i="0" u="none" strike="noStrike" baseline="0" dirty="0" smtClean="0">
                          <a:solidFill>
                            <a:srgbClr val="000000"/>
                          </a:solidFill>
                          <a:latin typeface="Calibri"/>
                        </a:rPr>
                        <a:t> hours</a:t>
                      </a:r>
                      <a:endParaRPr lang="en-US" sz="2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r>
            </a:tbl>
          </a:graphicData>
        </a:graphic>
      </p:graphicFrame>
      <p:sp>
        <p:nvSpPr>
          <p:cNvPr id="9" name="TextBox 8"/>
          <p:cNvSpPr txBox="1"/>
          <p:nvPr/>
        </p:nvSpPr>
        <p:spPr>
          <a:xfrm>
            <a:off x="1905000" y="1759803"/>
            <a:ext cx="1643742" cy="830997"/>
          </a:xfrm>
          <a:prstGeom prst="rect">
            <a:avLst/>
          </a:prstGeom>
          <a:solidFill>
            <a:schemeClr val="accent6"/>
          </a:solidFill>
        </p:spPr>
        <p:txBody>
          <a:bodyPr wrap="square" rtlCol="0">
            <a:spAutoFit/>
          </a:bodyPr>
          <a:lstStyle/>
          <a:p>
            <a:pPr algn="ctr"/>
            <a:r>
              <a:rPr lang="en-US" sz="2400" b="1" dirty="0" smtClean="0">
                <a:solidFill>
                  <a:schemeClr val="tx1"/>
                </a:solidFill>
              </a:rPr>
              <a:t>Emergency duration</a:t>
            </a:r>
          </a:p>
        </p:txBody>
      </p:sp>
      <p:sp>
        <p:nvSpPr>
          <p:cNvPr id="14" name="TextBox 13"/>
          <p:cNvSpPr txBox="1"/>
          <p:nvPr/>
        </p:nvSpPr>
        <p:spPr>
          <a:xfrm>
            <a:off x="4158342" y="2143780"/>
            <a:ext cx="4320670" cy="523220"/>
          </a:xfrm>
          <a:prstGeom prst="rect">
            <a:avLst/>
          </a:prstGeom>
          <a:noFill/>
        </p:spPr>
        <p:txBody>
          <a:bodyPr wrap="none" rtlCol="0">
            <a:spAutoFit/>
          </a:bodyPr>
          <a:lstStyle/>
          <a:p>
            <a:r>
              <a:rPr lang="en-US" sz="2800" b="1" dirty="0" smtClean="0">
                <a:solidFill>
                  <a:srgbClr val="FF0000"/>
                </a:solidFill>
              </a:rPr>
              <a:t>Return On Investment (ROI)</a:t>
            </a:r>
            <a:endParaRPr lang="en-US" sz="2800" b="1" dirty="0">
              <a:solidFill>
                <a:srgbClr val="FF0000"/>
              </a:solidFill>
            </a:endParaRPr>
          </a:p>
        </p:txBody>
      </p:sp>
      <p:sp>
        <p:nvSpPr>
          <p:cNvPr id="3" name="TextBox 2"/>
          <p:cNvSpPr txBox="1"/>
          <p:nvPr/>
        </p:nvSpPr>
        <p:spPr>
          <a:xfrm>
            <a:off x="381000" y="1792069"/>
            <a:ext cx="1371600" cy="798731"/>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a:solidFill>
                  <a:schemeClr val="tx1"/>
                </a:solidFill>
              </a:rPr>
              <a:t>Battery </a:t>
            </a:r>
          </a:p>
          <a:p>
            <a:r>
              <a:rPr lang="en-US" sz="2400" b="1" dirty="0">
                <a:solidFill>
                  <a:schemeClr val="tx1"/>
                </a:solidFill>
              </a:rPr>
              <a:t>Cost</a:t>
            </a:r>
          </a:p>
        </p:txBody>
      </p:sp>
      <p:sp>
        <p:nvSpPr>
          <p:cNvPr id="4" name="TextBox 3"/>
          <p:cNvSpPr txBox="1"/>
          <p:nvPr/>
        </p:nvSpPr>
        <p:spPr>
          <a:xfrm>
            <a:off x="509978" y="3055203"/>
            <a:ext cx="1082091" cy="830997"/>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100</a:t>
            </a:r>
          </a:p>
          <a:p>
            <a:r>
              <a:rPr lang="en-US" dirty="0">
                <a:solidFill>
                  <a:schemeClr val="tx1"/>
                </a:solidFill>
              </a:rPr>
              <a:t>$/KWh</a:t>
            </a:r>
          </a:p>
        </p:txBody>
      </p:sp>
      <p:sp>
        <p:nvSpPr>
          <p:cNvPr id="15" name="TextBox 14"/>
          <p:cNvSpPr txBox="1"/>
          <p:nvPr/>
        </p:nvSpPr>
        <p:spPr>
          <a:xfrm>
            <a:off x="509978" y="4884003"/>
            <a:ext cx="1082091" cy="830997"/>
          </a:xfrm>
          <a:prstGeom prst="rect">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500</a:t>
            </a:r>
          </a:p>
          <a:p>
            <a:r>
              <a:rPr lang="en-US" dirty="0">
                <a:solidFill>
                  <a:schemeClr val="tx1"/>
                </a:solidFill>
              </a:rPr>
              <a:t>$/KWh</a:t>
            </a:r>
          </a:p>
        </p:txBody>
      </p:sp>
      <p:sp>
        <p:nvSpPr>
          <p:cNvPr id="12" name="TextBox 11"/>
          <p:cNvSpPr txBox="1"/>
          <p:nvPr/>
        </p:nvSpPr>
        <p:spPr>
          <a:xfrm>
            <a:off x="3962400" y="1153180"/>
            <a:ext cx="4579972" cy="523220"/>
          </a:xfrm>
          <a:prstGeom prst="rect">
            <a:avLst/>
          </a:prstGeom>
          <a:solidFill>
            <a:schemeClr val="accent2">
              <a:lumMod val="60000"/>
              <a:lumOff val="40000"/>
            </a:schemeClr>
          </a:solidFill>
        </p:spPr>
        <p:txBody>
          <a:bodyPr wrap="none" rtlCol="0">
            <a:spAutoFit/>
          </a:bodyPr>
          <a:lstStyle/>
          <a:p>
            <a:r>
              <a:rPr lang="en-US" sz="2800" b="1" dirty="0"/>
              <a:t>Infrastructure Cost </a:t>
            </a:r>
            <a:r>
              <a:rPr lang="en-US" sz="2800" b="1" dirty="0" smtClean="0">
                <a:solidFill>
                  <a:schemeClr val="tx1"/>
                </a:solidFill>
              </a:rPr>
              <a:t>$/W for IT</a:t>
            </a:r>
            <a:endParaRPr lang="en-US" sz="2800" b="1" dirty="0">
              <a:solidFill>
                <a:schemeClr val="tx1"/>
              </a:solidFill>
            </a:endParaRPr>
          </a:p>
        </p:txBody>
      </p:sp>
      <p:sp>
        <p:nvSpPr>
          <p:cNvPr id="13" name="Title 2"/>
          <p:cNvSpPr txBox="1">
            <a:spLocks/>
          </p:cNvSpPr>
          <p:nvPr/>
        </p:nvSpPr>
        <p:spPr>
          <a:xfrm>
            <a:off x="0" y="152400"/>
            <a:ext cx="9144000" cy="1143000"/>
          </a:xfrm>
          <a:prstGeom prst="rect">
            <a:avLst/>
          </a:prstGeom>
        </p:spPr>
        <p:txBody>
          <a:bodyPr/>
          <a:lstStyle/>
          <a:p>
            <a:pPr lvl="0" algn="ctr" defTabSz="914400" eaLnBrk="0" hangingPunct="0"/>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Invest in Additional</a:t>
            </a:r>
            <a:r>
              <a:rPr kumimoji="0" lang="en-US" sz="4400" b="1" i="0" u="none" strike="noStrike" kern="1200" cap="none" spc="0" normalizeH="0" noProof="0" dirty="0" smtClean="0">
                <a:ln>
                  <a:noFill/>
                </a:ln>
                <a:solidFill>
                  <a:schemeClr val="accent3">
                    <a:lumMod val="50000"/>
                  </a:schemeClr>
                </a:solidFill>
                <a:effectLst/>
                <a:uLnTx/>
                <a:uFillTx/>
                <a:latin typeface="+mj-lt"/>
                <a:ea typeface="+mj-ea"/>
                <a:cs typeface="+mj-cs"/>
              </a:rPr>
              <a:t> Battery Capacity?</a:t>
            </a:r>
            <a:endParaRPr kumimoji="0" lang="en-US" sz="44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extLst>
      <p:ext uri="{BB962C8B-B14F-4D97-AF65-F5344CB8AC3E}">
        <p14:creationId xmlns:p14="http://schemas.microsoft.com/office/powerpoint/2010/main" val="42200522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10"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85000" lnSpcReduction="20000"/>
          </a:bodyPr>
          <a:lstStyle/>
          <a:p>
            <a:pPr algn="ctr"/>
            <a:r>
              <a:rPr lang="en-US" sz="3600" b="1" dirty="0" smtClean="0">
                <a:solidFill>
                  <a:schemeClr val="accent3">
                    <a:lumMod val="50000"/>
                  </a:schemeClr>
                </a:solidFill>
              </a:rPr>
              <a:t>Peak Power Impact on Op-ex</a:t>
            </a:r>
            <a:r>
              <a:rPr lang="en-US" sz="3600" b="1" dirty="0" smtClean="0">
                <a:solidFill>
                  <a:srgbClr val="C00000"/>
                </a:solidFill>
              </a:rPr>
              <a:t> </a:t>
            </a:r>
            <a:endParaRPr lang="en-US" sz="4400" b="1" dirty="0">
              <a:solidFill>
                <a:srgbClr val="C00000"/>
              </a:solidFill>
            </a:endParaRPr>
          </a:p>
        </p:txBody>
      </p:sp>
      <p:cxnSp>
        <p:nvCxnSpPr>
          <p:cNvPr id="22" name="Straight Arrow Connector 21"/>
          <p:cNvCxnSpPr/>
          <p:nvPr/>
        </p:nvCxnSpPr>
        <p:spPr>
          <a:xfrm rot="5400000">
            <a:off x="4066190" y="4457700"/>
            <a:ext cx="1143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4171890"/>
            <a:ext cx="1398140" cy="461665"/>
          </a:xfrm>
          <a:prstGeom prst="rect">
            <a:avLst/>
          </a:prstGeom>
          <a:solidFill>
            <a:schemeClr val="bg1"/>
          </a:solidFill>
          <a:ln>
            <a:solidFill>
              <a:schemeClr val="bg1"/>
            </a:solidFill>
          </a:ln>
        </p:spPr>
        <p:txBody>
          <a:bodyPr wrap="none" rtlCol="0">
            <a:spAutoFit/>
          </a:bodyPr>
          <a:lstStyle/>
          <a:p>
            <a:r>
              <a:rPr lang="en-US" sz="2350" b="1" dirty="0" smtClean="0">
                <a:solidFill>
                  <a:schemeClr val="accent6">
                    <a:lumMod val="75000"/>
                  </a:schemeClr>
                </a:solidFill>
              </a:rPr>
              <a:t>5 c/KWh</a:t>
            </a:r>
            <a:endParaRPr lang="en-US" sz="2350" b="1" dirty="0">
              <a:solidFill>
                <a:schemeClr val="accent6">
                  <a:lumMod val="75000"/>
                </a:schemeClr>
              </a:solidFill>
            </a:endParaRPr>
          </a:p>
        </p:txBody>
      </p:sp>
      <p:sp>
        <p:nvSpPr>
          <p:cNvPr id="24" name="Freeform 23"/>
          <p:cNvSpPr/>
          <p:nvPr/>
        </p:nvSpPr>
        <p:spPr>
          <a:xfrm>
            <a:off x="659757" y="2154820"/>
            <a:ext cx="3472405" cy="2789499"/>
          </a:xfrm>
          <a:custGeom>
            <a:avLst/>
            <a:gdLst>
              <a:gd name="connsiteX0" fmla="*/ 0 w 3472405"/>
              <a:gd name="connsiteY0" fmla="*/ 2569580 h 2789499"/>
              <a:gd name="connsiteX1" fmla="*/ 127321 w 3472405"/>
              <a:gd name="connsiteY1" fmla="*/ 2384385 h 2789499"/>
              <a:gd name="connsiteX2" fmla="*/ 312516 w 3472405"/>
              <a:gd name="connsiteY2" fmla="*/ 2129742 h 2789499"/>
              <a:gd name="connsiteX3" fmla="*/ 381965 w 3472405"/>
              <a:gd name="connsiteY3" fmla="*/ 1944547 h 2789499"/>
              <a:gd name="connsiteX4" fmla="*/ 486137 w 3472405"/>
              <a:gd name="connsiteY4" fmla="*/ 1736203 h 2789499"/>
              <a:gd name="connsiteX5" fmla="*/ 532435 w 3472405"/>
              <a:gd name="connsiteY5" fmla="*/ 1307939 h 2789499"/>
              <a:gd name="connsiteX6" fmla="*/ 601884 w 3472405"/>
              <a:gd name="connsiteY6" fmla="*/ 1088021 h 2789499"/>
              <a:gd name="connsiteX7" fmla="*/ 578734 w 3472405"/>
              <a:gd name="connsiteY7" fmla="*/ 879676 h 2789499"/>
              <a:gd name="connsiteX8" fmla="*/ 659757 w 3472405"/>
              <a:gd name="connsiteY8" fmla="*/ 648183 h 2789499"/>
              <a:gd name="connsiteX9" fmla="*/ 706056 w 3472405"/>
              <a:gd name="connsiteY9" fmla="*/ 81023 h 2789499"/>
              <a:gd name="connsiteX10" fmla="*/ 833377 w 3472405"/>
              <a:gd name="connsiteY10" fmla="*/ 0 h 2789499"/>
              <a:gd name="connsiteX11" fmla="*/ 925975 w 3472405"/>
              <a:gd name="connsiteY11" fmla="*/ 23150 h 2789499"/>
              <a:gd name="connsiteX12" fmla="*/ 995423 w 3472405"/>
              <a:gd name="connsiteY12" fmla="*/ 497712 h 2789499"/>
              <a:gd name="connsiteX13" fmla="*/ 1006997 w 3472405"/>
              <a:gd name="connsiteY13" fmla="*/ 844952 h 2789499"/>
              <a:gd name="connsiteX14" fmla="*/ 1157468 w 3472405"/>
              <a:gd name="connsiteY14" fmla="*/ 1145894 h 2789499"/>
              <a:gd name="connsiteX15" fmla="*/ 1307939 w 3472405"/>
              <a:gd name="connsiteY15" fmla="*/ 1458410 h 2789499"/>
              <a:gd name="connsiteX16" fmla="*/ 1319514 w 3472405"/>
              <a:gd name="connsiteY16" fmla="*/ 1736203 h 2789499"/>
              <a:gd name="connsiteX17" fmla="*/ 1435261 w 3472405"/>
              <a:gd name="connsiteY17" fmla="*/ 1909823 h 2789499"/>
              <a:gd name="connsiteX18" fmla="*/ 1666754 w 3472405"/>
              <a:gd name="connsiteY18" fmla="*/ 1909823 h 2789499"/>
              <a:gd name="connsiteX19" fmla="*/ 1805651 w 3472405"/>
              <a:gd name="connsiteY19" fmla="*/ 1840375 h 2789499"/>
              <a:gd name="connsiteX20" fmla="*/ 1932972 w 3472405"/>
              <a:gd name="connsiteY20" fmla="*/ 1493134 h 2789499"/>
              <a:gd name="connsiteX21" fmla="*/ 1944547 w 3472405"/>
              <a:gd name="connsiteY21" fmla="*/ 1238491 h 2789499"/>
              <a:gd name="connsiteX22" fmla="*/ 2129742 w 3472405"/>
              <a:gd name="connsiteY22" fmla="*/ 1192193 h 2789499"/>
              <a:gd name="connsiteX23" fmla="*/ 2303362 w 3472405"/>
              <a:gd name="connsiteY23" fmla="*/ 1261641 h 2789499"/>
              <a:gd name="connsiteX24" fmla="*/ 2395959 w 3472405"/>
              <a:gd name="connsiteY24" fmla="*/ 1516284 h 2789499"/>
              <a:gd name="connsiteX25" fmla="*/ 2500132 w 3472405"/>
              <a:gd name="connsiteY25" fmla="*/ 1759352 h 2789499"/>
              <a:gd name="connsiteX26" fmla="*/ 2615878 w 3472405"/>
              <a:gd name="connsiteY26" fmla="*/ 1909823 h 2789499"/>
              <a:gd name="connsiteX27" fmla="*/ 2766349 w 3472405"/>
              <a:gd name="connsiteY27" fmla="*/ 1898248 h 2789499"/>
              <a:gd name="connsiteX28" fmla="*/ 2916820 w 3472405"/>
              <a:gd name="connsiteY28" fmla="*/ 1527858 h 2789499"/>
              <a:gd name="connsiteX29" fmla="*/ 3055716 w 3472405"/>
              <a:gd name="connsiteY29" fmla="*/ 1169043 h 2789499"/>
              <a:gd name="connsiteX30" fmla="*/ 3055716 w 3472405"/>
              <a:gd name="connsiteY30" fmla="*/ 1053296 h 2789499"/>
              <a:gd name="connsiteX31" fmla="*/ 3136739 w 3472405"/>
              <a:gd name="connsiteY31" fmla="*/ 1018572 h 2789499"/>
              <a:gd name="connsiteX32" fmla="*/ 3240911 w 3472405"/>
              <a:gd name="connsiteY32" fmla="*/ 960699 h 2789499"/>
              <a:gd name="connsiteX33" fmla="*/ 3402957 w 3472405"/>
              <a:gd name="connsiteY33" fmla="*/ 1018572 h 2789499"/>
              <a:gd name="connsiteX34" fmla="*/ 3472405 w 3472405"/>
              <a:gd name="connsiteY34" fmla="*/ 1238491 h 2789499"/>
              <a:gd name="connsiteX35" fmla="*/ 3460830 w 3472405"/>
              <a:gd name="connsiteY35" fmla="*/ 2789499 h 2789499"/>
              <a:gd name="connsiteX36" fmla="*/ 0 w 3472405"/>
              <a:gd name="connsiteY36" fmla="*/ 2777924 h 2789499"/>
              <a:gd name="connsiteX37" fmla="*/ 0 w 3472405"/>
              <a:gd name="connsiteY37" fmla="*/ 2569580 h 278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72405" h="2789499">
                <a:moveTo>
                  <a:pt x="0" y="2569580"/>
                </a:moveTo>
                <a:lnTo>
                  <a:pt x="127321" y="2384385"/>
                </a:lnTo>
                <a:lnTo>
                  <a:pt x="312516" y="2129742"/>
                </a:lnTo>
                <a:lnTo>
                  <a:pt x="381965" y="1944547"/>
                </a:lnTo>
                <a:lnTo>
                  <a:pt x="486137" y="1736203"/>
                </a:lnTo>
                <a:lnTo>
                  <a:pt x="532435" y="1307939"/>
                </a:lnTo>
                <a:lnTo>
                  <a:pt x="601884" y="1088021"/>
                </a:lnTo>
                <a:lnTo>
                  <a:pt x="578734" y="879676"/>
                </a:lnTo>
                <a:lnTo>
                  <a:pt x="659757" y="648183"/>
                </a:lnTo>
                <a:lnTo>
                  <a:pt x="706056" y="81023"/>
                </a:lnTo>
                <a:lnTo>
                  <a:pt x="833377" y="0"/>
                </a:lnTo>
                <a:lnTo>
                  <a:pt x="925975" y="23150"/>
                </a:lnTo>
                <a:lnTo>
                  <a:pt x="995423" y="497712"/>
                </a:lnTo>
                <a:lnTo>
                  <a:pt x="1006997" y="844952"/>
                </a:lnTo>
                <a:lnTo>
                  <a:pt x="1157468" y="1145894"/>
                </a:lnTo>
                <a:lnTo>
                  <a:pt x="1307939" y="1458410"/>
                </a:lnTo>
                <a:lnTo>
                  <a:pt x="1319514" y="1736203"/>
                </a:lnTo>
                <a:lnTo>
                  <a:pt x="1435261" y="1909823"/>
                </a:lnTo>
                <a:lnTo>
                  <a:pt x="1666754" y="1909823"/>
                </a:lnTo>
                <a:lnTo>
                  <a:pt x="1805651" y="1840375"/>
                </a:lnTo>
                <a:lnTo>
                  <a:pt x="1932972" y="1493134"/>
                </a:lnTo>
                <a:lnTo>
                  <a:pt x="1944547" y="1238491"/>
                </a:lnTo>
                <a:lnTo>
                  <a:pt x="2129742" y="1192193"/>
                </a:lnTo>
                <a:lnTo>
                  <a:pt x="2303362" y="1261641"/>
                </a:lnTo>
                <a:lnTo>
                  <a:pt x="2395959" y="1516284"/>
                </a:lnTo>
                <a:lnTo>
                  <a:pt x="2500132" y="1759352"/>
                </a:lnTo>
                <a:lnTo>
                  <a:pt x="2615878" y="1909823"/>
                </a:lnTo>
                <a:lnTo>
                  <a:pt x="2766349" y="1898248"/>
                </a:lnTo>
                <a:lnTo>
                  <a:pt x="2916820" y="1527858"/>
                </a:lnTo>
                <a:lnTo>
                  <a:pt x="3055716" y="1169043"/>
                </a:lnTo>
                <a:lnTo>
                  <a:pt x="3055716" y="1053296"/>
                </a:lnTo>
                <a:lnTo>
                  <a:pt x="3136739" y="1018572"/>
                </a:lnTo>
                <a:lnTo>
                  <a:pt x="3240911" y="960699"/>
                </a:lnTo>
                <a:lnTo>
                  <a:pt x="3402957" y="1018572"/>
                </a:lnTo>
                <a:lnTo>
                  <a:pt x="3472405" y="1238491"/>
                </a:lnTo>
                <a:cubicBezTo>
                  <a:pt x="3468547" y="1755494"/>
                  <a:pt x="3464688" y="2272496"/>
                  <a:pt x="3460830" y="2789499"/>
                </a:cubicBezTo>
                <a:lnTo>
                  <a:pt x="0" y="2777924"/>
                </a:lnTo>
                <a:lnTo>
                  <a:pt x="0" y="256958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5"/>
          <p:cNvSpPr txBox="1">
            <a:spLocks noChangeArrowheads="1"/>
          </p:cNvSpPr>
          <p:nvPr/>
        </p:nvSpPr>
        <p:spPr bwMode="auto">
          <a:xfrm rot="16200000">
            <a:off x="-1180673" y="3343118"/>
            <a:ext cx="3026751" cy="360602"/>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dirty="0">
                <a:solidFill>
                  <a:srgbClr val="000000"/>
                </a:solidFill>
                <a:latin typeface="Calibri" pitchFamily="84" charset="0"/>
                <a:ea typeface="DejaVu LGC Sans" charset="0"/>
                <a:cs typeface="DejaVu LGC Sans" charset="0"/>
              </a:rPr>
              <a:t>Power </a:t>
            </a:r>
            <a:r>
              <a:rPr lang="en-GB" dirty="0" smtClean="0">
                <a:solidFill>
                  <a:srgbClr val="000000"/>
                </a:solidFill>
                <a:latin typeface="Calibri" pitchFamily="84" charset="0"/>
                <a:ea typeface="DejaVu LGC Sans" charset="0"/>
                <a:cs typeface="DejaVu LGC Sans" charset="0"/>
              </a:rPr>
              <a:t>draw (W</a:t>
            </a:r>
            <a:r>
              <a:rPr lang="en-GB" dirty="0">
                <a:solidFill>
                  <a:srgbClr val="000000"/>
                </a:solidFill>
                <a:latin typeface="Calibri" pitchFamily="84" charset="0"/>
                <a:ea typeface="DejaVu LGC Sans" charset="0"/>
                <a:cs typeface="DejaVu LGC Sans" charset="0"/>
              </a:rPr>
              <a:t>)</a:t>
            </a:r>
          </a:p>
        </p:txBody>
      </p:sp>
      <p:sp>
        <p:nvSpPr>
          <p:cNvPr id="26" name="TextBox 64"/>
          <p:cNvSpPr txBox="1">
            <a:spLocks noChangeArrowheads="1"/>
          </p:cNvSpPr>
          <p:nvPr/>
        </p:nvSpPr>
        <p:spPr bwMode="auto">
          <a:xfrm>
            <a:off x="533400" y="4183559"/>
            <a:ext cx="3276600" cy="769441"/>
          </a:xfrm>
          <a:prstGeom prst="rect">
            <a:avLst/>
          </a:prstGeom>
          <a:noFill/>
          <a:ln w="9525">
            <a:noFill/>
            <a:miter lim="800000"/>
            <a:headEnd/>
            <a:tailEnd/>
          </a:ln>
        </p:spPr>
        <p:txBody>
          <a:bodyPr wrap="square">
            <a:spAutoFit/>
          </a:bodyPr>
          <a:lstStyle/>
          <a:p>
            <a:pPr algn="ctr" defTabSz="914400" fontAlgn="auto">
              <a:spcBef>
                <a:spcPts val="0"/>
              </a:spcBef>
              <a:spcAft>
                <a:spcPts val="0"/>
              </a:spcAft>
              <a:defRPr/>
            </a:pPr>
            <a:r>
              <a:rPr lang="en-US" sz="2200" b="1" dirty="0" smtClean="0">
                <a:solidFill>
                  <a:prstClr val="black"/>
                </a:solidFill>
                <a:latin typeface="Calibri"/>
                <a:ea typeface="+mn-ea"/>
                <a:cs typeface="+mn-cs"/>
              </a:rPr>
              <a:t>Energy</a:t>
            </a:r>
            <a:r>
              <a:rPr lang="en-US" sz="2200" b="1" dirty="0">
                <a:solidFill>
                  <a:prstClr val="black"/>
                </a:solidFill>
                <a:latin typeface="Calibri"/>
                <a:ea typeface="+mn-ea"/>
                <a:cs typeface="+mn-cs"/>
              </a:rPr>
              <a:t> </a:t>
            </a:r>
            <a:r>
              <a:rPr lang="en-US" sz="2200" b="1" dirty="0" smtClean="0">
                <a:solidFill>
                  <a:prstClr val="black"/>
                </a:solidFill>
                <a:latin typeface="Calibri"/>
                <a:ea typeface="+mn-ea"/>
                <a:cs typeface="+mn-cs"/>
              </a:rPr>
              <a:t>consumption</a:t>
            </a:r>
          </a:p>
          <a:p>
            <a:pPr algn="ctr" defTabSz="914400" fontAlgn="auto">
              <a:spcBef>
                <a:spcPts val="0"/>
              </a:spcBef>
              <a:spcAft>
                <a:spcPts val="0"/>
              </a:spcAft>
              <a:defRPr/>
            </a:pPr>
            <a:r>
              <a:rPr lang="en-US" sz="2200" b="1" dirty="0" smtClean="0">
                <a:solidFill>
                  <a:prstClr val="black"/>
                </a:solidFill>
                <a:latin typeface="Calibri"/>
                <a:ea typeface="+mn-ea"/>
                <a:cs typeface="+mn-cs"/>
              </a:rPr>
              <a:t>(area under this curve)</a:t>
            </a:r>
            <a:endParaRPr lang="en-US" sz="2200" b="1" dirty="0">
              <a:solidFill>
                <a:prstClr val="black"/>
              </a:solidFill>
              <a:latin typeface="Calibri"/>
              <a:ea typeface="+mn-ea"/>
              <a:cs typeface="+mn-cs"/>
            </a:endParaRPr>
          </a:p>
        </p:txBody>
      </p:sp>
      <p:sp>
        <p:nvSpPr>
          <p:cNvPr id="44" name="Line 3"/>
          <p:cNvSpPr>
            <a:spLocks noChangeShapeType="1"/>
          </p:cNvSpPr>
          <p:nvPr/>
        </p:nvSpPr>
        <p:spPr bwMode="auto">
          <a:xfrm>
            <a:off x="552504" y="4953000"/>
            <a:ext cx="3820087" cy="1356"/>
          </a:xfrm>
          <a:prstGeom prst="line">
            <a:avLst/>
          </a:prstGeom>
          <a:noFill/>
          <a:ln w="38100">
            <a:solidFill>
              <a:srgbClr val="000000"/>
            </a:solidFill>
            <a:round/>
            <a:headEnd/>
            <a:tailEnd type="triangle" w="med" len="med"/>
          </a:ln>
        </p:spPr>
        <p:txBody>
          <a:bodyPr/>
          <a:lstStyle/>
          <a:p>
            <a:pPr defTabSz="914400" fontAlgn="auto">
              <a:spcBef>
                <a:spcPts val="0"/>
              </a:spcBef>
              <a:spcAft>
                <a:spcPts val="0"/>
              </a:spcAft>
              <a:defRPr/>
            </a:pPr>
            <a:endParaRPr lang="en-US" sz="1800" dirty="0">
              <a:solidFill>
                <a:prstClr val="black"/>
              </a:solidFill>
              <a:latin typeface="Calibri"/>
              <a:ea typeface="+mn-ea"/>
              <a:cs typeface="+mn-cs"/>
            </a:endParaRPr>
          </a:p>
        </p:txBody>
      </p:sp>
      <p:cxnSp>
        <p:nvCxnSpPr>
          <p:cNvPr id="45" name="Straight Arrow Connector 44"/>
          <p:cNvCxnSpPr/>
          <p:nvPr/>
        </p:nvCxnSpPr>
        <p:spPr>
          <a:xfrm rot="5400000" flipH="1" flipV="1">
            <a:off x="-981528" y="3450752"/>
            <a:ext cx="3245178" cy="12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6"/>
          <p:cNvSpPr txBox="1">
            <a:spLocks noChangeArrowheads="1"/>
          </p:cNvSpPr>
          <p:nvPr/>
        </p:nvSpPr>
        <p:spPr bwMode="auto">
          <a:xfrm>
            <a:off x="1270380" y="4953000"/>
            <a:ext cx="2158621" cy="378514"/>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dirty="0" smtClean="0">
                <a:solidFill>
                  <a:srgbClr val="000000"/>
                </a:solidFill>
                <a:latin typeface="Calibri" pitchFamily="84" charset="0"/>
                <a:ea typeface="DejaVu LGC Sans" charset="0"/>
                <a:cs typeface="DejaVu LGC Sans" charset="0"/>
              </a:rPr>
              <a:t>Month</a:t>
            </a:r>
            <a:endParaRPr lang="en-GB" dirty="0">
              <a:solidFill>
                <a:srgbClr val="000000"/>
              </a:solidFill>
              <a:latin typeface="Calibri" pitchFamily="84" charset="0"/>
              <a:ea typeface="DejaVu LGC Sans" charset="0"/>
              <a:cs typeface="DejaVu LGC Sans" charset="0"/>
            </a:endParaRPr>
          </a:p>
        </p:txBody>
      </p:sp>
      <p:pic>
        <p:nvPicPr>
          <p:cNvPr id="47" name="Picture 2" descr="http://www.energychaser.com/images/c200/supported-meters.gif"/>
          <p:cNvPicPr>
            <a:picLocks noChangeAspect="1" noChangeArrowheads="1"/>
          </p:cNvPicPr>
          <p:nvPr/>
        </p:nvPicPr>
        <p:blipFill>
          <a:blip r:embed="rId4" cstate="print"/>
          <a:srcRect/>
          <a:stretch>
            <a:fillRect/>
          </a:stretch>
        </p:blipFill>
        <p:spPr bwMode="auto">
          <a:xfrm>
            <a:off x="3429000" y="4191000"/>
            <a:ext cx="685800" cy="685800"/>
          </a:xfrm>
          <a:prstGeom prst="rect">
            <a:avLst/>
          </a:prstGeom>
          <a:noFill/>
        </p:spPr>
      </p:pic>
      <p:pic>
        <p:nvPicPr>
          <p:cNvPr id="48" name="Picture 2" descr="http://www.energychaser.com/images/c200/supported-meters.gif"/>
          <p:cNvPicPr>
            <a:picLocks noChangeAspect="1" noChangeArrowheads="1"/>
          </p:cNvPicPr>
          <p:nvPr/>
        </p:nvPicPr>
        <p:blipFill>
          <a:blip r:embed="rId4" cstate="print"/>
          <a:srcRect/>
          <a:stretch>
            <a:fillRect/>
          </a:stretch>
        </p:blipFill>
        <p:spPr bwMode="auto">
          <a:xfrm>
            <a:off x="2209800" y="1295400"/>
            <a:ext cx="762000" cy="762000"/>
          </a:xfrm>
          <a:prstGeom prst="rect">
            <a:avLst/>
          </a:prstGeom>
          <a:noFill/>
        </p:spPr>
      </p:pic>
      <p:sp>
        <p:nvSpPr>
          <p:cNvPr id="49" name="TextBox 48"/>
          <p:cNvSpPr txBox="1"/>
          <p:nvPr/>
        </p:nvSpPr>
        <p:spPr>
          <a:xfrm>
            <a:off x="6024353" y="5388114"/>
            <a:ext cx="2432333" cy="707886"/>
          </a:xfrm>
          <a:prstGeom prst="rect">
            <a:avLst/>
          </a:prstGeom>
          <a:noFill/>
        </p:spPr>
        <p:txBody>
          <a:bodyPr wrap="none" rtlCol="0">
            <a:spAutoFit/>
          </a:bodyPr>
          <a:lstStyle/>
          <a:p>
            <a:pPr algn="ctr"/>
            <a:r>
              <a:rPr lang="en-US" sz="2000" b="1" dirty="0" smtClean="0">
                <a:solidFill>
                  <a:schemeClr val="tx1"/>
                </a:solidFill>
              </a:rPr>
              <a:t>Duke Utility Tariffs</a:t>
            </a:r>
          </a:p>
          <a:p>
            <a:pPr algn="ctr"/>
            <a:r>
              <a:rPr lang="en-US" sz="2000" dirty="0" smtClean="0">
                <a:solidFill>
                  <a:schemeClr val="tx1"/>
                </a:solidFill>
              </a:rPr>
              <a:t>(12 $/KW, 5 c/KWh)</a:t>
            </a:r>
            <a:endParaRPr lang="en-US" sz="2000" dirty="0">
              <a:solidFill>
                <a:schemeClr val="tx1"/>
              </a:solidFill>
            </a:endParaRPr>
          </a:p>
        </p:txBody>
      </p:sp>
      <p:sp>
        <p:nvSpPr>
          <p:cNvPr id="50" name="TextBox 63"/>
          <p:cNvSpPr txBox="1">
            <a:spLocks noChangeArrowheads="1"/>
          </p:cNvSpPr>
          <p:nvPr/>
        </p:nvSpPr>
        <p:spPr bwMode="auto">
          <a:xfrm>
            <a:off x="1828800" y="971490"/>
            <a:ext cx="1620292" cy="400110"/>
          </a:xfrm>
          <a:prstGeom prst="rect">
            <a:avLst/>
          </a:prstGeom>
          <a:noFill/>
          <a:ln w="9525">
            <a:noFill/>
            <a:miter lim="800000"/>
            <a:headEnd/>
            <a:tailEnd/>
          </a:ln>
        </p:spPr>
        <p:txBody>
          <a:bodyPr wrap="square">
            <a:spAutoFit/>
          </a:bodyPr>
          <a:lstStyle/>
          <a:p>
            <a:pPr algn="ctr" defTabSz="914400" fontAlgn="auto">
              <a:spcBef>
                <a:spcPts val="0"/>
              </a:spcBef>
              <a:spcAft>
                <a:spcPts val="0"/>
              </a:spcAft>
              <a:defRPr/>
            </a:pPr>
            <a:r>
              <a:rPr lang="en-US" sz="2000" b="1" dirty="0" smtClean="0">
                <a:solidFill>
                  <a:prstClr val="black"/>
                </a:solidFill>
                <a:latin typeface="Calibri"/>
                <a:ea typeface="+mn-ea"/>
                <a:cs typeface="+mn-cs"/>
              </a:rPr>
              <a:t>15-min</a:t>
            </a:r>
          </a:p>
        </p:txBody>
      </p:sp>
      <p:cxnSp>
        <p:nvCxnSpPr>
          <p:cNvPr id="51" name="Straight Connector 50"/>
          <p:cNvCxnSpPr/>
          <p:nvPr/>
        </p:nvCxnSpPr>
        <p:spPr>
          <a:xfrm>
            <a:off x="685800" y="3884612"/>
            <a:ext cx="3810000" cy="1588"/>
          </a:xfrm>
          <a:prstGeom prst="line">
            <a:avLst/>
          </a:prstGeom>
          <a:ln w="57150">
            <a:solidFill>
              <a:srgbClr val="FF9900"/>
            </a:solidFill>
            <a:prstDash val="solid"/>
          </a:ln>
        </p:spPr>
        <p:style>
          <a:lnRef idx="1">
            <a:schemeClr val="accent1"/>
          </a:lnRef>
          <a:fillRef idx="0">
            <a:schemeClr val="accent1"/>
          </a:fillRef>
          <a:effectRef idx="0">
            <a:schemeClr val="accent1"/>
          </a:effectRef>
          <a:fontRef idx="minor">
            <a:schemeClr val="tx1"/>
          </a:fontRef>
        </p:style>
      </p:cxnSp>
      <p:sp>
        <p:nvSpPr>
          <p:cNvPr id="52" name="TextBox 63"/>
          <p:cNvSpPr txBox="1">
            <a:spLocks noChangeArrowheads="1"/>
          </p:cNvSpPr>
          <p:nvPr/>
        </p:nvSpPr>
        <p:spPr bwMode="auto">
          <a:xfrm>
            <a:off x="3886200" y="3131403"/>
            <a:ext cx="1752600" cy="830997"/>
          </a:xfrm>
          <a:prstGeom prst="rect">
            <a:avLst/>
          </a:prstGeom>
          <a:noFill/>
          <a:ln w="9525">
            <a:noFill/>
            <a:miter lim="800000"/>
            <a:headEnd/>
            <a:tailEnd/>
          </a:ln>
        </p:spPr>
        <p:txBody>
          <a:bodyPr wrap="square">
            <a:spAutoFit/>
          </a:bodyPr>
          <a:lstStyle/>
          <a:p>
            <a:pPr algn="ctr" defTabSz="914400" fontAlgn="auto">
              <a:spcBef>
                <a:spcPts val="0"/>
              </a:spcBef>
              <a:spcAft>
                <a:spcPts val="0"/>
              </a:spcAft>
              <a:defRPr/>
            </a:pPr>
            <a:r>
              <a:rPr lang="en-US" b="1" dirty="0" smtClean="0">
                <a:solidFill>
                  <a:prstClr val="black"/>
                </a:solidFill>
                <a:latin typeface="Calibri"/>
                <a:ea typeface="+mn-ea"/>
                <a:cs typeface="+mn-cs"/>
              </a:rPr>
              <a:t>Average</a:t>
            </a:r>
          </a:p>
          <a:p>
            <a:pPr algn="ctr" defTabSz="914400" fontAlgn="auto">
              <a:spcBef>
                <a:spcPts val="0"/>
              </a:spcBef>
              <a:spcAft>
                <a:spcPts val="0"/>
              </a:spcAft>
              <a:defRPr/>
            </a:pPr>
            <a:r>
              <a:rPr lang="en-US" b="1" dirty="0" smtClean="0">
                <a:solidFill>
                  <a:prstClr val="black"/>
                </a:solidFill>
                <a:latin typeface="Calibri"/>
                <a:ea typeface="+mn-ea"/>
                <a:cs typeface="+mn-cs"/>
              </a:rPr>
              <a:t> draw</a:t>
            </a:r>
          </a:p>
        </p:txBody>
      </p:sp>
      <p:sp>
        <p:nvSpPr>
          <p:cNvPr id="53" name="Freeform 52"/>
          <p:cNvSpPr/>
          <p:nvPr/>
        </p:nvSpPr>
        <p:spPr>
          <a:xfrm>
            <a:off x="685800" y="2133600"/>
            <a:ext cx="3429000" cy="25463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1200" dirty="0">
              <a:solidFill>
                <a:prstClr val="black"/>
              </a:solidFill>
            </a:endParaRPr>
          </a:p>
        </p:txBody>
      </p:sp>
      <p:cxnSp>
        <p:nvCxnSpPr>
          <p:cNvPr id="54" name="Straight Connector 53"/>
          <p:cNvCxnSpPr/>
          <p:nvPr/>
        </p:nvCxnSpPr>
        <p:spPr>
          <a:xfrm>
            <a:off x="685800" y="2111514"/>
            <a:ext cx="3581400" cy="1588"/>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55" name="TextBox 63"/>
          <p:cNvSpPr txBox="1">
            <a:spLocks noChangeArrowheads="1"/>
          </p:cNvSpPr>
          <p:nvPr/>
        </p:nvSpPr>
        <p:spPr bwMode="auto">
          <a:xfrm>
            <a:off x="3332708" y="1143000"/>
            <a:ext cx="2001292" cy="954107"/>
          </a:xfrm>
          <a:prstGeom prst="rect">
            <a:avLst/>
          </a:prstGeom>
          <a:noFill/>
          <a:ln w="9525">
            <a:noFill/>
            <a:miter lim="800000"/>
            <a:headEnd/>
            <a:tailEnd/>
          </a:ln>
        </p:spPr>
        <p:txBody>
          <a:bodyPr wrap="square">
            <a:spAutoFit/>
          </a:bodyPr>
          <a:lstStyle/>
          <a:p>
            <a:pPr algn="ctr" defTabSz="914400" fontAlgn="auto">
              <a:spcBef>
                <a:spcPts val="0"/>
              </a:spcBef>
              <a:spcAft>
                <a:spcPts val="0"/>
              </a:spcAft>
              <a:defRPr/>
            </a:pPr>
            <a:r>
              <a:rPr lang="en-US" sz="2800" b="1" dirty="0" smtClean="0">
                <a:solidFill>
                  <a:prstClr val="black"/>
                </a:solidFill>
                <a:latin typeface="Calibri"/>
                <a:ea typeface="+mn-ea"/>
                <a:cs typeface="+mn-cs"/>
              </a:rPr>
              <a:t>Peak power draw</a:t>
            </a:r>
            <a:endParaRPr lang="en-US" sz="2800" b="1" dirty="0">
              <a:solidFill>
                <a:prstClr val="black"/>
              </a:solidFill>
              <a:latin typeface="Calibri"/>
              <a:ea typeface="+mn-ea"/>
              <a:cs typeface="+mn-cs"/>
            </a:endParaRPr>
          </a:p>
        </p:txBody>
      </p:sp>
      <p:sp>
        <p:nvSpPr>
          <p:cNvPr id="56" name="TextBox 55"/>
          <p:cNvSpPr txBox="1"/>
          <p:nvPr/>
        </p:nvSpPr>
        <p:spPr>
          <a:xfrm>
            <a:off x="6114045" y="3978533"/>
            <a:ext cx="1389932" cy="1200329"/>
          </a:xfrm>
          <a:prstGeom prst="rect">
            <a:avLst/>
          </a:prstGeom>
          <a:noFill/>
        </p:spPr>
        <p:txBody>
          <a:bodyPr wrap="none" rtlCol="0">
            <a:spAutoFit/>
          </a:bodyPr>
          <a:lstStyle/>
          <a:p>
            <a:pPr algn="ctr"/>
            <a:r>
              <a:rPr lang="en-US" b="1" dirty="0" smtClean="0">
                <a:solidFill>
                  <a:srgbClr val="993300"/>
                </a:solidFill>
              </a:rPr>
              <a:t>Peak to</a:t>
            </a:r>
          </a:p>
          <a:p>
            <a:pPr algn="ctr"/>
            <a:r>
              <a:rPr lang="en-US" b="1" dirty="0" smtClean="0">
                <a:solidFill>
                  <a:srgbClr val="993300"/>
                </a:solidFill>
              </a:rPr>
              <a:t>Average</a:t>
            </a:r>
          </a:p>
          <a:p>
            <a:pPr algn="ctr"/>
            <a:r>
              <a:rPr lang="en-US" b="1" dirty="0" smtClean="0">
                <a:solidFill>
                  <a:srgbClr val="993300"/>
                </a:solidFill>
              </a:rPr>
              <a:t>ratio</a:t>
            </a:r>
            <a:endParaRPr lang="en-US" b="1" dirty="0">
              <a:solidFill>
                <a:srgbClr val="993300"/>
              </a:solidFill>
            </a:endParaRPr>
          </a:p>
        </p:txBody>
      </p:sp>
      <p:sp>
        <p:nvSpPr>
          <p:cNvPr id="57" name="TextBox 56"/>
          <p:cNvSpPr txBox="1"/>
          <p:nvPr/>
        </p:nvSpPr>
        <p:spPr>
          <a:xfrm>
            <a:off x="7580177" y="4112062"/>
            <a:ext cx="630301" cy="461665"/>
          </a:xfrm>
          <a:prstGeom prst="rect">
            <a:avLst/>
          </a:prstGeom>
          <a:solidFill>
            <a:schemeClr val="accent3"/>
          </a:solidFill>
        </p:spPr>
        <p:txBody>
          <a:bodyPr wrap="none" rtlCol="0">
            <a:spAutoFit/>
          </a:bodyPr>
          <a:lstStyle/>
          <a:p>
            <a:r>
              <a:rPr lang="en-US" b="1" dirty="0" smtClean="0">
                <a:solidFill>
                  <a:schemeClr val="tx1"/>
                </a:solidFill>
              </a:rPr>
              <a:t>3:1</a:t>
            </a:r>
            <a:endParaRPr lang="en-US" b="1" dirty="0">
              <a:solidFill>
                <a:schemeClr val="tx1"/>
              </a:solidFill>
            </a:endParaRPr>
          </a:p>
        </p:txBody>
      </p:sp>
      <p:cxnSp>
        <p:nvCxnSpPr>
          <p:cNvPr id="58" name="Straight Arrow Connector 57"/>
          <p:cNvCxnSpPr/>
          <p:nvPr/>
        </p:nvCxnSpPr>
        <p:spPr>
          <a:xfrm rot="5400000">
            <a:off x="3826286" y="3543300"/>
            <a:ext cx="29718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37690" y="2438400"/>
            <a:ext cx="1382110" cy="461665"/>
          </a:xfrm>
          <a:prstGeom prst="rect">
            <a:avLst/>
          </a:prstGeom>
          <a:solidFill>
            <a:schemeClr val="bg1"/>
          </a:solidFill>
          <a:ln>
            <a:solidFill>
              <a:schemeClr val="bg1"/>
            </a:solidFill>
          </a:ln>
        </p:spPr>
        <p:txBody>
          <a:bodyPr wrap="none" rtlCol="0">
            <a:spAutoFit/>
          </a:bodyPr>
          <a:lstStyle/>
          <a:p>
            <a:r>
              <a:rPr lang="en-US" b="1" dirty="0" smtClean="0">
                <a:solidFill>
                  <a:schemeClr val="tx2"/>
                </a:solidFill>
              </a:rPr>
              <a:t>12 $/KW</a:t>
            </a:r>
            <a:endParaRPr lang="en-US" b="1" dirty="0">
              <a:solidFill>
                <a:schemeClr val="tx2"/>
              </a:solidFill>
            </a:endParaRPr>
          </a:p>
        </p:txBody>
      </p:sp>
      <p:graphicFrame>
        <p:nvGraphicFramePr>
          <p:cNvPr id="60" name="Chart 59"/>
          <p:cNvGraphicFramePr/>
          <p:nvPr>
            <p:extLst>
              <p:ext uri="{D42A27DB-BD31-4B8C-83A1-F6EECF244321}">
                <p14:modId xmlns:p14="http://schemas.microsoft.com/office/powerpoint/2010/main" val="4070125663"/>
              </p:ext>
            </p:extLst>
          </p:nvPr>
        </p:nvGraphicFramePr>
        <p:xfrm>
          <a:off x="4800600" y="13716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9111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blinds(horizontal)">
                                      <p:cBhvr>
                                        <p:cTn id="14" dur="500"/>
                                        <p:tgtEl>
                                          <p:spTgt spid="5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linds(horizont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1000"/>
                                        <p:tgtEl>
                                          <p:spTgt spid="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linds(horizontal)">
                                      <p:cBhvr>
                                        <p:cTn id="28" dur="500"/>
                                        <p:tgtEl>
                                          <p:spTgt spid="5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linds(horizontal)">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9" grpId="0"/>
      <p:bldP spid="56" grpId="0"/>
      <p:bldP spid="57" grpId="0" animBg="1"/>
      <p:bldP spid="59" grpId="0" animBg="1"/>
      <p:bldGraphic spid="6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Which ESD to choose?</a:t>
            </a:r>
            <a:endParaRPr lang="en-US" sz="4400" b="1" dirty="0">
              <a:solidFill>
                <a:schemeClr val="accent3">
                  <a:lumMod val="50000"/>
                </a:schemeClr>
              </a:solidFill>
            </a:endParaRPr>
          </a:p>
        </p:txBody>
      </p:sp>
      <p:pic>
        <p:nvPicPr>
          <p:cNvPr id="1026" name="Picture 2" descr="K2 south routes - Mountain expedi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95600"/>
            <a:ext cx="4762500" cy="343702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133850" y="1298810"/>
            <a:ext cx="1171950" cy="1130104"/>
            <a:chOff x="697133" y="3764171"/>
            <a:chExt cx="2155501" cy="2609893"/>
          </a:xfrm>
        </p:grpSpPr>
        <p:cxnSp>
          <p:nvCxnSpPr>
            <p:cNvPr id="25" name="Straight Arrow Connector 24"/>
            <p:cNvCxnSpPr/>
            <p:nvPr/>
          </p:nvCxnSpPr>
          <p:spPr>
            <a:xfrm>
              <a:off x="697133" y="6374064"/>
              <a:ext cx="21555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97134" y="3764171"/>
              <a:ext cx="0" cy="25845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66451" y="1180547"/>
            <a:ext cx="2362200" cy="1066856"/>
            <a:chOff x="600942" y="2808295"/>
            <a:chExt cx="617477" cy="512891"/>
          </a:xfrm>
        </p:grpSpPr>
        <p:cxnSp>
          <p:nvCxnSpPr>
            <p:cNvPr id="29" name="Straight Arrow Connector 28"/>
            <p:cNvCxnSpPr/>
            <p:nvPr/>
          </p:nvCxnSpPr>
          <p:spPr>
            <a:xfrm>
              <a:off x="600942" y="3321186"/>
              <a:ext cx="6174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0945" y="2808295"/>
              <a:ext cx="1" cy="508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043050" y="1415317"/>
            <a:ext cx="1981200" cy="935980"/>
            <a:chOff x="11387956" y="2081964"/>
            <a:chExt cx="617477" cy="508836"/>
          </a:xfrm>
        </p:grpSpPr>
        <p:cxnSp>
          <p:nvCxnSpPr>
            <p:cNvPr id="33" name="Straight Arrow Connector 32"/>
            <p:cNvCxnSpPr/>
            <p:nvPr/>
          </p:nvCxnSpPr>
          <p:spPr>
            <a:xfrm>
              <a:off x="11387956" y="2590800"/>
              <a:ext cx="6174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1387959" y="2081964"/>
              <a:ext cx="1" cy="508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Box 41"/>
          <p:cNvSpPr txBox="1"/>
          <p:nvPr/>
        </p:nvSpPr>
        <p:spPr>
          <a:xfrm rot="10800000">
            <a:off x="274007" y="1335800"/>
            <a:ext cx="492443" cy="77181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
        <p:nvSpPr>
          <p:cNvPr id="41" name="TextBox 42"/>
          <p:cNvSpPr txBox="1"/>
          <p:nvPr/>
        </p:nvSpPr>
        <p:spPr>
          <a:xfrm rot="16200000">
            <a:off x="1668289" y="2107508"/>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sp>
        <p:nvSpPr>
          <p:cNvPr id="22" name="TextBox 42"/>
          <p:cNvSpPr txBox="1"/>
          <p:nvPr/>
        </p:nvSpPr>
        <p:spPr>
          <a:xfrm rot="16200000">
            <a:off x="4787428" y="2187118"/>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sp>
        <p:nvSpPr>
          <p:cNvPr id="23" name="TextBox 41"/>
          <p:cNvSpPr txBox="1"/>
          <p:nvPr/>
        </p:nvSpPr>
        <p:spPr>
          <a:xfrm rot="10800000">
            <a:off x="3626807" y="1409147"/>
            <a:ext cx="492443" cy="77181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
        <p:nvSpPr>
          <p:cNvPr id="36" name="TextBox 42"/>
          <p:cNvSpPr txBox="1"/>
          <p:nvPr/>
        </p:nvSpPr>
        <p:spPr>
          <a:xfrm rot="16200000">
            <a:off x="7520507" y="2263318"/>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sp>
        <p:nvSpPr>
          <p:cNvPr id="37" name="TextBox 41"/>
          <p:cNvSpPr txBox="1"/>
          <p:nvPr/>
        </p:nvSpPr>
        <p:spPr>
          <a:xfrm rot="10800000">
            <a:off x="6710051" y="1475532"/>
            <a:ext cx="492443" cy="77181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
        <p:nvSpPr>
          <p:cNvPr id="10" name="Freeform 9"/>
          <p:cNvSpPr/>
          <p:nvPr/>
        </p:nvSpPr>
        <p:spPr>
          <a:xfrm>
            <a:off x="762000" y="1709757"/>
            <a:ext cx="2085033" cy="529211"/>
          </a:xfrm>
          <a:custGeom>
            <a:avLst/>
            <a:gdLst>
              <a:gd name="connsiteX0" fmla="*/ 36095 w 2273968"/>
              <a:gd name="connsiteY0" fmla="*/ 180474 h 565485"/>
              <a:gd name="connsiteX1" fmla="*/ 300789 w 2273968"/>
              <a:gd name="connsiteY1" fmla="*/ 168442 h 565485"/>
              <a:gd name="connsiteX2" fmla="*/ 457200 w 2273968"/>
              <a:gd name="connsiteY2" fmla="*/ 24064 h 565485"/>
              <a:gd name="connsiteX3" fmla="*/ 529389 w 2273968"/>
              <a:gd name="connsiteY3" fmla="*/ 180474 h 565485"/>
              <a:gd name="connsiteX4" fmla="*/ 1215189 w 2273968"/>
              <a:gd name="connsiteY4" fmla="*/ 0 h 565485"/>
              <a:gd name="connsiteX5" fmla="*/ 1540042 w 2273968"/>
              <a:gd name="connsiteY5" fmla="*/ 192506 h 565485"/>
              <a:gd name="connsiteX6" fmla="*/ 2057400 w 2273968"/>
              <a:gd name="connsiteY6" fmla="*/ 60158 h 565485"/>
              <a:gd name="connsiteX7" fmla="*/ 2261937 w 2273968"/>
              <a:gd name="connsiteY7" fmla="*/ 228600 h 565485"/>
              <a:gd name="connsiteX8" fmla="*/ 2273968 w 2273968"/>
              <a:gd name="connsiteY8" fmla="*/ 565485 h 565485"/>
              <a:gd name="connsiteX9" fmla="*/ 0 w 2273968"/>
              <a:gd name="connsiteY9" fmla="*/ 553453 h 565485"/>
              <a:gd name="connsiteX10" fmla="*/ 36095 w 2273968"/>
              <a:gd name="connsiteY10" fmla="*/ 180474 h 56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3968" h="565485">
                <a:moveTo>
                  <a:pt x="36095" y="180474"/>
                </a:moveTo>
                <a:lnTo>
                  <a:pt x="300789" y="168442"/>
                </a:lnTo>
                <a:lnTo>
                  <a:pt x="457200" y="24064"/>
                </a:lnTo>
                <a:lnTo>
                  <a:pt x="529389" y="180474"/>
                </a:lnTo>
                <a:lnTo>
                  <a:pt x="1215189" y="0"/>
                </a:lnTo>
                <a:lnTo>
                  <a:pt x="1540042" y="192506"/>
                </a:lnTo>
                <a:lnTo>
                  <a:pt x="2057400" y="60158"/>
                </a:lnTo>
                <a:lnTo>
                  <a:pt x="2261937" y="228600"/>
                </a:lnTo>
                <a:lnTo>
                  <a:pt x="2273968" y="565485"/>
                </a:lnTo>
                <a:lnTo>
                  <a:pt x="0" y="553453"/>
                </a:lnTo>
                <a:lnTo>
                  <a:pt x="36095" y="180474"/>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162800" y="1475532"/>
            <a:ext cx="914400" cy="962868"/>
          </a:xfrm>
          <a:custGeom>
            <a:avLst/>
            <a:gdLst>
              <a:gd name="connsiteX0" fmla="*/ 0 w 914400"/>
              <a:gd name="connsiteY0" fmla="*/ 1130968 h 1371600"/>
              <a:gd name="connsiteX1" fmla="*/ 36095 w 914400"/>
              <a:gd name="connsiteY1" fmla="*/ 180474 h 1371600"/>
              <a:gd name="connsiteX2" fmla="*/ 108284 w 914400"/>
              <a:gd name="connsiteY2" fmla="*/ 1118937 h 1371600"/>
              <a:gd name="connsiteX3" fmla="*/ 144379 w 914400"/>
              <a:gd name="connsiteY3" fmla="*/ 433137 h 1371600"/>
              <a:gd name="connsiteX4" fmla="*/ 216569 w 914400"/>
              <a:gd name="connsiteY4" fmla="*/ 1070810 h 1371600"/>
              <a:gd name="connsiteX5" fmla="*/ 276726 w 914400"/>
              <a:gd name="connsiteY5" fmla="*/ 0 h 1371600"/>
              <a:gd name="connsiteX6" fmla="*/ 312821 w 914400"/>
              <a:gd name="connsiteY6" fmla="*/ 1130968 h 1371600"/>
              <a:gd name="connsiteX7" fmla="*/ 348916 w 914400"/>
              <a:gd name="connsiteY7" fmla="*/ 770021 h 1371600"/>
              <a:gd name="connsiteX8" fmla="*/ 397042 w 914400"/>
              <a:gd name="connsiteY8" fmla="*/ 1155031 h 1371600"/>
              <a:gd name="connsiteX9" fmla="*/ 505326 w 914400"/>
              <a:gd name="connsiteY9" fmla="*/ 108284 h 1371600"/>
              <a:gd name="connsiteX10" fmla="*/ 505326 w 914400"/>
              <a:gd name="connsiteY10" fmla="*/ 1179095 h 1371600"/>
              <a:gd name="connsiteX11" fmla="*/ 565484 w 914400"/>
              <a:gd name="connsiteY11" fmla="*/ 517358 h 1371600"/>
              <a:gd name="connsiteX12" fmla="*/ 601579 w 914400"/>
              <a:gd name="connsiteY12" fmla="*/ 1155031 h 1371600"/>
              <a:gd name="connsiteX13" fmla="*/ 709863 w 914400"/>
              <a:gd name="connsiteY13" fmla="*/ 661737 h 1371600"/>
              <a:gd name="connsiteX14" fmla="*/ 745958 w 914400"/>
              <a:gd name="connsiteY14" fmla="*/ 1179095 h 1371600"/>
              <a:gd name="connsiteX15" fmla="*/ 842211 w 914400"/>
              <a:gd name="connsiteY15" fmla="*/ 878305 h 1371600"/>
              <a:gd name="connsiteX16" fmla="*/ 890337 w 914400"/>
              <a:gd name="connsiteY16" fmla="*/ 950495 h 1371600"/>
              <a:gd name="connsiteX17" fmla="*/ 914400 w 914400"/>
              <a:gd name="connsiteY17" fmla="*/ 1371600 h 1371600"/>
              <a:gd name="connsiteX18" fmla="*/ 0 w 914400"/>
              <a:gd name="connsiteY18" fmla="*/ 1347537 h 1371600"/>
              <a:gd name="connsiteX19" fmla="*/ 0 w 914400"/>
              <a:gd name="connsiteY19" fmla="*/ 1058779 h 1371600"/>
              <a:gd name="connsiteX20" fmla="*/ 0 w 914400"/>
              <a:gd name="connsiteY20" fmla="*/ 107081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 h="1371600">
                <a:moveTo>
                  <a:pt x="0" y="1130968"/>
                </a:moveTo>
                <a:lnTo>
                  <a:pt x="36095" y="180474"/>
                </a:lnTo>
                <a:lnTo>
                  <a:pt x="108284" y="1118937"/>
                </a:lnTo>
                <a:lnTo>
                  <a:pt x="144379" y="433137"/>
                </a:lnTo>
                <a:lnTo>
                  <a:pt x="216569" y="1070810"/>
                </a:lnTo>
                <a:lnTo>
                  <a:pt x="276726" y="0"/>
                </a:lnTo>
                <a:lnTo>
                  <a:pt x="312821" y="1130968"/>
                </a:lnTo>
                <a:lnTo>
                  <a:pt x="348916" y="770021"/>
                </a:lnTo>
                <a:lnTo>
                  <a:pt x="397042" y="1155031"/>
                </a:lnTo>
                <a:lnTo>
                  <a:pt x="505326" y="108284"/>
                </a:lnTo>
                <a:lnTo>
                  <a:pt x="505326" y="1179095"/>
                </a:lnTo>
                <a:lnTo>
                  <a:pt x="565484" y="517358"/>
                </a:lnTo>
                <a:lnTo>
                  <a:pt x="601579" y="1155031"/>
                </a:lnTo>
                <a:lnTo>
                  <a:pt x="709863" y="661737"/>
                </a:lnTo>
                <a:lnTo>
                  <a:pt x="745958" y="1179095"/>
                </a:lnTo>
                <a:lnTo>
                  <a:pt x="842211" y="878305"/>
                </a:lnTo>
                <a:lnTo>
                  <a:pt x="890337" y="950495"/>
                </a:lnTo>
                <a:lnTo>
                  <a:pt x="914400" y="1371600"/>
                </a:lnTo>
                <a:lnTo>
                  <a:pt x="0" y="1347537"/>
                </a:lnTo>
                <a:lnTo>
                  <a:pt x="0" y="1058779"/>
                </a:lnTo>
                <a:lnTo>
                  <a:pt x="0" y="1070810"/>
                </a:lnTo>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043050" y="1406105"/>
            <a:ext cx="1748150" cy="956095"/>
          </a:xfrm>
          <a:custGeom>
            <a:avLst/>
            <a:gdLst>
              <a:gd name="connsiteX0" fmla="*/ 0 w 2105526"/>
              <a:gd name="connsiteY0" fmla="*/ 1251284 h 1299410"/>
              <a:gd name="connsiteX1" fmla="*/ 0 w 2105526"/>
              <a:gd name="connsiteY1" fmla="*/ 914400 h 1299410"/>
              <a:gd name="connsiteX2" fmla="*/ 336884 w 2105526"/>
              <a:gd name="connsiteY2" fmla="*/ 842210 h 1299410"/>
              <a:gd name="connsiteX3" fmla="*/ 529389 w 2105526"/>
              <a:gd name="connsiteY3" fmla="*/ 0 h 1299410"/>
              <a:gd name="connsiteX4" fmla="*/ 854242 w 2105526"/>
              <a:gd name="connsiteY4" fmla="*/ 974558 h 1299410"/>
              <a:gd name="connsiteX5" fmla="*/ 1311442 w 2105526"/>
              <a:gd name="connsiteY5" fmla="*/ 866274 h 1299410"/>
              <a:gd name="connsiteX6" fmla="*/ 1756610 w 2105526"/>
              <a:gd name="connsiteY6" fmla="*/ 854242 h 1299410"/>
              <a:gd name="connsiteX7" fmla="*/ 2105526 w 2105526"/>
              <a:gd name="connsiteY7" fmla="*/ 998621 h 1299410"/>
              <a:gd name="connsiteX8" fmla="*/ 2105526 w 2105526"/>
              <a:gd name="connsiteY8" fmla="*/ 1299410 h 1299410"/>
              <a:gd name="connsiteX9" fmla="*/ 0 w 2105526"/>
              <a:gd name="connsiteY9" fmla="*/ 1251284 h 12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5526" h="1299410">
                <a:moveTo>
                  <a:pt x="0" y="1251284"/>
                </a:moveTo>
                <a:lnTo>
                  <a:pt x="0" y="914400"/>
                </a:lnTo>
                <a:lnTo>
                  <a:pt x="336884" y="842210"/>
                </a:lnTo>
                <a:lnTo>
                  <a:pt x="529389" y="0"/>
                </a:lnTo>
                <a:lnTo>
                  <a:pt x="854242" y="974558"/>
                </a:lnTo>
                <a:lnTo>
                  <a:pt x="1311442" y="866274"/>
                </a:lnTo>
                <a:lnTo>
                  <a:pt x="1756610" y="854242"/>
                </a:lnTo>
                <a:lnTo>
                  <a:pt x="2105526" y="998621"/>
                </a:lnTo>
                <a:lnTo>
                  <a:pt x="2105526" y="1299410"/>
                </a:lnTo>
                <a:lnTo>
                  <a:pt x="0" y="125128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36842" y="1743529"/>
            <a:ext cx="335348" cy="461665"/>
          </a:xfrm>
          <a:prstGeom prst="rect">
            <a:avLst/>
          </a:prstGeom>
          <a:noFill/>
        </p:spPr>
        <p:txBody>
          <a:bodyPr wrap="none" rtlCol="0">
            <a:spAutoFit/>
          </a:bodyPr>
          <a:lstStyle/>
          <a:p>
            <a:r>
              <a:rPr lang="en-US" sz="2400" b="1" dirty="0" smtClean="0">
                <a:solidFill>
                  <a:srgbClr val="C00000"/>
                </a:solidFill>
              </a:rPr>
              <a:t>E</a:t>
            </a:r>
            <a:endParaRPr lang="en-US" sz="2400" b="1" dirty="0">
              <a:solidFill>
                <a:srgbClr val="C00000"/>
              </a:solidFill>
            </a:endParaRPr>
          </a:p>
        </p:txBody>
      </p:sp>
      <p:sp>
        <p:nvSpPr>
          <p:cNvPr id="44" name="TextBox 43"/>
          <p:cNvSpPr txBox="1"/>
          <p:nvPr/>
        </p:nvSpPr>
        <p:spPr>
          <a:xfrm>
            <a:off x="4389052" y="1905000"/>
            <a:ext cx="335348" cy="461665"/>
          </a:xfrm>
          <a:prstGeom prst="rect">
            <a:avLst/>
          </a:prstGeom>
          <a:noFill/>
        </p:spPr>
        <p:txBody>
          <a:bodyPr wrap="none" rtlCol="0">
            <a:spAutoFit/>
          </a:bodyPr>
          <a:lstStyle/>
          <a:p>
            <a:r>
              <a:rPr lang="en-US" sz="2400" b="1" dirty="0" smtClean="0">
                <a:solidFill>
                  <a:srgbClr val="C00000"/>
                </a:solidFill>
              </a:rPr>
              <a:t>E</a:t>
            </a:r>
            <a:endParaRPr lang="en-US" sz="2400" b="1" dirty="0">
              <a:solidFill>
                <a:srgbClr val="C00000"/>
              </a:solidFill>
            </a:endParaRPr>
          </a:p>
        </p:txBody>
      </p:sp>
      <p:sp>
        <p:nvSpPr>
          <p:cNvPr id="45" name="TextBox 44"/>
          <p:cNvSpPr txBox="1"/>
          <p:nvPr/>
        </p:nvSpPr>
        <p:spPr>
          <a:xfrm>
            <a:off x="7391400" y="2052935"/>
            <a:ext cx="335348" cy="461665"/>
          </a:xfrm>
          <a:prstGeom prst="rect">
            <a:avLst/>
          </a:prstGeom>
          <a:noFill/>
        </p:spPr>
        <p:txBody>
          <a:bodyPr wrap="none" rtlCol="0">
            <a:spAutoFit/>
          </a:bodyPr>
          <a:lstStyle/>
          <a:p>
            <a:r>
              <a:rPr lang="en-US" sz="2400" b="1" dirty="0" smtClean="0">
                <a:solidFill>
                  <a:srgbClr val="C00000"/>
                </a:solidFill>
              </a:rPr>
              <a:t>E</a:t>
            </a:r>
            <a:endParaRPr lang="en-US" sz="2400" b="1" dirty="0">
              <a:solidFill>
                <a:srgbClr val="C00000"/>
              </a:solidFill>
            </a:endParaRPr>
          </a:p>
        </p:txBody>
      </p:sp>
    </p:spTree>
    <p:extLst>
      <p:ext uri="{BB962C8B-B14F-4D97-AF65-F5344CB8AC3E}">
        <p14:creationId xmlns:p14="http://schemas.microsoft.com/office/powerpoint/2010/main" val="429211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a:solidFill>
                  <a:schemeClr val="accent3">
                    <a:lumMod val="50000"/>
                  </a:schemeClr>
                </a:solidFill>
              </a:rPr>
              <a:t>Which ESD to choose for peak shaving?</a:t>
            </a:r>
          </a:p>
        </p:txBody>
      </p:sp>
      <p:grpSp>
        <p:nvGrpSpPr>
          <p:cNvPr id="24" name="Group 23"/>
          <p:cNvGrpSpPr/>
          <p:nvPr/>
        </p:nvGrpSpPr>
        <p:grpSpPr>
          <a:xfrm>
            <a:off x="5791200" y="4050322"/>
            <a:ext cx="1981200" cy="1359878"/>
            <a:chOff x="697133" y="3233525"/>
            <a:chExt cx="2155501" cy="3140539"/>
          </a:xfrm>
        </p:grpSpPr>
        <p:cxnSp>
          <p:nvCxnSpPr>
            <p:cNvPr id="25" name="Straight Arrow Connector 24"/>
            <p:cNvCxnSpPr/>
            <p:nvPr/>
          </p:nvCxnSpPr>
          <p:spPr>
            <a:xfrm>
              <a:off x="697133" y="6374064"/>
              <a:ext cx="21555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97134" y="3764171"/>
              <a:ext cx="0" cy="25845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97134" y="3233525"/>
              <a:ext cx="2022594" cy="2844154"/>
            </a:xfrm>
            <a:custGeom>
              <a:avLst/>
              <a:gdLst>
                <a:gd name="connsiteX0" fmla="*/ 0 w 3716185"/>
                <a:gd name="connsiteY0" fmla="*/ 614799 h 644401"/>
                <a:gd name="connsiteX1" fmla="*/ 257175 w 3716185"/>
                <a:gd name="connsiteY1" fmla="*/ 529074 h 644401"/>
                <a:gd name="connsiteX2" fmla="*/ 352425 w 3716185"/>
                <a:gd name="connsiteY2" fmla="*/ 262374 h 644401"/>
                <a:gd name="connsiteX3" fmla="*/ 447675 w 3716185"/>
                <a:gd name="connsiteY3" fmla="*/ 567174 h 644401"/>
                <a:gd name="connsiteX4" fmla="*/ 542925 w 3716185"/>
                <a:gd name="connsiteY4" fmla="*/ 424299 h 644401"/>
                <a:gd name="connsiteX5" fmla="*/ 600075 w 3716185"/>
                <a:gd name="connsiteY5" fmla="*/ 614799 h 644401"/>
                <a:gd name="connsiteX6" fmla="*/ 695325 w 3716185"/>
                <a:gd name="connsiteY6" fmla="*/ 319524 h 644401"/>
                <a:gd name="connsiteX7" fmla="*/ 762000 w 3716185"/>
                <a:gd name="connsiteY7" fmla="*/ 243324 h 644401"/>
                <a:gd name="connsiteX8" fmla="*/ 838200 w 3716185"/>
                <a:gd name="connsiteY8" fmla="*/ 262374 h 644401"/>
                <a:gd name="connsiteX9" fmla="*/ 942975 w 3716185"/>
                <a:gd name="connsiteY9" fmla="*/ 595749 h 644401"/>
                <a:gd name="connsiteX10" fmla="*/ 1000125 w 3716185"/>
                <a:gd name="connsiteY10" fmla="*/ 367149 h 644401"/>
                <a:gd name="connsiteX11" fmla="*/ 1038225 w 3716185"/>
                <a:gd name="connsiteY11" fmla="*/ 224274 h 644401"/>
                <a:gd name="connsiteX12" fmla="*/ 1123950 w 3716185"/>
                <a:gd name="connsiteY12" fmla="*/ 557649 h 644401"/>
                <a:gd name="connsiteX13" fmla="*/ 1295400 w 3716185"/>
                <a:gd name="connsiteY13" fmla="*/ 614799 h 644401"/>
                <a:gd name="connsiteX14" fmla="*/ 1476375 w 3716185"/>
                <a:gd name="connsiteY14" fmla="*/ 348099 h 644401"/>
                <a:gd name="connsiteX15" fmla="*/ 1590675 w 3716185"/>
                <a:gd name="connsiteY15" fmla="*/ 224274 h 644401"/>
                <a:gd name="connsiteX16" fmla="*/ 1685925 w 3716185"/>
                <a:gd name="connsiteY16" fmla="*/ 195699 h 644401"/>
                <a:gd name="connsiteX17" fmla="*/ 1838325 w 3716185"/>
                <a:gd name="connsiteY17" fmla="*/ 376674 h 644401"/>
                <a:gd name="connsiteX18" fmla="*/ 1952625 w 3716185"/>
                <a:gd name="connsiteY18" fmla="*/ 643374 h 644401"/>
                <a:gd name="connsiteX19" fmla="*/ 2038350 w 3716185"/>
                <a:gd name="connsiteY19" fmla="*/ 471924 h 644401"/>
                <a:gd name="connsiteX20" fmla="*/ 2114550 w 3716185"/>
                <a:gd name="connsiteY20" fmla="*/ 557649 h 644401"/>
                <a:gd name="connsiteX21" fmla="*/ 2257425 w 3716185"/>
                <a:gd name="connsiteY21" fmla="*/ 186174 h 644401"/>
                <a:gd name="connsiteX22" fmla="*/ 2400300 w 3716185"/>
                <a:gd name="connsiteY22" fmla="*/ 443349 h 644401"/>
                <a:gd name="connsiteX23" fmla="*/ 2505075 w 3716185"/>
                <a:gd name="connsiteY23" fmla="*/ 595749 h 644401"/>
                <a:gd name="connsiteX24" fmla="*/ 2581275 w 3716185"/>
                <a:gd name="connsiteY24" fmla="*/ 357624 h 644401"/>
                <a:gd name="connsiteX25" fmla="*/ 2676525 w 3716185"/>
                <a:gd name="connsiteY25" fmla="*/ 309999 h 644401"/>
                <a:gd name="connsiteX26" fmla="*/ 2771775 w 3716185"/>
                <a:gd name="connsiteY26" fmla="*/ 5199 h 644401"/>
                <a:gd name="connsiteX27" fmla="*/ 2952750 w 3716185"/>
                <a:gd name="connsiteY27" fmla="*/ 595749 h 644401"/>
                <a:gd name="connsiteX28" fmla="*/ 3257550 w 3716185"/>
                <a:gd name="connsiteY28" fmla="*/ 405249 h 644401"/>
                <a:gd name="connsiteX29" fmla="*/ 3457575 w 3716185"/>
                <a:gd name="connsiteY29" fmla="*/ 424299 h 644401"/>
                <a:gd name="connsiteX30" fmla="*/ 3571875 w 3716185"/>
                <a:gd name="connsiteY30" fmla="*/ 395724 h 644401"/>
                <a:gd name="connsiteX31" fmla="*/ 3695700 w 3716185"/>
                <a:gd name="connsiteY31" fmla="*/ 329049 h 644401"/>
                <a:gd name="connsiteX32" fmla="*/ 3714750 w 3716185"/>
                <a:gd name="connsiteY32" fmla="*/ 338574 h 64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6185" h="644401">
                  <a:moveTo>
                    <a:pt x="0" y="614799"/>
                  </a:moveTo>
                  <a:cubicBezTo>
                    <a:pt x="99219" y="601305"/>
                    <a:pt x="198438" y="587811"/>
                    <a:pt x="257175" y="529074"/>
                  </a:cubicBezTo>
                  <a:cubicBezTo>
                    <a:pt x="315912" y="470337"/>
                    <a:pt x="320675" y="256024"/>
                    <a:pt x="352425" y="262374"/>
                  </a:cubicBezTo>
                  <a:cubicBezTo>
                    <a:pt x="384175" y="268724"/>
                    <a:pt x="415925" y="540187"/>
                    <a:pt x="447675" y="567174"/>
                  </a:cubicBezTo>
                  <a:cubicBezTo>
                    <a:pt x="479425" y="594161"/>
                    <a:pt x="517525" y="416362"/>
                    <a:pt x="542925" y="424299"/>
                  </a:cubicBezTo>
                  <a:cubicBezTo>
                    <a:pt x="568325" y="432236"/>
                    <a:pt x="574675" y="632262"/>
                    <a:pt x="600075" y="614799"/>
                  </a:cubicBezTo>
                  <a:cubicBezTo>
                    <a:pt x="625475" y="597336"/>
                    <a:pt x="668338" y="381436"/>
                    <a:pt x="695325" y="319524"/>
                  </a:cubicBezTo>
                  <a:cubicBezTo>
                    <a:pt x="722312" y="257612"/>
                    <a:pt x="738188" y="252849"/>
                    <a:pt x="762000" y="243324"/>
                  </a:cubicBezTo>
                  <a:cubicBezTo>
                    <a:pt x="785813" y="233799"/>
                    <a:pt x="808037" y="203636"/>
                    <a:pt x="838200" y="262374"/>
                  </a:cubicBezTo>
                  <a:cubicBezTo>
                    <a:pt x="868363" y="321112"/>
                    <a:pt x="915987" y="578286"/>
                    <a:pt x="942975" y="595749"/>
                  </a:cubicBezTo>
                  <a:cubicBezTo>
                    <a:pt x="969963" y="613212"/>
                    <a:pt x="984250" y="429061"/>
                    <a:pt x="1000125" y="367149"/>
                  </a:cubicBezTo>
                  <a:cubicBezTo>
                    <a:pt x="1016000" y="305236"/>
                    <a:pt x="1017588" y="192524"/>
                    <a:pt x="1038225" y="224274"/>
                  </a:cubicBezTo>
                  <a:cubicBezTo>
                    <a:pt x="1058862" y="256024"/>
                    <a:pt x="1081088" y="492562"/>
                    <a:pt x="1123950" y="557649"/>
                  </a:cubicBezTo>
                  <a:cubicBezTo>
                    <a:pt x="1166812" y="622736"/>
                    <a:pt x="1236663" y="649724"/>
                    <a:pt x="1295400" y="614799"/>
                  </a:cubicBezTo>
                  <a:cubicBezTo>
                    <a:pt x="1354138" y="579874"/>
                    <a:pt x="1427163" y="413186"/>
                    <a:pt x="1476375" y="348099"/>
                  </a:cubicBezTo>
                  <a:cubicBezTo>
                    <a:pt x="1525587" y="283012"/>
                    <a:pt x="1555750" y="249674"/>
                    <a:pt x="1590675" y="224274"/>
                  </a:cubicBezTo>
                  <a:cubicBezTo>
                    <a:pt x="1625600" y="198874"/>
                    <a:pt x="1644650" y="170299"/>
                    <a:pt x="1685925" y="195699"/>
                  </a:cubicBezTo>
                  <a:cubicBezTo>
                    <a:pt x="1727200" y="221099"/>
                    <a:pt x="1793875" y="302061"/>
                    <a:pt x="1838325" y="376674"/>
                  </a:cubicBezTo>
                  <a:cubicBezTo>
                    <a:pt x="1882775" y="451287"/>
                    <a:pt x="1919288" y="627499"/>
                    <a:pt x="1952625" y="643374"/>
                  </a:cubicBezTo>
                  <a:cubicBezTo>
                    <a:pt x="1985962" y="659249"/>
                    <a:pt x="2011363" y="486211"/>
                    <a:pt x="2038350" y="471924"/>
                  </a:cubicBezTo>
                  <a:cubicBezTo>
                    <a:pt x="2065338" y="457636"/>
                    <a:pt x="2078038" y="605274"/>
                    <a:pt x="2114550" y="557649"/>
                  </a:cubicBezTo>
                  <a:cubicBezTo>
                    <a:pt x="2151063" y="510024"/>
                    <a:pt x="2209800" y="205224"/>
                    <a:pt x="2257425" y="186174"/>
                  </a:cubicBezTo>
                  <a:cubicBezTo>
                    <a:pt x="2305050" y="167124"/>
                    <a:pt x="2359025" y="375086"/>
                    <a:pt x="2400300" y="443349"/>
                  </a:cubicBezTo>
                  <a:cubicBezTo>
                    <a:pt x="2441575" y="511611"/>
                    <a:pt x="2474913" y="610036"/>
                    <a:pt x="2505075" y="595749"/>
                  </a:cubicBezTo>
                  <a:cubicBezTo>
                    <a:pt x="2535237" y="581462"/>
                    <a:pt x="2552700" y="405249"/>
                    <a:pt x="2581275" y="357624"/>
                  </a:cubicBezTo>
                  <a:cubicBezTo>
                    <a:pt x="2609850" y="309999"/>
                    <a:pt x="2644775" y="368736"/>
                    <a:pt x="2676525" y="309999"/>
                  </a:cubicBezTo>
                  <a:cubicBezTo>
                    <a:pt x="2708275" y="251262"/>
                    <a:pt x="2725738" y="-42426"/>
                    <a:pt x="2771775" y="5199"/>
                  </a:cubicBezTo>
                  <a:cubicBezTo>
                    <a:pt x="2817813" y="52824"/>
                    <a:pt x="2871788" y="529074"/>
                    <a:pt x="2952750" y="595749"/>
                  </a:cubicBezTo>
                  <a:cubicBezTo>
                    <a:pt x="3033713" y="662424"/>
                    <a:pt x="3173413" y="433824"/>
                    <a:pt x="3257550" y="405249"/>
                  </a:cubicBezTo>
                  <a:cubicBezTo>
                    <a:pt x="3341687" y="376674"/>
                    <a:pt x="3405188" y="425886"/>
                    <a:pt x="3457575" y="424299"/>
                  </a:cubicBezTo>
                  <a:cubicBezTo>
                    <a:pt x="3509962" y="422712"/>
                    <a:pt x="3532188" y="411599"/>
                    <a:pt x="3571875" y="395724"/>
                  </a:cubicBezTo>
                  <a:cubicBezTo>
                    <a:pt x="3611562" y="379849"/>
                    <a:pt x="3671888" y="338574"/>
                    <a:pt x="3695700" y="329049"/>
                  </a:cubicBezTo>
                  <a:cubicBezTo>
                    <a:pt x="3719513" y="319524"/>
                    <a:pt x="3717131" y="329049"/>
                    <a:pt x="3714750" y="33857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1028" name="Picture 4" descr="http://www.clipartheaven.com/clipart/outdoor_recreation/hiking_&amp;_climbing/mountain_climbing_07.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459" y="1891332"/>
            <a:ext cx="1535525" cy="161386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42"/>
          <p:cNvSpPr txBox="1"/>
          <p:nvPr/>
        </p:nvSpPr>
        <p:spPr>
          <a:xfrm rot="16200000">
            <a:off x="6301918" y="5346562"/>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sp>
        <p:nvSpPr>
          <p:cNvPr id="37" name="TextBox 41"/>
          <p:cNvSpPr txBox="1"/>
          <p:nvPr/>
        </p:nvSpPr>
        <p:spPr>
          <a:xfrm rot="10800000">
            <a:off x="5298757" y="4495800"/>
            <a:ext cx="492443" cy="7775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Tree>
    <p:extLst>
      <p:ext uri="{BB962C8B-B14F-4D97-AF65-F5344CB8AC3E}">
        <p14:creationId xmlns:p14="http://schemas.microsoft.com/office/powerpoint/2010/main" val="12503798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a:solidFill>
                  <a:schemeClr val="accent3">
                    <a:lumMod val="50000"/>
                  </a:schemeClr>
                </a:solidFill>
              </a:rPr>
              <a:t>Which ESD to choose for peak shaving?</a:t>
            </a:r>
          </a:p>
        </p:txBody>
      </p:sp>
      <p:cxnSp>
        <p:nvCxnSpPr>
          <p:cNvPr id="25" name="Straight Arrow Connector 24"/>
          <p:cNvCxnSpPr/>
          <p:nvPr/>
        </p:nvCxnSpPr>
        <p:spPr>
          <a:xfrm>
            <a:off x="5791200" y="5410200"/>
            <a:ext cx="1981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791201" y="4280096"/>
            <a:ext cx="0" cy="11191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791201" y="4050322"/>
            <a:ext cx="1859040" cy="1231541"/>
          </a:xfrm>
          <a:custGeom>
            <a:avLst/>
            <a:gdLst>
              <a:gd name="connsiteX0" fmla="*/ 0 w 3716185"/>
              <a:gd name="connsiteY0" fmla="*/ 614799 h 644401"/>
              <a:gd name="connsiteX1" fmla="*/ 257175 w 3716185"/>
              <a:gd name="connsiteY1" fmla="*/ 529074 h 644401"/>
              <a:gd name="connsiteX2" fmla="*/ 352425 w 3716185"/>
              <a:gd name="connsiteY2" fmla="*/ 262374 h 644401"/>
              <a:gd name="connsiteX3" fmla="*/ 447675 w 3716185"/>
              <a:gd name="connsiteY3" fmla="*/ 567174 h 644401"/>
              <a:gd name="connsiteX4" fmla="*/ 542925 w 3716185"/>
              <a:gd name="connsiteY4" fmla="*/ 424299 h 644401"/>
              <a:gd name="connsiteX5" fmla="*/ 600075 w 3716185"/>
              <a:gd name="connsiteY5" fmla="*/ 614799 h 644401"/>
              <a:gd name="connsiteX6" fmla="*/ 695325 w 3716185"/>
              <a:gd name="connsiteY6" fmla="*/ 319524 h 644401"/>
              <a:gd name="connsiteX7" fmla="*/ 762000 w 3716185"/>
              <a:gd name="connsiteY7" fmla="*/ 243324 h 644401"/>
              <a:gd name="connsiteX8" fmla="*/ 838200 w 3716185"/>
              <a:gd name="connsiteY8" fmla="*/ 262374 h 644401"/>
              <a:gd name="connsiteX9" fmla="*/ 942975 w 3716185"/>
              <a:gd name="connsiteY9" fmla="*/ 595749 h 644401"/>
              <a:gd name="connsiteX10" fmla="*/ 1000125 w 3716185"/>
              <a:gd name="connsiteY10" fmla="*/ 367149 h 644401"/>
              <a:gd name="connsiteX11" fmla="*/ 1038225 w 3716185"/>
              <a:gd name="connsiteY11" fmla="*/ 224274 h 644401"/>
              <a:gd name="connsiteX12" fmla="*/ 1123950 w 3716185"/>
              <a:gd name="connsiteY12" fmla="*/ 557649 h 644401"/>
              <a:gd name="connsiteX13" fmla="*/ 1295400 w 3716185"/>
              <a:gd name="connsiteY13" fmla="*/ 614799 h 644401"/>
              <a:gd name="connsiteX14" fmla="*/ 1476375 w 3716185"/>
              <a:gd name="connsiteY14" fmla="*/ 348099 h 644401"/>
              <a:gd name="connsiteX15" fmla="*/ 1590675 w 3716185"/>
              <a:gd name="connsiteY15" fmla="*/ 224274 h 644401"/>
              <a:gd name="connsiteX16" fmla="*/ 1685925 w 3716185"/>
              <a:gd name="connsiteY16" fmla="*/ 195699 h 644401"/>
              <a:gd name="connsiteX17" fmla="*/ 1838325 w 3716185"/>
              <a:gd name="connsiteY17" fmla="*/ 376674 h 644401"/>
              <a:gd name="connsiteX18" fmla="*/ 1952625 w 3716185"/>
              <a:gd name="connsiteY18" fmla="*/ 643374 h 644401"/>
              <a:gd name="connsiteX19" fmla="*/ 2038350 w 3716185"/>
              <a:gd name="connsiteY19" fmla="*/ 471924 h 644401"/>
              <a:gd name="connsiteX20" fmla="*/ 2114550 w 3716185"/>
              <a:gd name="connsiteY20" fmla="*/ 557649 h 644401"/>
              <a:gd name="connsiteX21" fmla="*/ 2257425 w 3716185"/>
              <a:gd name="connsiteY21" fmla="*/ 186174 h 644401"/>
              <a:gd name="connsiteX22" fmla="*/ 2400300 w 3716185"/>
              <a:gd name="connsiteY22" fmla="*/ 443349 h 644401"/>
              <a:gd name="connsiteX23" fmla="*/ 2505075 w 3716185"/>
              <a:gd name="connsiteY23" fmla="*/ 595749 h 644401"/>
              <a:gd name="connsiteX24" fmla="*/ 2581275 w 3716185"/>
              <a:gd name="connsiteY24" fmla="*/ 357624 h 644401"/>
              <a:gd name="connsiteX25" fmla="*/ 2676525 w 3716185"/>
              <a:gd name="connsiteY25" fmla="*/ 309999 h 644401"/>
              <a:gd name="connsiteX26" fmla="*/ 2771775 w 3716185"/>
              <a:gd name="connsiteY26" fmla="*/ 5199 h 644401"/>
              <a:gd name="connsiteX27" fmla="*/ 2952750 w 3716185"/>
              <a:gd name="connsiteY27" fmla="*/ 595749 h 644401"/>
              <a:gd name="connsiteX28" fmla="*/ 3257550 w 3716185"/>
              <a:gd name="connsiteY28" fmla="*/ 405249 h 644401"/>
              <a:gd name="connsiteX29" fmla="*/ 3457575 w 3716185"/>
              <a:gd name="connsiteY29" fmla="*/ 424299 h 644401"/>
              <a:gd name="connsiteX30" fmla="*/ 3571875 w 3716185"/>
              <a:gd name="connsiteY30" fmla="*/ 395724 h 644401"/>
              <a:gd name="connsiteX31" fmla="*/ 3695700 w 3716185"/>
              <a:gd name="connsiteY31" fmla="*/ 329049 h 644401"/>
              <a:gd name="connsiteX32" fmla="*/ 3714750 w 3716185"/>
              <a:gd name="connsiteY32" fmla="*/ 338574 h 64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6185" h="644401">
                <a:moveTo>
                  <a:pt x="0" y="614799"/>
                </a:moveTo>
                <a:cubicBezTo>
                  <a:pt x="99219" y="601305"/>
                  <a:pt x="198438" y="587811"/>
                  <a:pt x="257175" y="529074"/>
                </a:cubicBezTo>
                <a:cubicBezTo>
                  <a:pt x="315912" y="470337"/>
                  <a:pt x="320675" y="256024"/>
                  <a:pt x="352425" y="262374"/>
                </a:cubicBezTo>
                <a:cubicBezTo>
                  <a:pt x="384175" y="268724"/>
                  <a:pt x="415925" y="540187"/>
                  <a:pt x="447675" y="567174"/>
                </a:cubicBezTo>
                <a:cubicBezTo>
                  <a:pt x="479425" y="594161"/>
                  <a:pt x="517525" y="416362"/>
                  <a:pt x="542925" y="424299"/>
                </a:cubicBezTo>
                <a:cubicBezTo>
                  <a:pt x="568325" y="432236"/>
                  <a:pt x="574675" y="632262"/>
                  <a:pt x="600075" y="614799"/>
                </a:cubicBezTo>
                <a:cubicBezTo>
                  <a:pt x="625475" y="597336"/>
                  <a:pt x="668338" y="381436"/>
                  <a:pt x="695325" y="319524"/>
                </a:cubicBezTo>
                <a:cubicBezTo>
                  <a:pt x="722312" y="257612"/>
                  <a:pt x="738188" y="252849"/>
                  <a:pt x="762000" y="243324"/>
                </a:cubicBezTo>
                <a:cubicBezTo>
                  <a:pt x="785813" y="233799"/>
                  <a:pt x="808037" y="203636"/>
                  <a:pt x="838200" y="262374"/>
                </a:cubicBezTo>
                <a:cubicBezTo>
                  <a:pt x="868363" y="321112"/>
                  <a:pt x="915987" y="578286"/>
                  <a:pt x="942975" y="595749"/>
                </a:cubicBezTo>
                <a:cubicBezTo>
                  <a:pt x="969963" y="613212"/>
                  <a:pt x="984250" y="429061"/>
                  <a:pt x="1000125" y="367149"/>
                </a:cubicBezTo>
                <a:cubicBezTo>
                  <a:pt x="1016000" y="305236"/>
                  <a:pt x="1017588" y="192524"/>
                  <a:pt x="1038225" y="224274"/>
                </a:cubicBezTo>
                <a:cubicBezTo>
                  <a:pt x="1058862" y="256024"/>
                  <a:pt x="1081088" y="492562"/>
                  <a:pt x="1123950" y="557649"/>
                </a:cubicBezTo>
                <a:cubicBezTo>
                  <a:pt x="1166812" y="622736"/>
                  <a:pt x="1236663" y="649724"/>
                  <a:pt x="1295400" y="614799"/>
                </a:cubicBezTo>
                <a:cubicBezTo>
                  <a:pt x="1354138" y="579874"/>
                  <a:pt x="1427163" y="413186"/>
                  <a:pt x="1476375" y="348099"/>
                </a:cubicBezTo>
                <a:cubicBezTo>
                  <a:pt x="1525587" y="283012"/>
                  <a:pt x="1555750" y="249674"/>
                  <a:pt x="1590675" y="224274"/>
                </a:cubicBezTo>
                <a:cubicBezTo>
                  <a:pt x="1625600" y="198874"/>
                  <a:pt x="1644650" y="170299"/>
                  <a:pt x="1685925" y="195699"/>
                </a:cubicBezTo>
                <a:cubicBezTo>
                  <a:pt x="1727200" y="221099"/>
                  <a:pt x="1793875" y="302061"/>
                  <a:pt x="1838325" y="376674"/>
                </a:cubicBezTo>
                <a:cubicBezTo>
                  <a:pt x="1882775" y="451287"/>
                  <a:pt x="1919288" y="627499"/>
                  <a:pt x="1952625" y="643374"/>
                </a:cubicBezTo>
                <a:cubicBezTo>
                  <a:pt x="1985962" y="659249"/>
                  <a:pt x="2011363" y="486211"/>
                  <a:pt x="2038350" y="471924"/>
                </a:cubicBezTo>
                <a:cubicBezTo>
                  <a:pt x="2065338" y="457636"/>
                  <a:pt x="2078038" y="605274"/>
                  <a:pt x="2114550" y="557649"/>
                </a:cubicBezTo>
                <a:cubicBezTo>
                  <a:pt x="2151063" y="510024"/>
                  <a:pt x="2209800" y="205224"/>
                  <a:pt x="2257425" y="186174"/>
                </a:cubicBezTo>
                <a:cubicBezTo>
                  <a:pt x="2305050" y="167124"/>
                  <a:pt x="2359025" y="375086"/>
                  <a:pt x="2400300" y="443349"/>
                </a:cubicBezTo>
                <a:cubicBezTo>
                  <a:pt x="2441575" y="511611"/>
                  <a:pt x="2474913" y="610036"/>
                  <a:pt x="2505075" y="595749"/>
                </a:cubicBezTo>
                <a:cubicBezTo>
                  <a:pt x="2535237" y="581462"/>
                  <a:pt x="2552700" y="405249"/>
                  <a:pt x="2581275" y="357624"/>
                </a:cubicBezTo>
                <a:cubicBezTo>
                  <a:pt x="2609850" y="309999"/>
                  <a:pt x="2644775" y="368736"/>
                  <a:pt x="2676525" y="309999"/>
                </a:cubicBezTo>
                <a:cubicBezTo>
                  <a:pt x="2708275" y="251262"/>
                  <a:pt x="2725738" y="-42426"/>
                  <a:pt x="2771775" y="5199"/>
                </a:cubicBezTo>
                <a:cubicBezTo>
                  <a:pt x="2817813" y="52824"/>
                  <a:pt x="2871788" y="529074"/>
                  <a:pt x="2952750" y="595749"/>
                </a:cubicBezTo>
                <a:cubicBezTo>
                  <a:pt x="3033713" y="662424"/>
                  <a:pt x="3173413" y="433824"/>
                  <a:pt x="3257550" y="405249"/>
                </a:cubicBezTo>
                <a:cubicBezTo>
                  <a:pt x="3341687" y="376674"/>
                  <a:pt x="3405188" y="425886"/>
                  <a:pt x="3457575" y="424299"/>
                </a:cubicBezTo>
                <a:cubicBezTo>
                  <a:pt x="3509962" y="422712"/>
                  <a:pt x="3532188" y="411599"/>
                  <a:pt x="3571875" y="395724"/>
                </a:cubicBezTo>
                <a:cubicBezTo>
                  <a:pt x="3611562" y="379849"/>
                  <a:pt x="3671888" y="338574"/>
                  <a:pt x="3695700" y="329049"/>
                </a:cubicBezTo>
                <a:cubicBezTo>
                  <a:pt x="3719513" y="319524"/>
                  <a:pt x="3717131" y="329049"/>
                  <a:pt x="3714750" y="33857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8" name="Group 27"/>
          <p:cNvGrpSpPr/>
          <p:nvPr/>
        </p:nvGrpSpPr>
        <p:grpSpPr>
          <a:xfrm>
            <a:off x="1295400" y="4343400"/>
            <a:ext cx="2362200" cy="1066856"/>
            <a:chOff x="600942" y="2808295"/>
            <a:chExt cx="617477" cy="512891"/>
          </a:xfrm>
        </p:grpSpPr>
        <p:cxnSp>
          <p:nvCxnSpPr>
            <p:cNvPr id="29" name="Straight Arrow Connector 28"/>
            <p:cNvCxnSpPr/>
            <p:nvPr/>
          </p:nvCxnSpPr>
          <p:spPr>
            <a:xfrm>
              <a:off x="600942" y="3321186"/>
              <a:ext cx="6174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0945" y="2808295"/>
              <a:ext cx="1" cy="508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08482" y="3028094"/>
              <a:ext cx="598396" cy="90201"/>
            </a:xfrm>
            <a:custGeom>
              <a:avLst/>
              <a:gdLst>
                <a:gd name="connsiteX0" fmla="*/ 0 w 1170338"/>
                <a:gd name="connsiteY0" fmla="*/ 93807 h 193246"/>
                <a:gd name="connsiteX1" fmla="*/ 64736 w 1170338"/>
                <a:gd name="connsiteY1" fmla="*/ 77623 h 193246"/>
                <a:gd name="connsiteX2" fmla="*/ 121381 w 1170338"/>
                <a:gd name="connsiteY2" fmla="*/ 4795 h 193246"/>
                <a:gd name="connsiteX3" fmla="*/ 202301 w 1170338"/>
                <a:gd name="connsiteY3" fmla="*/ 20979 h 193246"/>
                <a:gd name="connsiteX4" fmla="*/ 250853 w 1170338"/>
                <a:gd name="connsiteY4" fmla="*/ 134267 h 193246"/>
                <a:gd name="connsiteX5" fmla="*/ 420786 w 1170338"/>
                <a:gd name="connsiteY5" fmla="*/ 126175 h 193246"/>
                <a:gd name="connsiteX6" fmla="*/ 647363 w 1170338"/>
                <a:gd name="connsiteY6" fmla="*/ 77623 h 193246"/>
                <a:gd name="connsiteX7" fmla="*/ 784928 w 1170338"/>
                <a:gd name="connsiteY7" fmla="*/ 109991 h 193246"/>
                <a:gd name="connsiteX8" fmla="*/ 914400 w 1170338"/>
                <a:gd name="connsiteY8" fmla="*/ 77623 h 193246"/>
                <a:gd name="connsiteX9" fmla="*/ 1051965 w 1170338"/>
                <a:gd name="connsiteY9" fmla="*/ 166635 h 193246"/>
                <a:gd name="connsiteX10" fmla="*/ 1157161 w 1170338"/>
                <a:gd name="connsiteY10" fmla="*/ 190911 h 193246"/>
                <a:gd name="connsiteX11" fmla="*/ 1165253 w 1170338"/>
                <a:gd name="connsiteY11" fmla="*/ 190911 h 19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338" h="193246">
                  <a:moveTo>
                    <a:pt x="0" y="93807"/>
                  </a:moveTo>
                  <a:cubicBezTo>
                    <a:pt x="22253" y="93132"/>
                    <a:pt x="44506" y="92458"/>
                    <a:pt x="64736" y="77623"/>
                  </a:cubicBezTo>
                  <a:cubicBezTo>
                    <a:pt x="84966" y="62788"/>
                    <a:pt x="98454" y="14236"/>
                    <a:pt x="121381" y="4795"/>
                  </a:cubicBezTo>
                  <a:cubicBezTo>
                    <a:pt x="144308" y="-4646"/>
                    <a:pt x="180722" y="-600"/>
                    <a:pt x="202301" y="20979"/>
                  </a:cubicBezTo>
                  <a:cubicBezTo>
                    <a:pt x="223880" y="42558"/>
                    <a:pt x="214439" y="116734"/>
                    <a:pt x="250853" y="134267"/>
                  </a:cubicBezTo>
                  <a:cubicBezTo>
                    <a:pt x="287267" y="151800"/>
                    <a:pt x="354701" y="135616"/>
                    <a:pt x="420786" y="126175"/>
                  </a:cubicBezTo>
                  <a:cubicBezTo>
                    <a:pt x="486871" y="116734"/>
                    <a:pt x="586673" y="80320"/>
                    <a:pt x="647363" y="77623"/>
                  </a:cubicBezTo>
                  <a:cubicBezTo>
                    <a:pt x="708053" y="74926"/>
                    <a:pt x="740422" y="109991"/>
                    <a:pt x="784928" y="109991"/>
                  </a:cubicBezTo>
                  <a:cubicBezTo>
                    <a:pt x="829434" y="109991"/>
                    <a:pt x="869894" y="68182"/>
                    <a:pt x="914400" y="77623"/>
                  </a:cubicBezTo>
                  <a:cubicBezTo>
                    <a:pt x="958906" y="87064"/>
                    <a:pt x="1011505" y="147754"/>
                    <a:pt x="1051965" y="166635"/>
                  </a:cubicBezTo>
                  <a:cubicBezTo>
                    <a:pt x="1092425" y="185516"/>
                    <a:pt x="1138280" y="186865"/>
                    <a:pt x="1157161" y="190911"/>
                  </a:cubicBezTo>
                  <a:cubicBezTo>
                    <a:pt x="1176042" y="194957"/>
                    <a:pt x="1170647" y="192934"/>
                    <a:pt x="1165253" y="19091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8" name="TextBox 41"/>
          <p:cNvSpPr txBox="1"/>
          <p:nvPr/>
        </p:nvSpPr>
        <p:spPr>
          <a:xfrm rot="10800000">
            <a:off x="802956" y="4495800"/>
            <a:ext cx="492443" cy="7775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
        <p:nvSpPr>
          <p:cNvPr id="41" name="TextBox 42"/>
          <p:cNvSpPr txBox="1"/>
          <p:nvPr/>
        </p:nvSpPr>
        <p:spPr>
          <a:xfrm rot="16200000">
            <a:off x="2121040" y="5346562"/>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pic>
        <p:nvPicPr>
          <p:cNvPr id="1028" name="Picture 4" descr="http://www.clipartheaven.com/clipart/outdoor_recreation/hiking_&amp;_climbing/mountain_climbing_07.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459" y="1891332"/>
            <a:ext cx="1535525" cy="1613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upercoloring.com/wp-content/main/2009_05/climbing-the-mountain-coloring-p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778" y="1986397"/>
            <a:ext cx="1465422" cy="161797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42"/>
          <p:cNvSpPr txBox="1"/>
          <p:nvPr/>
        </p:nvSpPr>
        <p:spPr>
          <a:xfrm rot="16200000">
            <a:off x="6301918" y="5346562"/>
            <a:ext cx="492443" cy="6197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Time</a:t>
            </a:r>
            <a:endParaRPr lang="en-US" sz="2000" b="1" dirty="0"/>
          </a:p>
        </p:txBody>
      </p:sp>
      <p:sp>
        <p:nvSpPr>
          <p:cNvPr id="37" name="TextBox 41"/>
          <p:cNvSpPr txBox="1"/>
          <p:nvPr/>
        </p:nvSpPr>
        <p:spPr>
          <a:xfrm rot="10800000">
            <a:off x="5298757" y="4495800"/>
            <a:ext cx="492443" cy="7775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power</a:t>
            </a:r>
            <a:endParaRPr lang="en-US" sz="2000" b="1" dirty="0"/>
          </a:p>
        </p:txBody>
      </p:sp>
    </p:spTree>
    <p:extLst>
      <p:ext uri="{BB962C8B-B14F-4D97-AF65-F5344CB8AC3E}">
        <p14:creationId xmlns:p14="http://schemas.microsoft.com/office/powerpoint/2010/main" val="22681868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525963"/>
          </a:xfrm>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Autofit/>
          </a:bodyPr>
          <a:lstStyle/>
          <a:p>
            <a:pPr algn="ctr"/>
            <a:r>
              <a:rPr lang="en-US" sz="3600" b="1" dirty="0" smtClean="0">
                <a:solidFill>
                  <a:schemeClr val="accent3">
                    <a:lumMod val="50000"/>
                  </a:schemeClr>
                </a:solidFill>
              </a:rPr>
              <a:t>Ragone Plot</a:t>
            </a:r>
            <a:endParaRPr lang="en-US" sz="3600" b="1" dirty="0">
              <a:solidFill>
                <a:schemeClr val="accent3">
                  <a:lumMod val="50000"/>
                </a:schemeClr>
              </a:solidFill>
            </a:endParaRPr>
          </a:p>
        </p:txBody>
      </p:sp>
      <p:sp>
        <p:nvSpPr>
          <p:cNvPr id="10" name="TextBox 41"/>
          <p:cNvSpPr txBox="1"/>
          <p:nvPr/>
        </p:nvSpPr>
        <p:spPr>
          <a:xfrm rot="10800000">
            <a:off x="990600" y="1659392"/>
            <a:ext cx="677108" cy="414472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Specific </a:t>
            </a:r>
            <a:r>
              <a:rPr lang="en-US" sz="3200" b="1" dirty="0" smtClean="0"/>
              <a:t>Energy (Wh/kg)</a:t>
            </a:r>
            <a:endParaRPr lang="en-US" sz="3200" b="1" dirty="0"/>
          </a:p>
        </p:txBody>
      </p:sp>
      <p:sp>
        <p:nvSpPr>
          <p:cNvPr id="11" name="TextBox 42"/>
          <p:cNvSpPr txBox="1"/>
          <p:nvPr/>
        </p:nvSpPr>
        <p:spPr>
          <a:xfrm rot="16200000">
            <a:off x="4817356" y="4133865"/>
            <a:ext cx="677108" cy="385676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Specific </a:t>
            </a:r>
            <a:r>
              <a:rPr lang="en-US" sz="3200" b="1" dirty="0" smtClean="0"/>
              <a:t>Power (</a:t>
            </a:r>
            <a:r>
              <a:rPr lang="en-US" sz="3200" b="1" dirty="0"/>
              <a:t>W/kg</a:t>
            </a:r>
            <a:r>
              <a:rPr lang="en-US" sz="3200" b="1" dirty="0" smtClean="0"/>
              <a:t>)</a:t>
            </a:r>
            <a:endParaRPr lang="en-US" sz="3200" b="1" dirty="0"/>
          </a:p>
        </p:txBody>
      </p:sp>
      <p:sp>
        <p:nvSpPr>
          <p:cNvPr id="12" name="Rectangle 11"/>
          <p:cNvSpPr/>
          <p:nvPr/>
        </p:nvSpPr>
        <p:spPr>
          <a:xfrm>
            <a:off x="2218957" y="1284839"/>
            <a:ext cx="5653990" cy="4380731"/>
          </a:xfrm>
          <a:prstGeom prst="rect">
            <a:avLst/>
          </a:prstGeom>
          <a:solidFill>
            <a:srgbClr val="FBF3F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0</a:t>
            </a:r>
            <a:endParaRPr lang="en-US" dirty="0"/>
          </a:p>
        </p:txBody>
      </p:sp>
      <p:sp>
        <p:nvSpPr>
          <p:cNvPr id="13" name="Rounded Rectangle 12"/>
          <p:cNvSpPr/>
          <p:nvPr/>
        </p:nvSpPr>
        <p:spPr>
          <a:xfrm>
            <a:off x="2481307" y="2375016"/>
            <a:ext cx="1785892" cy="1596075"/>
          </a:xfrm>
          <a:prstGeom prst="roundRect">
            <a:avLst>
              <a:gd name="adj" fmla="val 226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p:cNvSpPr/>
          <p:nvPr/>
        </p:nvSpPr>
        <p:spPr>
          <a:xfrm>
            <a:off x="2956674" y="3048000"/>
            <a:ext cx="1160267"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Batteries</a:t>
            </a:r>
            <a:endParaRPr lang="en-US" sz="2000" b="1" dirty="0">
              <a:solidFill>
                <a:schemeClr val="tx1"/>
              </a:solidFill>
            </a:endParaRPr>
          </a:p>
        </p:txBody>
      </p:sp>
      <p:sp>
        <p:nvSpPr>
          <p:cNvPr id="15" name="Rounded Rectangle 14"/>
          <p:cNvSpPr/>
          <p:nvPr/>
        </p:nvSpPr>
        <p:spPr>
          <a:xfrm>
            <a:off x="4683683" y="5114090"/>
            <a:ext cx="3189264" cy="551479"/>
          </a:xfrm>
          <a:prstGeom prst="roundRect">
            <a:avLst>
              <a:gd name="adj" fmla="val 3607"/>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Capacitors</a:t>
            </a:r>
            <a:endParaRPr lang="en-US" b="1" dirty="0">
              <a:solidFill>
                <a:schemeClr val="tx1"/>
              </a:solidFill>
            </a:endParaRPr>
          </a:p>
        </p:txBody>
      </p:sp>
      <p:sp>
        <p:nvSpPr>
          <p:cNvPr id="16" name="Rounded Rectangle 15"/>
          <p:cNvSpPr/>
          <p:nvPr/>
        </p:nvSpPr>
        <p:spPr>
          <a:xfrm>
            <a:off x="2293239" y="3040254"/>
            <a:ext cx="526160" cy="339623"/>
          </a:xfrm>
          <a:prstGeom prst="roundRect">
            <a:avLst>
              <a:gd name="adj" fmla="val 3607"/>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cxnSp>
        <p:nvCxnSpPr>
          <p:cNvPr id="17" name="Straight Arrow Connector 16"/>
          <p:cNvCxnSpPr/>
          <p:nvPr/>
        </p:nvCxnSpPr>
        <p:spPr>
          <a:xfrm>
            <a:off x="2362199" y="1802268"/>
            <a:ext cx="0" cy="1237985"/>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01147" y="1456491"/>
            <a:ext cx="1972451"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Compressed Air (CAES)</a:t>
            </a:r>
            <a:endParaRPr lang="en-US" sz="2000" b="1" dirty="0">
              <a:solidFill>
                <a:srgbClr val="C00000"/>
              </a:solidFill>
            </a:endParaRPr>
          </a:p>
        </p:txBody>
      </p:sp>
      <p:sp>
        <p:nvSpPr>
          <p:cNvPr id="19" name="Rectangle 18"/>
          <p:cNvSpPr/>
          <p:nvPr/>
        </p:nvSpPr>
        <p:spPr>
          <a:xfrm>
            <a:off x="3581399" y="4270136"/>
            <a:ext cx="1972451"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Supercapacitors</a:t>
            </a:r>
            <a:endParaRPr lang="en-US" sz="2000" b="1" dirty="0">
              <a:solidFill>
                <a:schemeClr val="tx1"/>
              </a:solidFill>
            </a:endParaRPr>
          </a:p>
        </p:txBody>
      </p:sp>
      <p:sp>
        <p:nvSpPr>
          <p:cNvPr id="20" name="Rounded Rectangle 19"/>
          <p:cNvSpPr/>
          <p:nvPr/>
        </p:nvSpPr>
        <p:spPr>
          <a:xfrm>
            <a:off x="5410199" y="2218490"/>
            <a:ext cx="1066800" cy="1077813"/>
          </a:xfrm>
          <a:prstGeom prst="roundRect">
            <a:avLst>
              <a:gd name="adj" fmla="val 3607"/>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21" name="Rectangle 20"/>
          <p:cNvSpPr/>
          <p:nvPr/>
        </p:nvSpPr>
        <p:spPr>
          <a:xfrm>
            <a:off x="6180948" y="2482314"/>
            <a:ext cx="1972451"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Combustion Engine, </a:t>
            </a:r>
          </a:p>
          <a:p>
            <a:pPr algn="ctr"/>
            <a:r>
              <a:rPr lang="en-US" sz="2000" b="1" dirty="0" smtClean="0">
                <a:solidFill>
                  <a:schemeClr val="tx1"/>
                </a:solidFill>
              </a:rPr>
              <a:t>Gas Turbin</a:t>
            </a:r>
            <a:r>
              <a:rPr lang="en-US" sz="2000" b="1" dirty="0">
                <a:solidFill>
                  <a:schemeClr val="tx1"/>
                </a:solidFill>
              </a:rPr>
              <a:t>e</a:t>
            </a:r>
          </a:p>
        </p:txBody>
      </p:sp>
      <p:sp>
        <p:nvSpPr>
          <p:cNvPr id="22" name="TextBox 19"/>
          <p:cNvSpPr txBox="1"/>
          <p:nvPr/>
        </p:nvSpPr>
        <p:spPr>
          <a:xfrm>
            <a:off x="1295399" y="122789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10,000</a:t>
            </a:r>
          </a:p>
        </p:txBody>
      </p:sp>
      <p:sp>
        <p:nvSpPr>
          <p:cNvPr id="23" name="TextBox 21"/>
          <p:cNvSpPr txBox="1"/>
          <p:nvPr/>
        </p:nvSpPr>
        <p:spPr>
          <a:xfrm>
            <a:off x="1295399" y="19707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1,000</a:t>
            </a:r>
          </a:p>
        </p:txBody>
      </p:sp>
      <p:sp>
        <p:nvSpPr>
          <p:cNvPr id="24" name="TextBox 22"/>
          <p:cNvSpPr txBox="1"/>
          <p:nvPr/>
        </p:nvSpPr>
        <p:spPr>
          <a:xfrm>
            <a:off x="1295399" y="2708414"/>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a:t>
            </a:r>
          </a:p>
        </p:txBody>
      </p:sp>
      <p:sp>
        <p:nvSpPr>
          <p:cNvPr id="25" name="TextBox 24"/>
          <p:cNvSpPr txBox="1"/>
          <p:nvPr/>
        </p:nvSpPr>
        <p:spPr>
          <a:xfrm>
            <a:off x="1295399" y="34185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a:t>
            </a:r>
          </a:p>
        </p:txBody>
      </p:sp>
      <p:sp>
        <p:nvSpPr>
          <p:cNvPr id="26" name="TextBox 25"/>
          <p:cNvSpPr txBox="1"/>
          <p:nvPr/>
        </p:nvSpPr>
        <p:spPr>
          <a:xfrm>
            <a:off x="1219199" y="41805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a:t>
            </a:r>
          </a:p>
        </p:txBody>
      </p:sp>
      <p:sp>
        <p:nvSpPr>
          <p:cNvPr id="27" name="Rounded Rectangle 26"/>
          <p:cNvSpPr/>
          <p:nvPr/>
        </p:nvSpPr>
        <p:spPr>
          <a:xfrm>
            <a:off x="3312678" y="2482313"/>
            <a:ext cx="954521" cy="557939"/>
          </a:xfrm>
          <a:prstGeom prst="roundRect">
            <a:avLst>
              <a:gd name="adj" fmla="val 22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8" name="TextBox 26"/>
          <p:cNvSpPr txBox="1"/>
          <p:nvPr/>
        </p:nvSpPr>
        <p:spPr>
          <a:xfrm>
            <a:off x="1253043" y="488549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0.1</a:t>
            </a:r>
          </a:p>
        </p:txBody>
      </p:sp>
      <p:sp>
        <p:nvSpPr>
          <p:cNvPr id="29" name="TextBox 28"/>
          <p:cNvSpPr txBox="1"/>
          <p:nvPr/>
        </p:nvSpPr>
        <p:spPr>
          <a:xfrm>
            <a:off x="2209799" y="5571291"/>
            <a:ext cx="588691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       </a:t>
            </a:r>
            <a:r>
              <a:rPr lang="en-US" sz="2000" b="1" dirty="0" smtClean="0"/>
              <a:t>10          100       1,000     10,000   100,000  1,000,000</a:t>
            </a:r>
            <a:endParaRPr lang="en-US" sz="2000" b="1" dirty="0"/>
          </a:p>
        </p:txBody>
      </p:sp>
      <p:sp>
        <p:nvSpPr>
          <p:cNvPr id="30" name="Rounded Rectangle 29"/>
          <p:cNvSpPr/>
          <p:nvPr/>
        </p:nvSpPr>
        <p:spPr>
          <a:xfrm>
            <a:off x="2666999" y="3429000"/>
            <a:ext cx="954521" cy="425024"/>
          </a:xfrm>
          <a:prstGeom prst="roundRect">
            <a:avLst>
              <a:gd name="adj" fmla="val 2269"/>
            </a:avLst>
          </a:prstGeom>
          <a:solidFill>
            <a:schemeClr val="tx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C00000"/>
                </a:solidFill>
              </a:rPr>
              <a:t>LA</a:t>
            </a:r>
            <a:endParaRPr lang="en-US" b="1" dirty="0">
              <a:solidFill>
                <a:srgbClr val="C00000"/>
              </a:solidFill>
            </a:endParaRPr>
          </a:p>
        </p:txBody>
      </p:sp>
      <p:sp>
        <p:nvSpPr>
          <p:cNvPr id="31" name="Rounded Rectangle 30"/>
          <p:cNvSpPr/>
          <p:nvPr/>
        </p:nvSpPr>
        <p:spPr>
          <a:xfrm>
            <a:off x="2556319" y="2008977"/>
            <a:ext cx="1939480" cy="666715"/>
          </a:xfrm>
          <a:prstGeom prst="roundRect">
            <a:avLst>
              <a:gd name="adj" fmla="val 3607"/>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Fuel Cell</a:t>
            </a:r>
            <a:endParaRPr lang="en-US" sz="2000" dirty="0"/>
          </a:p>
        </p:txBody>
      </p:sp>
      <p:sp>
        <p:nvSpPr>
          <p:cNvPr id="32" name="Rounded Rectangle 31"/>
          <p:cNvSpPr/>
          <p:nvPr/>
        </p:nvSpPr>
        <p:spPr>
          <a:xfrm>
            <a:off x="3886198" y="2669935"/>
            <a:ext cx="1672999" cy="503117"/>
          </a:xfrm>
          <a:prstGeom prst="roundRect">
            <a:avLst>
              <a:gd name="adj" fmla="val 226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Flywheels (FW)</a:t>
            </a:r>
            <a:endParaRPr lang="en-US" sz="2000" b="1" dirty="0">
              <a:solidFill>
                <a:srgbClr val="C00000"/>
              </a:solidFill>
            </a:endParaRPr>
          </a:p>
        </p:txBody>
      </p:sp>
      <p:sp>
        <p:nvSpPr>
          <p:cNvPr id="33" name="Freeform 32"/>
          <p:cNvSpPr/>
          <p:nvPr/>
        </p:nvSpPr>
        <p:spPr>
          <a:xfrm>
            <a:off x="3428999" y="3742491"/>
            <a:ext cx="3282176" cy="1382752"/>
          </a:xfrm>
          <a:custGeom>
            <a:avLst/>
            <a:gdLst>
              <a:gd name="connsiteX0" fmla="*/ 0 w 3282176"/>
              <a:gd name="connsiteY0" fmla="*/ 0 h 1382752"/>
              <a:gd name="connsiteX1" fmla="*/ 0 w 3282176"/>
              <a:gd name="connsiteY1" fmla="*/ 1382752 h 1382752"/>
              <a:gd name="connsiteX2" fmla="*/ 3282176 w 3282176"/>
              <a:gd name="connsiteY2" fmla="*/ 1382752 h 1382752"/>
              <a:gd name="connsiteX3" fmla="*/ 1501698 w 3282176"/>
              <a:gd name="connsiteY3" fmla="*/ 14869 h 1382752"/>
              <a:gd name="connsiteX4" fmla="*/ 0 w 3282176"/>
              <a:gd name="connsiteY4" fmla="*/ 0 h 138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176" h="1382752">
                <a:moveTo>
                  <a:pt x="0" y="0"/>
                </a:moveTo>
                <a:lnTo>
                  <a:pt x="0" y="1382752"/>
                </a:lnTo>
                <a:lnTo>
                  <a:pt x="3282176" y="1382752"/>
                </a:lnTo>
                <a:lnTo>
                  <a:pt x="1501698" y="14869"/>
                </a:lnTo>
                <a:lnTo>
                  <a:pt x="0" y="0"/>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ectangle 33"/>
          <p:cNvSpPr/>
          <p:nvPr/>
        </p:nvSpPr>
        <p:spPr>
          <a:xfrm>
            <a:off x="3393303" y="2669936"/>
            <a:ext cx="457136"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LI</a:t>
            </a:r>
            <a:endParaRPr lang="en-US" sz="2000" b="1" dirty="0">
              <a:solidFill>
                <a:srgbClr val="C00000"/>
              </a:solidFill>
            </a:endParaRPr>
          </a:p>
        </p:txBody>
      </p:sp>
      <p:sp>
        <p:nvSpPr>
          <p:cNvPr id="35" name="Rectangle 34"/>
          <p:cNvSpPr/>
          <p:nvPr/>
        </p:nvSpPr>
        <p:spPr>
          <a:xfrm>
            <a:off x="3505199" y="4240489"/>
            <a:ext cx="2209800" cy="4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Ultracapacitors</a:t>
            </a:r>
          </a:p>
          <a:p>
            <a:pPr algn="ctr"/>
            <a:r>
              <a:rPr lang="en-US" sz="2000" b="1" dirty="0" smtClean="0">
                <a:solidFill>
                  <a:srgbClr val="C00000"/>
                </a:solidFill>
              </a:rPr>
              <a:t>(UC)</a:t>
            </a:r>
            <a:endParaRPr lang="en-US" sz="2000" b="1" dirty="0">
              <a:solidFill>
                <a:srgbClr val="C00000"/>
              </a:solidFill>
            </a:endParaRPr>
          </a:p>
        </p:txBody>
      </p:sp>
    </p:spTree>
    <p:extLst>
      <p:ext uri="{BB962C8B-B14F-4D97-AF65-F5344CB8AC3E}">
        <p14:creationId xmlns:p14="http://schemas.microsoft.com/office/powerpoint/2010/main" val="5420529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525963"/>
          </a:xfrm>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Autofit/>
          </a:bodyPr>
          <a:lstStyle/>
          <a:p>
            <a:pPr algn="ctr"/>
            <a:r>
              <a:rPr lang="en-US" sz="3600" b="1" dirty="0" smtClean="0">
                <a:solidFill>
                  <a:schemeClr val="accent3">
                    <a:lumMod val="50000"/>
                  </a:schemeClr>
                </a:solidFill>
              </a:rPr>
              <a:t>Ragone Plot</a:t>
            </a:r>
            <a:endParaRPr lang="en-US" sz="3600" b="1" dirty="0">
              <a:solidFill>
                <a:schemeClr val="accent3">
                  <a:lumMod val="50000"/>
                </a:schemeClr>
              </a:solidFill>
            </a:endParaRPr>
          </a:p>
        </p:txBody>
      </p:sp>
      <p:sp>
        <p:nvSpPr>
          <p:cNvPr id="10" name="TextBox 41"/>
          <p:cNvSpPr txBox="1"/>
          <p:nvPr/>
        </p:nvSpPr>
        <p:spPr>
          <a:xfrm rot="10800000">
            <a:off x="990600" y="1659392"/>
            <a:ext cx="677108" cy="414472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Specific </a:t>
            </a:r>
            <a:r>
              <a:rPr lang="en-US" sz="3200" b="1" dirty="0" smtClean="0"/>
              <a:t>Energy (Wh/kg)</a:t>
            </a:r>
            <a:endParaRPr lang="en-US" sz="3200" b="1" dirty="0"/>
          </a:p>
        </p:txBody>
      </p:sp>
      <p:sp>
        <p:nvSpPr>
          <p:cNvPr id="11" name="TextBox 42"/>
          <p:cNvSpPr txBox="1"/>
          <p:nvPr/>
        </p:nvSpPr>
        <p:spPr>
          <a:xfrm rot="16200000">
            <a:off x="4817356" y="4133865"/>
            <a:ext cx="677108" cy="385676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Specific </a:t>
            </a:r>
            <a:r>
              <a:rPr lang="en-US" sz="3200" b="1" dirty="0" smtClean="0"/>
              <a:t>Power (</a:t>
            </a:r>
            <a:r>
              <a:rPr lang="en-US" sz="3200" b="1" dirty="0"/>
              <a:t>W/kg</a:t>
            </a:r>
            <a:r>
              <a:rPr lang="en-US" sz="3200" b="1" dirty="0" smtClean="0"/>
              <a:t>)</a:t>
            </a:r>
            <a:endParaRPr lang="en-US" sz="3200" b="1" dirty="0"/>
          </a:p>
        </p:txBody>
      </p:sp>
      <p:sp>
        <p:nvSpPr>
          <p:cNvPr id="12" name="Rectangle 11"/>
          <p:cNvSpPr/>
          <p:nvPr/>
        </p:nvSpPr>
        <p:spPr>
          <a:xfrm>
            <a:off x="2218957" y="1284839"/>
            <a:ext cx="5653990" cy="4380731"/>
          </a:xfrm>
          <a:prstGeom prst="rect">
            <a:avLst/>
          </a:prstGeom>
          <a:solidFill>
            <a:srgbClr val="FBF3F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0</a:t>
            </a:r>
            <a:endParaRPr lang="en-US" dirty="0"/>
          </a:p>
        </p:txBody>
      </p:sp>
      <p:sp>
        <p:nvSpPr>
          <p:cNvPr id="16" name="Rounded Rectangle 15"/>
          <p:cNvSpPr/>
          <p:nvPr/>
        </p:nvSpPr>
        <p:spPr>
          <a:xfrm>
            <a:off x="2293239" y="3040254"/>
            <a:ext cx="526160" cy="339623"/>
          </a:xfrm>
          <a:prstGeom prst="roundRect">
            <a:avLst>
              <a:gd name="adj" fmla="val 3607"/>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cxnSp>
        <p:nvCxnSpPr>
          <p:cNvPr id="17" name="Straight Arrow Connector 16"/>
          <p:cNvCxnSpPr/>
          <p:nvPr/>
        </p:nvCxnSpPr>
        <p:spPr>
          <a:xfrm>
            <a:off x="2362199" y="1802268"/>
            <a:ext cx="0" cy="1237985"/>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199" y="1811831"/>
            <a:ext cx="1972451"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Compressed Air (CAES)</a:t>
            </a:r>
            <a:endParaRPr lang="en-US" sz="2000" b="1" dirty="0">
              <a:solidFill>
                <a:srgbClr val="C00000"/>
              </a:solidFill>
            </a:endParaRPr>
          </a:p>
        </p:txBody>
      </p:sp>
      <p:sp>
        <p:nvSpPr>
          <p:cNvPr id="19" name="Rectangle 18"/>
          <p:cNvSpPr/>
          <p:nvPr/>
        </p:nvSpPr>
        <p:spPr>
          <a:xfrm>
            <a:off x="3581399" y="4270136"/>
            <a:ext cx="1972451"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Supercapacitors</a:t>
            </a:r>
            <a:endParaRPr lang="en-US" sz="2000" b="1" dirty="0">
              <a:solidFill>
                <a:schemeClr val="tx1"/>
              </a:solidFill>
            </a:endParaRPr>
          </a:p>
        </p:txBody>
      </p:sp>
      <p:sp>
        <p:nvSpPr>
          <p:cNvPr id="22" name="TextBox 19"/>
          <p:cNvSpPr txBox="1"/>
          <p:nvPr/>
        </p:nvSpPr>
        <p:spPr>
          <a:xfrm>
            <a:off x="1295399" y="122789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10,000</a:t>
            </a:r>
          </a:p>
        </p:txBody>
      </p:sp>
      <p:sp>
        <p:nvSpPr>
          <p:cNvPr id="23" name="TextBox 21"/>
          <p:cNvSpPr txBox="1"/>
          <p:nvPr/>
        </p:nvSpPr>
        <p:spPr>
          <a:xfrm>
            <a:off x="1295399" y="19707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1,000</a:t>
            </a:r>
          </a:p>
        </p:txBody>
      </p:sp>
      <p:sp>
        <p:nvSpPr>
          <p:cNvPr id="24" name="TextBox 22"/>
          <p:cNvSpPr txBox="1"/>
          <p:nvPr/>
        </p:nvSpPr>
        <p:spPr>
          <a:xfrm>
            <a:off x="1295399" y="2708414"/>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100</a:t>
            </a:r>
          </a:p>
        </p:txBody>
      </p:sp>
      <p:sp>
        <p:nvSpPr>
          <p:cNvPr id="25" name="TextBox 24"/>
          <p:cNvSpPr txBox="1"/>
          <p:nvPr/>
        </p:nvSpPr>
        <p:spPr>
          <a:xfrm>
            <a:off x="1295399" y="34185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10</a:t>
            </a:r>
          </a:p>
        </p:txBody>
      </p:sp>
      <p:sp>
        <p:nvSpPr>
          <p:cNvPr id="26" name="TextBox 25"/>
          <p:cNvSpPr txBox="1"/>
          <p:nvPr/>
        </p:nvSpPr>
        <p:spPr>
          <a:xfrm>
            <a:off x="1219199" y="418058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1</a:t>
            </a:r>
          </a:p>
        </p:txBody>
      </p:sp>
      <p:sp>
        <p:nvSpPr>
          <p:cNvPr id="27" name="Rounded Rectangle 26"/>
          <p:cNvSpPr/>
          <p:nvPr/>
        </p:nvSpPr>
        <p:spPr>
          <a:xfrm>
            <a:off x="3312678" y="2482313"/>
            <a:ext cx="954521" cy="557939"/>
          </a:xfrm>
          <a:prstGeom prst="roundRect">
            <a:avLst>
              <a:gd name="adj" fmla="val 22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8" name="TextBox 26"/>
          <p:cNvSpPr txBox="1"/>
          <p:nvPr/>
        </p:nvSpPr>
        <p:spPr>
          <a:xfrm>
            <a:off x="1253043" y="4885491"/>
            <a:ext cx="990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t>0.1</a:t>
            </a:r>
          </a:p>
        </p:txBody>
      </p:sp>
      <p:sp>
        <p:nvSpPr>
          <p:cNvPr id="29" name="TextBox 28"/>
          <p:cNvSpPr txBox="1"/>
          <p:nvPr/>
        </p:nvSpPr>
        <p:spPr>
          <a:xfrm>
            <a:off x="2209799" y="5571291"/>
            <a:ext cx="588691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       </a:t>
            </a:r>
            <a:r>
              <a:rPr lang="en-US" sz="2000" b="1" dirty="0" smtClean="0"/>
              <a:t>10          100       1,000     10,000   100,000  1,000,000</a:t>
            </a:r>
            <a:endParaRPr lang="en-US" sz="2000" b="1" dirty="0"/>
          </a:p>
        </p:txBody>
      </p:sp>
      <p:sp>
        <p:nvSpPr>
          <p:cNvPr id="30" name="Rounded Rectangle 29"/>
          <p:cNvSpPr/>
          <p:nvPr/>
        </p:nvSpPr>
        <p:spPr>
          <a:xfrm>
            <a:off x="2666999" y="3429000"/>
            <a:ext cx="954521" cy="425024"/>
          </a:xfrm>
          <a:prstGeom prst="roundRect">
            <a:avLst>
              <a:gd name="adj" fmla="val 2269"/>
            </a:avLst>
          </a:prstGeom>
          <a:solidFill>
            <a:schemeClr val="tx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C00000"/>
                </a:solidFill>
              </a:rPr>
              <a:t>LA</a:t>
            </a:r>
            <a:endParaRPr lang="en-US" b="1" dirty="0">
              <a:solidFill>
                <a:srgbClr val="C00000"/>
              </a:solidFill>
            </a:endParaRPr>
          </a:p>
        </p:txBody>
      </p:sp>
      <p:sp>
        <p:nvSpPr>
          <p:cNvPr id="32" name="Rounded Rectangle 31"/>
          <p:cNvSpPr/>
          <p:nvPr/>
        </p:nvSpPr>
        <p:spPr>
          <a:xfrm>
            <a:off x="3886198" y="2669935"/>
            <a:ext cx="1672999" cy="503117"/>
          </a:xfrm>
          <a:prstGeom prst="roundRect">
            <a:avLst>
              <a:gd name="adj" fmla="val 226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Flywheels (FW)</a:t>
            </a:r>
            <a:endParaRPr lang="en-US" sz="2000" b="1" dirty="0">
              <a:solidFill>
                <a:srgbClr val="C00000"/>
              </a:solidFill>
            </a:endParaRPr>
          </a:p>
        </p:txBody>
      </p:sp>
      <p:sp>
        <p:nvSpPr>
          <p:cNvPr id="33" name="Freeform 32"/>
          <p:cNvSpPr/>
          <p:nvPr/>
        </p:nvSpPr>
        <p:spPr>
          <a:xfrm>
            <a:off x="3428999" y="3742491"/>
            <a:ext cx="3282176" cy="1382752"/>
          </a:xfrm>
          <a:custGeom>
            <a:avLst/>
            <a:gdLst>
              <a:gd name="connsiteX0" fmla="*/ 0 w 3282176"/>
              <a:gd name="connsiteY0" fmla="*/ 0 h 1382752"/>
              <a:gd name="connsiteX1" fmla="*/ 0 w 3282176"/>
              <a:gd name="connsiteY1" fmla="*/ 1382752 h 1382752"/>
              <a:gd name="connsiteX2" fmla="*/ 3282176 w 3282176"/>
              <a:gd name="connsiteY2" fmla="*/ 1382752 h 1382752"/>
              <a:gd name="connsiteX3" fmla="*/ 1501698 w 3282176"/>
              <a:gd name="connsiteY3" fmla="*/ 14869 h 1382752"/>
              <a:gd name="connsiteX4" fmla="*/ 0 w 3282176"/>
              <a:gd name="connsiteY4" fmla="*/ 0 h 138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176" h="1382752">
                <a:moveTo>
                  <a:pt x="0" y="0"/>
                </a:moveTo>
                <a:lnTo>
                  <a:pt x="0" y="1382752"/>
                </a:lnTo>
                <a:lnTo>
                  <a:pt x="3282176" y="1382752"/>
                </a:lnTo>
                <a:lnTo>
                  <a:pt x="1501698" y="14869"/>
                </a:lnTo>
                <a:lnTo>
                  <a:pt x="0" y="0"/>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ectangle 33"/>
          <p:cNvSpPr/>
          <p:nvPr/>
        </p:nvSpPr>
        <p:spPr>
          <a:xfrm>
            <a:off x="3393303" y="2669936"/>
            <a:ext cx="457136" cy="38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LI</a:t>
            </a:r>
            <a:endParaRPr lang="en-US" sz="2000" b="1" dirty="0">
              <a:solidFill>
                <a:srgbClr val="C00000"/>
              </a:solidFill>
            </a:endParaRPr>
          </a:p>
        </p:txBody>
      </p:sp>
      <p:sp>
        <p:nvSpPr>
          <p:cNvPr id="35" name="Rectangle 34"/>
          <p:cNvSpPr/>
          <p:nvPr/>
        </p:nvSpPr>
        <p:spPr>
          <a:xfrm>
            <a:off x="3505199" y="4240489"/>
            <a:ext cx="2209800" cy="4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C00000"/>
                </a:solidFill>
              </a:rPr>
              <a:t>Ultracapacitors</a:t>
            </a:r>
          </a:p>
          <a:p>
            <a:pPr algn="ctr"/>
            <a:r>
              <a:rPr lang="en-US" sz="2000" b="1" dirty="0" smtClean="0">
                <a:solidFill>
                  <a:srgbClr val="C00000"/>
                </a:solidFill>
              </a:rPr>
              <a:t>(UC)</a:t>
            </a:r>
            <a:endParaRPr lang="en-US" sz="2000" b="1" dirty="0">
              <a:solidFill>
                <a:srgbClr val="C00000"/>
              </a:solidFill>
            </a:endParaRPr>
          </a:p>
        </p:txBody>
      </p:sp>
    </p:spTree>
    <p:extLst>
      <p:ext uri="{BB962C8B-B14F-4D97-AF65-F5344CB8AC3E}">
        <p14:creationId xmlns:p14="http://schemas.microsoft.com/office/powerpoint/2010/main" val="2775437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#1: Capital Cost (Energy and Power)</a:t>
            </a:r>
            <a:endParaRPr lang="en-US" sz="4400" b="1" dirty="0">
              <a:solidFill>
                <a:schemeClr val="accent3">
                  <a:lumMod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735" y="2402305"/>
            <a:ext cx="1033666" cy="1483895"/>
          </a:xfrm>
          <a:prstGeom prst="rect">
            <a:avLst/>
          </a:prstGeom>
        </p:spPr>
      </p:pic>
      <p:pic>
        <p:nvPicPr>
          <p:cNvPr id="4100" name="Picture 4" descr="http://img.directindustry.com/images_di/photo-g/ultra-capacitor-486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590800"/>
            <a:ext cx="1688424" cy="11790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batteriesinaflash.com/images/sealedleadacid/D5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6741" y="2648574"/>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photo-dictionary.com/photofiles/list/8075/10946lithium_ion_batte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8656" y="2789319"/>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743200" y="1920732"/>
            <a:ext cx="1201432" cy="400110"/>
          </a:xfrm>
          <a:prstGeom prst="rect">
            <a:avLst/>
          </a:prstGeom>
          <a:noFill/>
        </p:spPr>
        <p:txBody>
          <a:bodyPr wrap="square" rtlCol="0">
            <a:spAutoFit/>
          </a:bodyPr>
          <a:lstStyle/>
          <a:p>
            <a:pPr algn="ctr"/>
            <a:r>
              <a:rPr lang="en-US" sz="2000" b="1" dirty="0" smtClean="0"/>
              <a:t>Flywheel</a:t>
            </a:r>
            <a:endParaRPr lang="en-US" sz="2000" b="1" dirty="0"/>
          </a:p>
        </p:txBody>
      </p:sp>
      <p:sp>
        <p:nvSpPr>
          <p:cNvPr id="20" name="TextBox 19"/>
          <p:cNvSpPr txBox="1"/>
          <p:nvPr/>
        </p:nvSpPr>
        <p:spPr>
          <a:xfrm>
            <a:off x="568458" y="1905000"/>
            <a:ext cx="1752600" cy="400110"/>
          </a:xfrm>
          <a:prstGeom prst="rect">
            <a:avLst/>
          </a:prstGeom>
          <a:noFill/>
        </p:spPr>
        <p:txBody>
          <a:bodyPr wrap="square" rtlCol="0">
            <a:spAutoFit/>
          </a:bodyPr>
          <a:lstStyle/>
          <a:p>
            <a:pPr algn="ctr"/>
            <a:r>
              <a:rPr lang="en-US" sz="2000" b="1" dirty="0" smtClean="0"/>
              <a:t>Ultracapacitor</a:t>
            </a:r>
            <a:endParaRPr lang="en-US" sz="2000" b="1" dirty="0"/>
          </a:p>
        </p:txBody>
      </p:sp>
      <p:sp>
        <p:nvSpPr>
          <p:cNvPr id="21" name="TextBox 20"/>
          <p:cNvSpPr txBox="1"/>
          <p:nvPr/>
        </p:nvSpPr>
        <p:spPr>
          <a:xfrm>
            <a:off x="5926842" y="1828800"/>
            <a:ext cx="1388358" cy="707886"/>
          </a:xfrm>
          <a:prstGeom prst="rect">
            <a:avLst/>
          </a:prstGeom>
          <a:noFill/>
        </p:spPr>
        <p:txBody>
          <a:bodyPr wrap="square" rtlCol="0">
            <a:spAutoFit/>
          </a:bodyPr>
          <a:lstStyle/>
          <a:p>
            <a:pPr algn="ctr"/>
            <a:r>
              <a:rPr lang="en-US" sz="2000" b="1" dirty="0" smtClean="0"/>
              <a:t>Lead-acid battery</a:t>
            </a:r>
            <a:endParaRPr lang="en-US" sz="2000" b="1" dirty="0"/>
          </a:p>
        </p:txBody>
      </p:sp>
      <p:sp>
        <p:nvSpPr>
          <p:cNvPr id="22" name="TextBox 21"/>
          <p:cNvSpPr txBox="1"/>
          <p:nvPr/>
        </p:nvSpPr>
        <p:spPr>
          <a:xfrm>
            <a:off x="4419600" y="1828800"/>
            <a:ext cx="1388358" cy="707886"/>
          </a:xfrm>
          <a:prstGeom prst="rect">
            <a:avLst/>
          </a:prstGeom>
          <a:noFill/>
        </p:spPr>
        <p:txBody>
          <a:bodyPr wrap="square" rtlCol="0">
            <a:spAutoFit/>
          </a:bodyPr>
          <a:lstStyle/>
          <a:p>
            <a:pPr algn="ctr"/>
            <a:r>
              <a:rPr lang="en-US" sz="2000" b="1" dirty="0" smtClean="0"/>
              <a:t>Lithium ion battery</a:t>
            </a:r>
            <a:endParaRPr lang="en-US" sz="2000" b="1" dirty="0"/>
          </a:p>
        </p:txBody>
      </p:sp>
      <p:sp>
        <p:nvSpPr>
          <p:cNvPr id="23" name="TextBox 22"/>
          <p:cNvSpPr txBox="1"/>
          <p:nvPr/>
        </p:nvSpPr>
        <p:spPr>
          <a:xfrm>
            <a:off x="7537830" y="1828800"/>
            <a:ext cx="1540758" cy="707886"/>
          </a:xfrm>
          <a:prstGeom prst="rect">
            <a:avLst/>
          </a:prstGeom>
          <a:noFill/>
        </p:spPr>
        <p:txBody>
          <a:bodyPr wrap="square" rtlCol="0">
            <a:spAutoFit/>
          </a:bodyPr>
          <a:lstStyle/>
          <a:p>
            <a:pPr algn="ctr"/>
            <a:r>
              <a:rPr lang="en-US" sz="2000" b="1" dirty="0" smtClean="0"/>
              <a:t>Compressed air</a:t>
            </a:r>
            <a:endParaRPr lang="en-US" sz="2000" b="1" dirty="0"/>
          </a:p>
        </p:txBody>
      </p:sp>
      <p:pic>
        <p:nvPicPr>
          <p:cNvPr id="24" name="Picture 4" descr="File:Smiley.svg"/>
          <p:cNvPicPr>
            <a:picLocks noChangeAspect="1" noChangeArrowheads="1"/>
          </p:cNvPicPr>
          <p:nvPr/>
        </p:nvPicPr>
        <p:blipFill>
          <a:blip r:embed="rId8" cstate="print"/>
          <a:srcRect/>
          <a:stretch>
            <a:fillRect/>
          </a:stretch>
        </p:blipFill>
        <p:spPr bwMode="auto">
          <a:xfrm>
            <a:off x="7924800" y="4337457"/>
            <a:ext cx="685800" cy="685800"/>
          </a:xfrm>
          <a:prstGeom prst="rect">
            <a:avLst/>
          </a:prstGeom>
          <a:noFill/>
        </p:spPr>
      </p:pic>
      <p:pic>
        <p:nvPicPr>
          <p:cNvPr id="26" name="Picture 6" descr="http://www.mysocalledsensorylife.com/wp-content/uploads/2011/02/sad+smiley+face1.jpg"/>
          <p:cNvPicPr>
            <a:picLocks noChangeAspect="1" noChangeArrowheads="1"/>
          </p:cNvPicPr>
          <p:nvPr/>
        </p:nvPicPr>
        <p:blipFill>
          <a:blip r:embed="rId9" cstate="print"/>
          <a:srcRect/>
          <a:stretch>
            <a:fillRect/>
          </a:stretch>
        </p:blipFill>
        <p:spPr bwMode="auto">
          <a:xfrm>
            <a:off x="1219199" y="4331514"/>
            <a:ext cx="691743" cy="691743"/>
          </a:xfrm>
          <a:prstGeom prst="rect">
            <a:avLst/>
          </a:prstGeom>
          <a:noFill/>
        </p:spPr>
      </p:pic>
      <p:pic>
        <p:nvPicPr>
          <p:cNvPr id="4110" name="Picture 14" descr="https://encrypted-tbn2.google.com/images?q=tbn:ANd9GcSZ592KD7dOnxmk3zz_HwEUqPAEPz0v7sxdu-3tWdEDeKW6eLn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1738" y="4337457"/>
            <a:ext cx="697001" cy="7190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s://encrypted-tbn2.google.com/images?q=tbn:ANd9GcSZ592KD7dOnxmk3zz_HwEUqPAEPz0v7sxdu-3tWdEDeKW6eLn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6398" y="4331513"/>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ile:Smiley.svg"/>
          <p:cNvPicPr>
            <a:picLocks noChangeAspect="1" noChangeArrowheads="1"/>
          </p:cNvPicPr>
          <p:nvPr/>
        </p:nvPicPr>
        <p:blipFill>
          <a:blip r:embed="rId8" cstate="print"/>
          <a:srcRect/>
          <a:stretch>
            <a:fillRect/>
          </a:stretch>
        </p:blipFill>
        <p:spPr bwMode="auto">
          <a:xfrm>
            <a:off x="1371600" y="5632857"/>
            <a:ext cx="685800" cy="685800"/>
          </a:xfrm>
          <a:prstGeom prst="rect">
            <a:avLst/>
          </a:prstGeom>
          <a:noFill/>
        </p:spPr>
      </p:pic>
      <p:pic>
        <p:nvPicPr>
          <p:cNvPr id="33" name="Picture 4" descr="File:Smiley.svg"/>
          <p:cNvPicPr>
            <a:picLocks noChangeAspect="1" noChangeArrowheads="1"/>
          </p:cNvPicPr>
          <p:nvPr/>
        </p:nvPicPr>
        <p:blipFill>
          <a:blip r:embed="rId8" cstate="print"/>
          <a:srcRect/>
          <a:stretch>
            <a:fillRect/>
          </a:stretch>
        </p:blipFill>
        <p:spPr bwMode="auto">
          <a:xfrm>
            <a:off x="3140958" y="5632857"/>
            <a:ext cx="685800" cy="685800"/>
          </a:xfrm>
          <a:prstGeom prst="rect">
            <a:avLst/>
          </a:prstGeom>
          <a:noFill/>
        </p:spPr>
      </p:pic>
      <p:pic>
        <p:nvPicPr>
          <p:cNvPr id="34" name="Picture 4" descr="File:Smiley.svg"/>
          <p:cNvPicPr>
            <a:picLocks noChangeAspect="1" noChangeArrowheads="1"/>
          </p:cNvPicPr>
          <p:nvPr/>
        </p:nvPicPr>
        <p:blipFill>
          <a:blip r:embed="rId8" cstate="print"/>
          <a:srcRect/>
          <a:stretch>
            <a:fillRect/>
          </a:stretch>
        </p:blipFill>
        <p:spPr bwMode="auto">
          <a:xfrm>
            <a:off x="4876800" y="5614810"/>
            <a:ext cx="685800" cy="685800"/>
          </a:xfrm>
          <a:prstGeom prst="rect">
            <a:avLst/>
          </a:prstGeom>
          <a:noFill/>
        </p:spPr>
      </p:pic>
      <p:pic>
        <p:nvPicPr>
          <p:cNvPr id="35" name="Picture 4" descr="File:Smiley.svg"/>
          <p:cNvPicPr>
            <a:picLocks noChangeAspect="1" noChangeArrowheads="1"/>
          </p:cNvPicPr>
          <p:nvPr/>
        </p:nvPicPr>
        <p:blipFill>
          <a:blip r:embed="rId8" cstate="print"/>
          <a:srcRect/>
          <a:stretch>
            <a:fillRect/>
          </a:stretch>
        </p:blipFill>
        <p:spPr bwMode="auto">
          <a:xfrm>
            <a:off x="6477000" y="5614810"/>
            <a:ext cx="685800" cy="685800"/>
          </a:xfrm>
          <a:prstGeom prst="rect">
            <a:avLst/>
          </a:prstGeom>
          <a:noFill/>
        </p:spPr>
      </p:pic>
      <p:pic>
        <p:nvPicPr>
          <p:cNvPr id="37" name="Picture 6" descr="http://www.mysocalledsensorylife.com/wp-content/uploads/2011/02/sad+smiley+face1.jpg"/>
          <p:cNvPicPr>
            <a:picLocks noChangeAspect="1" noChangeArrowheads="1"/>
          </p:cNvPicPr>
          <p:nvPr/>
        </p:nvPicPr>
        <p:blipFill>
          <a:blip r:embed="rId9" cstate="print"/>
          <a:srcRect/>
          <a:stretch>
            <a:fillRect/>
          </a:stretch>
        </p:blipFill>
        <p:spPr bwMode="auto">
          <a:xfrm>
            <a:off x="3118257" y="4337457"/>
            <a:ext cx="691743" cy="691743"/>
          </a:xfrm>
          <a:prstGeom prst="rect">
            <a:avLst/>
          </a:prstGeom>
          <a:noFill/>
        </p:spPr>
      </p:pic>
      <p:pic>
        <p:nvPicPr>
          <p:cNvPr id="38" name="Picture 6" descr="http://www.mysocalledsensorylife.com/wp-content/uploads/2011/02/sad+smiley+face1.jpg"/>
          <p:cNvPicPr>
            <a:picLocks noChangeAspect="1" noChangeArrowheads="1"/>
          </p:cNvPicPr>
          <p:nvPr/>
        </p:nvPicPr>
        <p:blipFill>
          <a:blip r:embed="rId9" cstate="print"/>
          <a:srcRect/>
          <a:stretch>
            <a:fillRect/>
          </a:stretch>
        </p:blipFill>
        <p:spPr bwMode="auto">
          <a:xfrm>
            <a:off x="7918857" y="5632857"/>
            <a:ext cx="691743" cy="691743"/>
          </a:xfrm>
          <a:prstGeom prst="rect">
            <a:avLst/>
          </a:prstGeom>
          <a:noFill/>
        </p:spPr>
      </p:pic>
      <p:pic>
        <p:nvPicPr>
          <p:cNvPr id="4114" name="Picture 18" descr="http://t1.gstatic.com/images?q=tbn:ANd9GcQSYoQEv62SaazLNKVWZqr2CW3wQddEUAC3F_WTIdd7WmqJMFPptznM-Il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230" y="1151171"/>
            <a:ext cx="894704" cy="8075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848185858"/>
              </p:ext>
            </p:extLst>
          </p:nvPr>
        </p:nvGraphicFramePr>
        <p:xfrm>
          <a:off x="228600" y="3947160"/>
          <a:ext cx="8447190" cy="2285999"/>
        </p:xfrm>
        <a:graphic>
          <a:graphicData uri="http://schemas.openxmlformats.org/drawingml/2006/table">
            <a:tbl>
              <a:tblPr firstRow="1" bandRow="1">
                <a:tableStyleId>{5C22544A-7EE6-4342-B048-85BDC9FD1C3A}</a:tableStyleId>
              </a:tblPr>
              <a:tblGrid>
                <a:gridCol w="1014841"/>
                <a:gridCol w="1800889"/>
                <a:gridCol w="1407865"/>
                <a:gridCol w="1407865"/>
                <a:gridCol w="1407865"/>
                <a:gridCol w="1407865"/>
              </a:tblGrid>
              <a:tr h="1061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Energy Cost ($/kWh)</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25000" dirty="0" smtClean="0">
                          <a:solidFill>
                            <a:schemeClr val="tx1"/>
                          </a:solidFill>
                          <a:latin typeface="+mn-lt"/>
                        </a:rPr>
                        <a:t>k</a:t>
                      </a:r>
                      <a:endParaRPr lang="en-US" sz="1800" b="1" dirty="0" smtClean="0">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10,000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5,000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525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200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50</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95584">
                <a:tc>
                  <a:txBody>
                    <a:bodyPr/>
                    <a:lstStyle/>
                    <a:p>
                      <a:pPr algn="ctr"/>
                      <a:r>
                        <a:rPr lang="en-US" sz="1800" b="1" dirty="0" smtClean="0"/>
                        <a:t>Power Cost</a:t>
                      </a:r>
                    </a:p>
                    <a:p>
                      <a:pPr algn="ctr"/>
                      <a:r>
                        <a:rPr lang="en-US" sz="1800" b="1" dirty="0" smtClean="0"/>
                        <a:t>($/kW)</a:t>
                      </a:r>
                    </a:p>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100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250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175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125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600</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9575" y="2667000"/>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39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110"/>
                                        </p:tgtEl>
                                        <p:attrNameLst>
                                          <p:attrName>style.visibility</p:attrName>
                                        </p:attrNameLst>
                                      </p:cBhvr>
                                      <p:to>
                                        <p:strVal val="visible"/>
                                      </p:to>
                                    </p:set>
                                    <p:animEffect transition="in" filter="fade">
                                      <p:cBhvr>
                                        <p:cTn id="47" dur="1000"/>
                                        <p:tgtEl>
                                          <p:spTgt spid="4110"/>
                                        </p:tgtEl>
                                      </p:cBhvr>
                                    </p:animEffect>
                                    <p:anim calcmode="lin" valueType="num">
                                      <p:cBhvr>
                                        <p:cTn id="48" dur="1000" fill="hold"/>
                                        <p:tgtEl>
                                          <p:spTgt spid="4110"/>
                                        </p:tgtEl>
                                        <p:attrNameLst>
                                          <p:attrName>ppt_x</p:attrName>
                                        </p:attrNameLst>
                                      </p:cBhvr>
                                      <p:tavLst>
                                        <p:tav tm="0">
                                          <p:val>
                                            <p:strVal val="#ppt_x"/>
                                          </p:val>
                                        </p:tav>
                                        <p:tav tm="100000">
                                          <p:val>
                                            <p:strVal val="#ppt_x"/>
                                          </p:val>
                                        </p:tav>
                                      </p:tavLst>
                                    </p:anim>
                                    <p:anim calcmode="lin" valueType="num">
                                      <p:cBhvr>
                                        <p:cTn id="49" dur="1000" fill="hold"/>
                                        <p:tgtEl>
                                          <p:spTgt spid="41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#2: </a:t>
            </a:r>
            <a:r>
              <a:rPr lang="en-US" sz="4400" b="1" dirty="0">
                <a:solidFill>
                  <a:schemeClr val="accent3">
                    <a:lumMod val="50000"/>
                  </a:schemeClr>
                </a:solidFill>
              </a:rPr>
              <a:t>Volume </a:t>
            </a:r>
            <a:r>
              <a:rPr lang="en-US" sz="4400" b="1" dirty="0" smtClean="0">
                <a:solidFill>
                  <a:schemeClr val="accent3">
                    <a:lumMod val="50000"/>
                  </a:schemeClr>
                </a:solidFill>
              </a:rPr>
              <a:t>Density (Energy and Power)</a:t>
            </a:r>
            <a:endParaRPr lang="en-US" sz="4400" b="1" dirty="0">
              <a:solidFill>
                <a:schemeClr val="accent3">
                  <a:lumMod val="50000"/>
                </a:schemeClr>
              </a:solidFill>
            </a:endParaRPr>
          </a:p>
        </p:txBody>
      </p:sp>
      <p:pic>
        <p:nvPicPr>
          <p:cNvPr id="93" name="Picture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7025" y="2591683"/>
            <a:ext cx="1033666" cy="1483895"/>
          </a:xfrm>
          <a:prstGeom prst="rect">
            <a:avLst/>
          </a:prstGeom>
        </p:spPr>
      </p:pic>
      <p:pic>
        <p:nvPicPr>
          <p:cNvPr id="94" name="Picture 4" descr="http://img.directindustry.com/images_di/photo-g/ultra-capacitor-486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288" y="2744083"/>
            <a:ext cx="1688424" cy="117909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http://www.batteriesinaflash.com/images/sealedleadacid/D5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8549" y="2844719"/>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http://www.photo-dictionary.com/photofiles/list/8075/10946lithium_ion_batte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320" y="2922285"/>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2774490" y="2110110"/>
            <a:ext cx="1201432" cy="400110"/>
          </a:xfrm>
          <a:prstGeom prst="rect">
            <a:avLst/>
          </a:prstGeom>
          <a:noFill/>
        </p:spPr>
        <p:txBody>
          <a:bodyPr wrap="square" rtlCol="0">
            <a:spAutoFit/>
          </a:bodyPr>
          <a:lstStyle/>
          <a:p>
            <a:pPr algn="ctr"/>
            <a:r>
              <a:rPr lang="en-US" sz="2000" b="1" dirty="0" smtClean="0"/>
              <a:t>Flywheel</a:t>
            </a:r>
            <a:endParaRPr lang="en-US" sz="2000" b="1" dirty="0"/>
          </a:p>
        </p:txBody>
      </p:sp>
      <p:sp>
        <p:nvSpPr>
          <p:cNvPr id="99" name="TextBox 98"/>
          <p:cNvSpPr txBox="1"/>
          <p:nvPr/>
        </p:nvSpPr>
        <p:spPr>
          <a:xfrm>
            <a:off x="870288" y="2084527"/>
            <a:ext cx="1688424" cy="400110"/>
          </a:xfrm>
          <a:prstGeom prst="rect">
            <a:avLst/>
          </a:prstGeom>
          <a:noFill/>
        </p:spPr>
        <p:txBody>
          <a:bodyPr wrap="square" rtlCol="0">
            <a:spAutoFit/>
          </a:bodyPr>
          <a:lstStyle/>
          <a:p>
            <a:pPr algn="ctr"/>
            <a:r>
              <a:rPr lang="en-US" sz="2000" b="1" dirty="0" smtClean="0"/>
              <a:t>Ultracapacitor</a:t>
            </a:r>
            <a:endParaRPr lang="en-US" sz="2000" b="1" dirty="0"/>
          </a:p>
        </p:txBody>
      </p:sp>
      <p:sp>
        <p:nvSpPr>
          <p:cNvPr id="100" name="TextBox 99"/>
          <p:cNvSpPr txBox="1"/>
          <p:nvPr/>
        </p:nvSpPr>
        <p:spPr>
          <a:xfrm>
            <a:off x="5888650" y="2024945"/>
            <a:ext cx="1388358" cy="707886"/>
          </a:xfrm>
          <a:prstGeom prst="rect">
            <a:avLst/>
          </a:prstGeom>
          <a:noFill/>
        </p:spPr>
        <p:txBody>
          <a:bodyPr wrap="square" rtlCol="0">
            <a:spAutoFit/>
          </a:bodyPr>
          <a:lstStyle/>
          <a:p>
            <a:pPr algn="ctr"/>
            <a:r>
              <a:rPr lang="en-US" sz="2000" b="1" dirty="0" smtClean="0"/>
              <a:t>Lead-acid battery</a:t>
            </a:r>
            <a:endParaRPr lang="en-US" sz="2000" b="1" dirty="0"/>
          </a:p>
        </p:txBody>
      </p:sp>
      <p:sp>
        <p:nvSpPr>
          <p:cNvPr id="101" name="TextBox 100"/>
          <p:cNvSpPr txBox="1"/>
          <p:nvPr/>
        </p:nvSpPr>
        <p:spPr>
          <a:xfrm>
            <a:off x="4252622" y="2037966"/>
            <a:ext cx="1388358" cy="707886"/>
          </a:xfrm>
          <a:prstGeom prst="rect">
            <a:avLst/>
          </a:prstGeom>
          <a:noFill/>
        </p:spPr>
        <p:txBody>
          <a:bodyPr wrap="square" rtlCol="0">
            <a:spAutoFit/>
          </a:bodyPr>
          <a:lstStyle/>
          <a:p>
            <a:pPr algn="ctr"/>
            <a:r>
              <a:rPr lang="en-US" sz="2000" b="1" dirty="0" smtClean="0"/>
              <a:t>Lithium ion battery</a:t>
            </a:r>
            <a:endParaRPr lang="en-US" sz="2000" b="1" dirty="0"/>
          </a:p>
        </p:txBody>
      </p:sp>
      <p:sp>
        <p:nvSpPr>
          <p:cNvPr id="102" name="TextBox 101"/>
          <p:cNvSpPr txBox="1"/>
          <p:nvPr/>
        </p:nvSpPr>
        <p:spPr>
          <a:xfrm>
            <a:off x="7537830" y="2018178"/>
            <a:ext cx="1540758" cy="707886"/>
          </a:xfrm>
          <a:prstGeom prst="rect">
            <a:avLst/>
          </a:prstGeom>
          <a:noFill/>
        </p:spPr>
        <p:txBody>
          <a:bodyPr wrap="square" rtlCol="0">
            <a:spAutoFit/>
          </a:bodyPr>
          <a:lstStyle/>
          <a:p>
            <a:pPr algn="ctr"/>
            <a:r>
              <a:rPr lang="en-US" sz="2000" b="1" dirty="0" smtClean="0"/>
              <a:t>Compressed air</a:t>
            </a:r>
            <a:endParaRPr lang="en-US" sz="2000" b="1" dirty="0"/>
          </a:p>
        </p:txBody>
      </p:sp>
      <p:pic>
        <p:nvPicPr>
          <p:cNvPr id="105"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1738" y="4450635"/>
            <a:ext cx="697001" cy="71907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6398" y="4444691"/>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File:Smiley.svg"/>
          <p:cNvPicPr>
            <a:picLocks noChangeAspect="1" noChangeArrowheads="1"/>
          </p:cNvPicPr>
          <p:nvPr/>
        </p:nvPicPr>
        <p:blipFill>
          <a:blip r:embed="rId9" cstate="print"/>
          <a:srcRect/>
          <a:stretch>
            <a:fillRect/>
          </a:stretch>
        </p:blipFill>
        <p:spPr bwMode="auto">
          <a:xfrm>
            <a:off x="1371600" y="5746035"/>
            <a:ext cx="685800" cy="685800"/>
          </a:xfrm>
          <a:prstGeom prst="rect">
            <a:avLst/>
          </a:prstGeom>
          <a:noFill/>
        </p:spPr>
      </p:pic>
      <p:pic>
        <p:nvPicPr>
          <p:cNvPr id="108" name="Picture 4" descr="File:Smiley.svg"/>
          <p:cNvPicPr>
            <a:picLocks noChangeAspect="1" noChangeArrowheads="1"/>
          </p:cNvPicPr>
          <p:nvPr/>
        </p:nvPicPr>
        <p:blipFill>
          <a:blip r:embed="rId9" cstate="print"/>
          <a:srcRect/>
          <a:stretch>
            <a:fillRect/>
          </a:stretch>
        </p:blipFill>
        <p:spPr bwMode="auto">
          <a:xfrm>
            <a:off x="3140958" y="5746035"/>
            <a:ext cx="685800" cy="685800"/>
          </a:xfrm>
          <a:prstGeom prst="rect">
            <a:avLst/>
          </a:prstGeom>
          <a:noFill/>
        </p:spPr>
      </p:pic>
      <p:pic>
        <p:nvPicPr>
          <p:cNvPr id="111" name="Picture 6" descr="http://www.mysocalledsensorylife.com/wp-content/uploads/2011/02/sad+smiley+face1.jpg"/>
          <p:cNvPicPr>
            <a:picLocks noChangeAspect="1" noChangeArrowheads="1"/>
          </p:cNvPicPr>
          <p:nvPr/>
        </p:nvPicPr>
        <p:blipFill>
          <a:blip r:embed="rId10" cstate="print"/>
          <a:srcRect/>
          <a:stretch>
            <a:fillRect/>
          </a:stretch>
        </p:blipFill>
        <p:spPr bwMode="auto">
          <a:xfrm>
            <a:off x="1324261" y="4477969"/>
            <a:ext cx="691743" cy="691743"/>
          </a:xfrm>
          <a:prstGeom prst="rect">
            <a:avLst/>
          </a:prstGeom>
          <a:noFill/>
        </p:spPr>
      </p:pic>
      <p:pic>
        <p:nvPicPr>
          <p:cNvPr id="112" name="Picture 6" descr="http://www.mysocalledsensorylife.com/wp-content/uploads/2011/02/sad+smiley+face1.jpg"/>
          <p:cNvPicPr>
            <a:picLocks noChangeAspect="1" noChangeArrowheads="1"/>
          </p:cNvPicPr>
          <p:nvPr/>
        </p:nvPicPr>
        <p:blipFill>
          <a:blip r:embed="rId10" cstate="print"/>
          <a:srcRect/>
          <a:stretch>
            <a:fillRect/>
          </a:stretch>
        </p:blipFill>
        <p:spPr bwMode="auto">
          <a:xfrm>
            <a:off x="7918857" y="5746035"/>
            <a:ext cx="691743" cy="691743"/>
          </a:xfrm>
          <a:prstGeom prst="rect">
            <a:avLst/>
          </a:prstGeom>
          <a:noFill/>
        </p:spPr>
      </p:pic>
      <p:graphicFrame>
        <p:nvGraphicFramePr>
          <p:cNvPr id="114" name="Table 113"/>
          <p:cNvGraphicFramePr>
            <a:graphicFrameLocks noGrp="1"/>
          </p:cNvGraphicFramePr>
          <p:nvPr>
            <p:extLst>
              <p:ext uri="{D42A27DB-BD31-4B8C-83A1-F6EECF244321}">
                <p14:modId xmlns:p14="http://schemas.microsoft.com/office/powerpoint/2010/main" val="389180816"/>
              </p:ext>
            </p:extLst>
          </p:nvPr>
        </p:nvGraphicFramePr>
        <p:xfrm>
          <a:off x="228600" y="3923178"/>
          <a:ext cx="8523390" cy="2529840"/>
        </p:xfrm>
        <a:graphic>
          <a:graphicData uri="http://schemas.openxmlformats.org/drawingml/2006/table">
            <a:tbl>
              <a:tblPr firstRow="1" bandRow="1">
                <a:tableStyleId>{5C22544A-7EE6-4342-B048-85BDC9FD1C3A}</a:tableStyleId>
              </a:tblPr>
              <a:tblGrid>
                <a:gridCol w="1023995"/>
                <a:gridCol w="1817135"/>
                <a:gridCol w="1420565"/>
                <a:gridCol w="1420565"/>
                <a:gridCol w="1420565"/>
                <a:gridCol w="1420565"/>
              </a:tblGrid>
              <a:tr h="1264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Energy Density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(Wh/L)</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30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80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150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80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6</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64920">
                <a:tc>
                  <a:txBody>
                    <a:bodyPr/>
                    <a:lstStyle/>
                    <a:p>
                      <a:pPr algn="ctr"/>
                      <a:r>
                        <a:rPr lang="en-US" sz="1800" b="1" dirty="0" smtClean="0"/>
                        <a:t>Power Density (W/L)</a:t>
                      </a:r>
                    </a:p>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3000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1600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450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128</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dirty="0" smtClean="0">
                          <a:solidFill>
                            <a:schemeClr val="tx1"/>
                          </a:solidFill>
                        </a:rPr>
                        <a:t>             0.5</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115"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5378" y="5757922"/>
            <a:ext cx="697001" cy="71907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0038" y="5751978"/>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6" descr="http://www.mysocalledsensorylife.com/wp-content/uploads/2011/02/sad+smiley+face1.jpg"/>
          <p:cNvPicPr>
            <a:picLocks noChangeAspect="1" noChangeArrowheads="1"/>
          </p:cNvPicPr>
          <p:nvPr/>
        </p:nvPicPr>
        <p:blipFill>
          <a:blip r:embed="rId10" cstate="print"/>
          <a:srcRect/>
          <a:stretch>
            <a:fillRect/>
          </a:stretch>
        </p:blipFill>
        <p:spPr bwMode="auto">
          <a:xfrm>
            <a:off x="7905859" y="4438974"/>
            <a:ext cx="691743" cy="691743"/>
          </a:xfrm>
          <a:prstGeom prst="rect">
            <a:avLst/>
          </a:prstGeom>
          <a:noFill/>
        </p:spPr>
      </p:pic>
      <p:pic>
        <p:nvPicPr>
          <p:cNvPr id="118"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757" y="4456578"/>
            <a:ext cx="697001" cy="7190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www.photo-dictionary.com/photofiles/list/8075/10946lithium_ion_batter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5492" y="1342875"/>
            <a:ext cx="615308" cy="485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2819400"/>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7775" y="885969"/>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22295" y="1371600"/>
            <a:ext cx="1030705" cy="54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clker.com/cliparts/1/1/9/2/12065738771352376078Arnoud999_Right_or_wrong_5.svg.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79831" y="960631"/>
            <a:ext cx="1020569" cy="102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57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par>
                                <p:cTn id="41" presetID="10"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par>
                                <p:cTn id="47" presetID="10" presetClass="entr" presetSubtype="0"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500"/>
                                        <p:tgtEl>
                                          <p:spTgt spid="117"/>
                                        </p:tgtEl>
                                      </p:cBhvr>
                                    </p:animEffect>
                                  </p:childTnLst>
                                </p:cTn>
                              </p:par>
                              <p:par>
                                <p:cTn id="50" presetID="10" presetClass="entr" presetSubtype="0" fill="hold"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500"/>
                                        <p:tgtEl>
                                          <p:spTgt spid="102"/>
                                        </p:tgtEl>
                                      </p:cBhvr>
                                    </p:animEffect>
                                  </p:childTnLst>
                                </p:cTn>
                              </p:par>
                              <p:par>
                                <p:cTn id="65" presetID="10" presetClass="entr" presetSubtype="0" fill="hold"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par>
                          <p:cTn id="76" fill="hold">
                            <p:stCondLst>
                              <p:cond delay="0"/>
                            </p:stCondLst>
                            <p:childTnLst>
                              <p:par>
                                <p:cTn id="77" presetID="1" presetClass="path" presetSubtype="0" accel="50000" decel="50000" fill="hold" nodeType="afterEffect">
                                  <p:stCondLst>
                                    <p:cond delay="0"/>
                                  </p:stCondLst>
                                  <p:childTnLst>
                                    <p:animMotion origin="layout" path="M 0.12969 2.77556E-17 C 0.21111 2.77556E-17 0.27761 0.01806 0.27761 0.04051 C 0.27761 0.06296 0.21111 0.08125 0.12969 0.08125 C 0.04792 0.08125 -0.01805 0.06296 -0.01805 0.04051 C -0.01805 0.01806 0.04792 2.77556E-17 0.12969 2.77556E-17 Z " pathEditMode="relative" rAng="0" ptsTypes="fffff">
                                      <p:cBhvr>
                                        <p:cTn id="78" dur="2000" fill="hold"/>
                                        <p:tgtEl>
                                          <p:spTgt spid="1027"/>
                                        </p:tgtEl>
                                        <p:attrNameLst>
                                          <p:attrName>ppt_x</p:attrName>
                                          <p:attrName>ppt_y</p:attrName>
                                        </p:attrNameLst>
                                      </p:cBhvr>
                                      <p:rCtr x="0" y="4051"/>
                                    </p:animMotion>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1030"/>
                                        </p:tgtEl>
                                        <p:attrNameLst>
                                          <p:attrName>style.visibility</p:attrName>
                                        </p:attrNameLst>
                                      </p:cBhvr>
                                      <p:to>
                                        <p:strVal val="visible"/>
                                      </p:to>
                                    </p:set>
                                    <p:animEffect transition="in" filter="fade">
                                      <p:cBhvr>
                                        <p:cTn id="8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#3: </a:t>
            </a:r>
            <a:r>
              <a:rPr lang="en-US" sz="4400" b="1" dirty="0">
                <a:solidFill>
                  <a:schemeClr val="accent3">
                    <a:lumMod val="50000"/>
                  </a:schemeClr>
                </a:solidFill>
              </a:rPr>
              <a:t>Discharge  </a:t>
            </a:r>
            <a:r>
              <a:rPr lang="en-US" sz="4400" b="1" dirty="0" smtClean="0">
                <a:solidFill>
                  <a:schemeClr val="accent3">
                    <a:lumMod val="50000"/>
                  </a:schemeClr>
                </a:solidFill>
              </a:rPr>
              <a:t>Time vs. Charge Time </a:t>
            </a:r>
            <a:endParaRPr lang="en-US" sz="4400" b="1" dirty="0">
              <a:solidFill>
                <a:schemeClr val="accent3">
                  <a:lumMod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76" y="2935113"/>
            <a:ext cx="903176" cy="1296568"/>
          </a:xfrm>
          <a:prstGeom prst="rect">
            <a:avLst/>
          </a:prstGeom>
        </p:spPr>
      </p:pic>
      <p:pic>
        <p:nvPicPr>
          <p:cNvPr id="7" name="Picture 4" descr="http://img.directindustry.com/images_di/photo-g/ultra-capacitor-486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5442" y="3184181"/>
            <a:ext cx="1540758" cy="10759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batteriesinaflash.com/images/sealedleadacid/D5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3124200"/>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photo-dictionary.com/photofiles/list/8075/10946lithium_ion_batte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3185475"/>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38241" y="2593776"/>
            <a:ext cx="1201432" cy="369332"/>
          </a:xfrm>
          <a:prstGeom prst="rect">
            <a:avLst/>
          </a:prstGeom>
          <a:noFill/>
        </p:spPr>
        <p:txBody>
          <a:bodyPr wrap="square" rtlCol="0">
            <a:spAutoFit/>
          </a:bodyPr>
          <a:lstStyle/>
          <a:p>
            <a:pPr algn="ctr"/>
            <a:r>
              <a:rPr lang="en-US" b="1" dirty="0" smtClean="0"/>
              <a:t>Flywheel</a:t>
            </a:r>
            <a:endParaRPr lang="en-US" b="1" dirty="0"/>
          </a:p>
        </p:txBody>
      </p:sp>
      <p:sp>
        <p:nvSpPr>
          <p:cNvPr id="13" name="TextBox 12"/>
          <p:cNvSpPr txBox="1"/>
          <p:nvPr/>
        </p:nvSpPr>
        <p:spPr>
          <a:xfrm>
            <a:off x="2345442" y="2669976"/>
            <a:ext cx="1688424" cy="369332"/>
          </a:xfrm>
          <a:prstGeom prst="rect">
            <a:avLst/>
          </a:prstGeom>
          <a:noFill/>
        </p:spPr>
        <p:txBody>
          <a:bodyPr wrap="square" rtlCol="0">
            <a:spAutoFit/>
          </a:bodyPr>
          <a:lstStyle/>
          <a:p>
            <a:pPr algn="ctr"/>
            <a:r>
              <a:rPr lang="en-US" b="1" dirty="0" smtClean="0"/>
              <a:t>Ultracapacitor</a:t>
            </a:r>
            <a:endParaRPr lang="en-US" b="1" dirty="0"/>
          </a:p>
        </p:txBody>
      </p:sp>
      <p:sp>
        <p:nvSpPr>
          <p:cNvPr id="14" name="TextBox 13"/>
          <p:cNvSpPr txBox="1"/>
          <p:nvPr/>
        </p:nvSpPr>
        <p:spPr>
          <a:xfrm>
            <a:off x="7374642" y="2514600"/>
            <a:ext cx="1388358" cy="646331"/>
          </a:xfrm>
          <a:prstGeom prst="rect">
            <a:avLst/>
          </a:prstGeom>
          <a:noFill/>
        </p:spPr>
        <p:txBody>
          <a:bodyPr wrap="square" rtlCol="0">
            <a:spAutoFit/>
          </a:bodyPr>
          <a:lstStyle/>
          <a:p>
            <a:pPr algn="ctr"/>
            <a:r>
              <a:rPr lang="en-US" b="1" dirty="0" smtClean="0"/>
              <a:t>Lead-acid battery</a:t>
            </a:r>
            <a:endParaRPr lang="en-US" b="1" dirty="0"/>
          </a:p>
        </p:txBody>
      </p:sp>
      <p:sp>
        <p:nvSpPr>
          <p:cNvPr id="15" name="TextBox 14"/>
          <p:cNvSpPr txBox="1"/>
          <p:nvPr/>
        </p:nvSpPr>
        <p:spPr>
          <a:xfrm>
            <a:off x="5850642" y="2514600"/>
            <a:ext cx="1388358" cy="646331"/>
          </a:xfrm>
          <a:prstGeom prst="rect">
            <a:avLst/>
          </a:prstGeom>
          <a:noFill/>
        </p:spPr>
        <p:txBody>
          <a:bodyPr wrap="square" rtlCol="0">
            <a:spAutoFit/>
          </a:bodyPr>
          <a:lstStyle/>
          <a:p>
            <a:pPr algn="ctr"/>
            <a:r>
              <a:rPr lang="en-US" b="1" dirty="0" smtClean="0"/>
              <a:t>Lithium ion battery</a:t>
            </a:r>
            <a:endParaRPr lang="en-US" b="1" dirty="0"/>
          </a:p>
        </p:txBody>
      </p:sp>
      <p:sp>
        <p:nvSpPr>
          <p:cNvPr id="16" name="TextBox 15"/>
          <p:cNvSpPr txBox="1"/>
          <p:nvPr/>
        </p:nvSpPr>
        <p:spPr>
          <a:xfrm>
            <a:off x="4250442" y="2514600"/>
            <a:ext cx="1540758" cy="646331"/>
          </a:xfrm>
          <a:prstGeom prst="rect">
            <a:avLst/>
          </a:prstGeom>
          <a:noFill/>
        </p:spPr>
        <p:txBody>
          <a:bodyPr wrap="square" rtlCol="0">
            <a:spAutoFit/>
          </a:bodyPr>
          <a:lstStyle/>
          <a:p>
            <a:pPr algn="ctr"/>
            <a:r>
              <a:rPr lang="en-US" b="1" dirty="0" smtClean="0"/>
              <a:t>Compressed air</a:t>
            </a:r>
            <a:endParaRPr lang="en-US" b="1" dirty="0"/>
          </a:p>
        </p:txBody>
      </p:sp>
      <p:pic>
        <p:nvPicPr>
          <p:cNvPr id="21"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7267" y="5904379"/>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ile:Smiley.svg"/>
          <p:cNvPicPr>
            <a:picLocks noChangeAspect="1" noChangeArrowheads="1"/>
          </p:cNvPicPr>
          <p:nvPr/>
        </p:nvPicPr>
        <p:blipFill>
          <a:blip r:embed="rId9" cstate="print"/>
          <a:srcRect/>
          <a:stretch>
            <a:fillRect/>
          </a:stretch>
        </p:blipFill>
        <p:spPr bwMode="auto">
          <a:xfrm>
            <a:off x="1219200" y="5943600"/>
            <a:ext cx="685800" cy="685800"/>
          </a:xfrm>
          <a:prstGeom prst="rect">
            <a:avLst/>
          </a:prstGeom>
          <a:noFill/>
        </p:spPr>
      </p:pic>
      <p:pic>
        <p:nvPicPr>
          <p:cNvPr id="24" name="Picture 4" descr="File:Smiley.svg"/>
          <p:cNvPicPr>
            <a:picLocks noChangeAspect="1" noChangeArrowheads="1"/>
          </p:cNvPicPr>
          <p:nvPr/>
        </p:nvPicPr>
        <p:blipFill>
          <a:blip r:embed="rId9" cstate="print"/>
          <a:srcRect/>
          <a:stretch>
            <a:fillRect/>
          </a:stretch>
        </p:blipFill>
        <p:spPr bwMode="auto">
          <a:xfrm>
            <a:off x="2819400" y="5943600"/>
            <a:ext cx="685800" cy="685800"/>
          </a:xfrm>
          <a:prstGeom prst="rect">
            <a:avLst/>
          </a:prstGeom>
          <a:noFill/>
        </p:spPr>
      </p:pic>
      <p:pic>
        <p:nvPicPr>
          <p:cNvPr id="25" name="Picture 6" descr="http://www.mysocalledsensorylife.com/wp-content/uploads/2011/02/sad+smiley+face1.jpg"/>
          <p:cNvPicPr>
            <a:picLocks noChangeAspect="1" noChangeArrowheads="1"/>
          </p:cNvPicPr>
          <p:nvPr/>
        </p:nvPicPr>
        <p:blipFill>
          <a:blip r:embed="rId10" cstate="print"/>
          <a:srcRect/>
          <a:stretch>
            <a:fillRect/>
          </a:stretch>
        </p:blipFill>
        <p:spPr bwMode="auto">
          <a:xfrm>
            <a:off x="7766457" y="5861457"/>
            <a:ext cx="691743" cy="691743"/>
          </a:xfrm>
          <a:prstGeom prst="rect">
            <a:avLst/>
          </a:prstGeom>
          <a:noFill/>
        </p:spPr>
      </p:pic>
      <p:pic>
        <p:nvPicPr>
          <p:cNvPr id="26" name="Picture 14" descr="https://encrypted-tbn2.google.com/images?q=tbn:ANd9GcSZ592KD7dOnxmk3zz_HwEUqPAEPz0v7sxdu-3tWdEDeKW6eL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7438" y="5904379"/>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5416" y="3114531"/>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70"/>
          <p:cNvGrpSpPr/>
          <p:nvPr/>
        </p:nvGrpSpPr>
        <p:grpSpPr>
          <a:xfrm>
            <a:off x="990600" y="4306713"/>
            <a:ext cx="1007419" cy="1484487"/>
            <a:chOff x="2441446" y="3505350"/>
            <a:chExt cx="1368554" cy="2133450"/>
          </a:xfrm>
        </p:grpSpPr>
        <p:pic>
          <p:nvPicPr>
            <p:cNvPr id="72" name="Picture 12" descr="https://encrypted-tbn1.google.com/images?q=tbn:ANd9GcRjO1qH_Gf0TmfN5k7ErjNBw08X3ndW2N08F7NlAw0sXq8zfFk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7315" y="3505350"/>
              <a:ext cx="767807" cy="53325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https://encrypted-tbn1.google.com/images?q=tbn:ANd9GcRjO1qH_Gf0TmfN5k7ErjNBw08X3ndW2N08F7NlAw0sXq8zfFk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0392" y="4609727"/>
              <a:ext cx="767807" cy="64807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446" y="4033672"/>
              <a:ext cx="1368554" cy="90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260102"/>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3962400"/>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2650181" y="4306713"/>
            <a:ext cx="1007419" cy="1484487"/>
            <a:chOff x="2441446" y="3505350"/>
            <a:chExt cx="1368554" cy="2133450"/>
          </a:xfrm>
        </p:grpSpPr>
        <p:pic>
          <p:nvPicPr>
            <p:cNvPr id="78" name="Picture 12" descr="https://encrypted-tbn1.google.com/images?q=tbn:ANd9GcRjO1qH_Gf0TmfN5k7ErjNBw08X3ndW2N08F7NlAw0sXq8zfFk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7315" y="3505350"/>
              <a:ext cx="767807" cy="53325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https://encrypted-tbn1.google.com/images?q=tbn:ANd9GcRjO1qH_Gf0TmfN5k7ErjNBw08X3ndW2N08F7NlAw0sXq8zfFk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0392" y="4609727"/>
              <a:ext cx="767807" cy="64807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446" y="4033672"/>
              <a:ext cx="1368554" cy="90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260102"/>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3962400"/>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 name="Group 82"/>
          <p:cNvGrpSpPr/>
          <p:nvPr/>
        </p:nvGrpSpPr>
        <p:grpSpPr>
          <a:xfrm>
            <a:off x="4478981" y="4306713"/>
            <a:ext cx="1007419" cy="1484487"/>
            <a:chOff x="2441446" y="3505350"/>
            <a:chExt cx="1368554" cy="2133450"/>
          </a:xfrm>
        </p:grpSpPr>
        <p:pic>
          <p:nvPicPr>
            <p:cNvPr id="84" name="Picture 12" descr="https://encrypted-tbn1.google.com/images?q=tbn:ANd9GcRjO1qH_Gf0TmfN5k7ErjNBw08X3ndW2N08F7NlAw0sXq8zfFk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8359" y="3505350"/>
              <a:ext cx="416533" cy="53324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https://encrypted-tbn1.google.com/images?q=tbn:ANd9GcRjO1qH_Gf0TmfN5k7ErjNBw08X3ndW2N08F7NlAw0sXq8zfFk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0392" y="4609727"/>
              <a:ext cx="767807" cy="64807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446" y="4033672"/>
              <a:ext cx="1368554" cy="90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260102"/>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79095" y="3962399"/>
              <a:ext cx="248702" cy="5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 name="Group 94"/>
          <p:cNvGrpSpPr/>
          <p:nvPr/>
        </p:nvGrpSpPr>
        <p:grpSpPr>
          <a:xfrm>
            <a:off x="7620000" y="4306713"/>
            <a:ext cx="1007419" cy="1484487"/>
            <a:chOff x="2441446" y="3505350"/>
            <a:chExt cx="1368554" cy="2133450"/>
          </a:xfrm>
        </p:grpSpPr>
        <p:pic>
          <p:nvPicPr>
            <p:cNvPr id="96" name="Picture 12" descr="https://encrypted-tbn1.google.com/images?q=tbn:ANd9GcRjO1qH_Gf0TmfN5k7ErjNBw08X3ndW2N08F7NlAw0sXq8zfFk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59025" y="3505350"/>
              <a:ext cx="197884" cy="53324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2" descr="https://encrypted-tbn1.google.com/images?q=tbn:ANd9GcRjO1qH_Gf0TmfN5k7ErjNBw08X3ndW2N08F7NlAw0sXq8zfFk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0392" y="4609727"/>
              <a:ext cx="767807" cy="64807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446" y="4033672"/>
              <a:ext cx="1368554" cy="90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260102"/>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959025" y="3886611"/>
              <a:ext cx="249738" cy="52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3" name="Group 192"/>
          <p:cNvGrpSpPr/>
          <p:nvPr/>
        </p:nvGrpSpPr>
        <p:grpSpPr>
          <a:xfrm>
            <a:off x="4114006" y="855368"/>
            <a:ext cx="4135959" cy="1659232"/>
            <a:chOff x="520274" y="5"/>
            <a:chExt cx="6193201" cy="6323925"/>
          </a:xfrm>
        </p:grpSpPr>
        <p:grpSp>
          <p:nvGrpSpPr>
            <p:cNvPr id="194" name="Group 193"/>
            <p:cNvGrpSpPr/>
            <p:nvPr/>
          </p:nvGrpSpPr>
          <p:grpSpPr>
            <a:xfrm>
              <a:off x="520274" y="5"/>
              <a:ext cx="6193201" cy="6323925"/>
              <a:chOff x="520274" y="1372397"/>
              <a:chExt cx="6193201" cy="4246507"/>
            </a:xfrm>
          </p:grpSpPr>
          <p:cxnSp>
            <p:nvCxnSpPr>
              <p:cNvPr id="196" name="Straight Arrow Connector 195"/>
              <p:cNvCxnSpPr/>
              <p:nvPr/>
            </p:nvCxnSpPr>
            <p:spPr>
              <a:xfrm flipH="1" flipV="1">
                <a:off x="1404610" y="1372397"/>
                <a:ext cx="1" cy="3258988"/>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1403024" y="4631385"/>
                <a:ext cx="5004676" cy="0"/>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rot="16200000">
                <a:off x="-398400" y="2697972"/>
                <a:ext cx="2436473" cy="599126"/>
              </a:xfrm>
              <a:prstGeom prst="rect">
                <a:avLst/>
              </a:prstGeom>
              <a:noFill/>
            </p:spPr>
            <p:txBody>
              <a:bodyPr wrap="square" rtlCol="0">
                <a:spAutoFit/>
              </a:bodyPr>
              <a:lstStyle/>
              <a:p>
                <a:r>
                  <a:rPr lang="en-US" sz="2000" b="1" dirty="0" smtClean="0">
                    <a:cs typeface="Times New Roman"/>
                  </a:rPr>
                  <a:t>Power</a:t>
                </a:r>
                <a:endParaRPr lang="en-US" sz="2000" b="1" dirty="0">
                  <a:cs typeface="Times New Roman"/>
                </a:endParaRPr>
              </a:p>
            </p:txBody>
          </p:sp>
          <p:sp>
            <p:nvSpPr>
              <p:cNvPr id="199" name="TextBox 198"/>
              <p:cNvSpPr txBox="1"/>
              <p:nvPr/>
            </p:nvSpPr>
            <p:spPr>
              <a:xfrm>
                <a:off x="3259915" y="4594894"/>
                <a:ext cx="1975276" cy="1024010"/>
              </a:xfrm>
              <a:prstGeom prst="rect">
                <a:avLst/>
              </a:prstGeom>
              <a:noFill/>
            </p:spPr>
            <p:txBody>
              <a:bodyPr wrap="square" rtlCol="0">
                <a:spAutoFit/>
              </a:bodyPr>
              <a:lstStyle/>
              <a:p>
                <a:r>
                  <a:rPr lang="en-US" sz="2000" b="1" dirty="0" smtClean="0">
                    <a:cs typeface="Times New Roman"/>
                  </a:rPr>
                  <a:t>Time</a:t>
                </a:r>
                <a:endParaRPr lang="en-US" sz="2000" b="1" dirty="0">
                  <a:cs typeface="Times New Roman"/>
                </a:endParaRPr>
              </a:p>
            </p:txBody>
          </p:sp>
          <p:cxnSp>
            <p:nvCxnSpPr>
              <p:cNvPr id="200" name="Straight Connector 199"/>
              <p:cNvCxnSpPr/>
              <p:nvPr/>
            </p:nvCxnSpPr>
            <p:spPr>
              <a:xfrm>
                <a:off x="1432312" y="4251710"/>
                <a:ext cx="375369" cy="158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H="1">
                <a:off x="1838981" y="1779298"/>
                <a:ext cx="337067" cy="250968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2461198" y="4244137"/>
                <a:ext cx="204907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5199653" y="2228323"/>
                <a:ext cx="1513822" cy="866468"/>
              </a:xfrm>
              <a:prstGeom prst="rect">
                <a:avLst/>
              </a:prstGeom>
              <a:noFill/>
            </p:spPr>
            <p:txBody>
              <a:bodyPr wrap="square" rtlCol="0">
                <a:spAutoFit/>
              </a:bodyPr>
              <a:lstStyle/>
              <a:p>
                <a:r>
                  <a:rPr lang="en-US" sz="1600" b="1" dirty="0" smtClean="0">
                    <a:cs typeface="Times New Roman"/>
                  </a:rPr>
                  <a:t>Peak cap</a:t>
                </a:r>
                <a:endParaRPr lang="en-US" sz="1600" b="1" baseline="-25000" dirty="0">
                  <a:cs typeface="Times New Roman"/>
                </a:endParaRPr>
              </a:p>
            </p:txBody>
          </p:sp>
        </p:grpSp>
        <p:cxnSp>
          <p:nvCxnSpPr>
            <p:cNvPr id="195" name="Straight Connector 194"/>
            <p:cNvCxnSpPr/>
            <p:nvPr/>
          </p:nvCxnSpPr>
          <p:spPr>
            <a:xfrm>
              <a:off x="1468218" y="2836939"/>
              <a:ext cx="4655480" cy="0"/>
            </a:xfrm>
            <a:prstGeom prst="line">
              <a:avLst/>
            </a:prstGeom>
            <a:ln w="4445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4" name="Straight Connector 203"/>
          <p:cNvCxnSpPr/>
          <p:nvPr/>
        </p:nvCxnSpPr>
        <p:spPr>
          <a:xfrm>
            <a:off x="5237380" y="1026203"/>
            <a:ext cx="172820" cy="957599"/>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H="1">
            <a:off x="6781800" y="985748"/>
            <a:ext cx="225101" cy="980607"/>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7006901" y="1018749"/>
            <a:ext cx="172820" cy="957599"/>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1" name="Group 100"/>
          <p:cNvGrpSpPr/>
          <p:nvPr/>
        </p:nvGrpSpPr>
        <p:grpSpPr>
          <a:xfrm>
            <a:off x="6079181" y="4306713"/>
            <a:ext cx="1007419" cy="1484487"/>
            <a:chOff x="2441446" y="3505350"/>
            <a:chExt cx="1368554" cy="2133450"/>
          </a:xfrm>
        </p:grpSpPr>
        <p:pic>
          <p:nvPicPr>
            <p:cNvPr id="102" name="Picture 12" descr="https://encrypted-tbn1.google.com/images?q=tbn:ANd9GcRjO1qH_Gf0TmfN5k7ErjNBw08X3ndW2N08F7NlAw0sXq8zfFk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8359" y="3505350"/>
              <a:ext cx="416533" cy="53324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https://encrypted-tbn1.google.com/images?q=tbn:ANd9GcRjO1qH_Gf0TmfN5k7ErjNBw08X3ndW2N08F7NlAw0sXq8zfFk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0392" y="4609727"/>
              <a:ext cx="767807" cy="64807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446" y="4033672"/>
              <a:ext cx="1368554" cy="90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260102"/>
              <a:ext cx="858065" cy="3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79095" y="3962399"/>
              <a:ext cx="248702" cy="5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685006" y="838200"/>
            <a:ext cx="3124994" cy="1659232"/>
            <a:chOff x="608806" y="784020"/>
            <a:chExt cx="3124994" cy="1659232"/>
          </a:xfrm>
        </p:grpSpPr>
        <p:grpSp>
          <p:nvGrpSpPr>
            <p:cNvPr id="127" name="Group 126"/>
            <p:cNvGrpSpPr/>
            <p:nvPr/>
          </p:nvGrpSpPr>
          <p:grpSpPr>
            <a:xfrm>
              <a:off x="608806" y="784020"/>
              <a:ext cx="3124994" cy="1659232"/>
              <a:chOff x="520274" y="5"/>
              <a:chExt cx="4679378" cy="6323925"/>
            </a:xfrm>
          </p:grpSpPr>
          <p:grpSp>
            <p:nvGrpSpPr>
              <p:cNvPr id="128" name="Group 127"/>
              <p:cNvGrpSpPr/>
              <p:nvPr/>
            </p:nvGrpSpPr>
            <p:grpSpPr>
              <a:xfrm>
                <a:off x="520274" y="5"/>
                <a:ext cx="4679378" cy="6323925"/>
                <a:chOff x="520274" y="1372397"/>
                <a:chExt cx="4679378" cy="4246507"/>
              </a:xfrm>
            </p:grpSpPr>
            <p:cxnSp>
              <p:nvCxnSpPr>
                <p:cNvPr id="137" name="Straight Arrow Connector 136"/>
                <p:cNvCxnSpPr/>
                <p:nvPr/>
              </p:nvCxnSpPr>
              <p:spPr>
                <a:xfrm flipH="1" flipV="1">
                  <a:off x="1404610" y="1372397"/>
                  <a:ext cx="1" cy="3258988"/>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1403023" y="4631385"/>
                  <a:ext cx="3107244" cy="0"/>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rot="16200000">
                  <a:off x="-398400" y="2697972"/>
                  <a:ext cx="2436473" cy="599126"/>
                </a:xfrm>
                <a:prstGeom prst="rect">
                  <a:avLst/>
                </a:prstGeom>
                <a:noFill/>
              </p:spPr>
              <p:txBody>
                <a:bodyPr wrap="square" rtlCol="0">
                  <a:spAutoFit/>
                </a:bodyPr>
                <a:lstStyle/>
                <a:p>
                  <a:r>
                    <a:rPr lang="en-US" sz="2000" b="1" dirty="0" smtClean="0">
                      <a:cs typeface="Times New Roman"/>
                    </a:rPr>
                    <a:t>Power</a:t>
                  </a:r>
                  <a:endParaRPr lang="en-US" sz="2000" b="1" dirty="0">
                    <a:cs typeface="Times New Roman"/>
                  </a:endParaRPr>
                </a:p>
              </p:txBody>
            </p:sp>
            <p:sp>
              <p:nvSpPr>
                <p:cNvPr id="140" name="TextBox 139"/>
                <p:cNvSpPr txBox="1"/>
                <p:nvPr/>
              </p:nvSpPr>
              <p:spPr>
                <a:xfrm>
                  <a:off x="2505469" y="4594894"/>
                  <a:ext cx="1975277" cy="1024010"/>
                </a:xfrm>
                <a:prstGeom prst="rect">
                  <a:avLst/>
                </a:prstGeom>
                <a:noFill/>
              </p:spPr>
              <p:txBody>
                <a:bodyPr wrap="square" rtlCol="0">
                  <a:spAutoFit/>
                </a:bodyPr>
                <a:lstStyle/>
                <a:p>
                  <a:r>
                    <a:rPr lang="en-US" sz="2000" b="1" dirty="0" smtClean="0">
                      <a:cs typeface="Times New Roman"/>
                    </a:rPr>
                    <a:t>Time</a:t>
                  </a:r>
                  <a:endParaRPr lang="en-US" sz="2000" b="1" dirty="0">
                    <a:cs typeface="Times New Roman"/>
                  </a:endParaRPr>
                </a:p>
              </p:txBody>
            </p:sp>
            <p:cxnSp>
              <p:nvCxnSpPr>
                <p:cNvPr id="141" name="Straight Connector 140"/>
                <p:cNvCxnSpPr/>
                <p:nvPr/>
              </p:nvCxnSpPr>
              <p:spPr>
                <a:xfrm>
                  <a:off x="1432312" y="4251710"/>
                  <a:ext cx="375369" cy="158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1838981" y="1779298"/>
                  <a:ext cx="337067" cy="250968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461199" y="4244136"/>
                  <a:ext cx="456409"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3685830" y="2385386"/>
                  <a:ext cx="1513822" cy="866468"/>
                </a:xfrm>
                <a:prstGeom prst="rect">
                  <a:avLst/>
                </a:prstGeom>
                <a:noFill/>
              </p:spPr>
              <p:txBody>
                <a:bodyPr wrap="square" rtlCol="0">
                  <a:spAutoFit/>
                </a:bodyPr>
                <a:lstStyle/>
                <a:p>
                  <a:r>
                    <a:rPr lang="en-US" sz="1600" b="1" dirty="0" smtClean="0">
                      <a:cs typeface="Times New Roman"/>
                    </a:rPr>
                    <a:t>Peak cap</a:t>
                  </a:r>
                  <a:endParaRPr lang="en-US" sz="1600" b="1" baseline="-25000" dirty="0">
                    <a:cs typeface="Times New Roman"/>
                  </a:endParaRPr>
                </a:p>
              </p:txBody>
            </p:sp>
          </p:grpSp>
          <p:cxnSp>
            <p:nvCxnSpPr>
              <p:cNvPr id="129" name="Straight Connector 128"/>
              <p:cNvCxnSpPr/>
              <p:nvPr/>
            </p:nvCxnSpPr>
            <p:spPr>
              <a:xfrm>
                <a:off x="1468217" y="2836938"/>
                <a:ext cx="2916629" cy="0"/>
              </a:xfrm>
              <a:prstGeom prst="line">
                <a:avLst/>
              </a:prstGeom>
              <a:ln w="4445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3" name="Straight Connector 152"/>
            <p:cNvCxnSpPr/>
            <p:nvPr/>
          </p:nvCxnSpPr>
          <p:spPr>
            <a:xfrm>
              <a:off x="1732180" y="954855"/>
              <a:ext cx="172820" cy="957599"/>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2213299" y="914400"/>
              <a:ext cx="225101" cy="980607"/>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2438400" y="947401"/>
              <a:ext cx="172820" cy="957599"/>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590800" y="1905000"/>
              <a:ext cx="30480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09" name="Straight Connector 108"/>
          <p:cNvCxnSpPr/>
          <p:nvPr/>
        </p:nvCxnSpPr>
        <p:spPr>
          <a:xfrm>
            <a:off x="7162800" y="1981200"/>
            <a:ext cx="30480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0" name="Picture 4" descr="http://img.directindustry.com/images_di/photo-g/ultra-capacitor-48654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60700" y="914400"/>
            <a:ext cx="401500" cy="28038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http://www.batteriesinaflash.com/images/sealedleadacid/D572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91200" y="914400"/>
            <a:ext cx="576740" cy="57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54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par>
                                <p:cTn id="59" presetID="10" presetClass="entr" presetSubtype="0"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500"/>
                                        <p:tgtEl>
                                          <p:spTgt spid="95"/>
                                        </p:tgtEl>
                                      </p:cBhvr>
                                    </p:animEffect>
                                  </p:childTnLst>
                                </p:cTn>
                              </p:par>
                              <p:par>
                                <p:cTn id="62" presetID="10" presetClass="entr" presetSubtype="0" fill="hold"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#5: </a:t>
            </a:r>
            <a:r>
              <a:rPr lang="en-US" sz="4400" b="1" dirty="0">
                <a:solidFill>
                  <a:schemeClr val="accent3">
                    <a:lumMod val="50000"/>
                  </a:schemeClr>
                </a:solidFill>
              </a:rPr>
              <a:t>Energy </a:t>
            </a:r>
            <a:r>
              <a:rPr lang="en-US" sz="4400" b="1" dirty="0" smtClean="0">
                <a:solidFill>
                  <a:schemeClr val="accent3">
                    <a:lumMod val="50000"/>
                  </a:schemeClr>
                </a:solidFill>
              </a:rPr>
              <a:t>Efficiency</a:t>
            </a:r>
            <a:endParaRPr lang="en-US" sz="4400" b="1" dirty="0">
              <a:solidFill>
                <a:schemeClr val="accent3">
                  <a:lumMod val="50000"/>
                </a:schemeClr>
              </a:solidFill>
            </a:endParaRPr>
          </a:p>
        </p:txBody>
      </p:sp>
      <p:pic>
        <p:nvPicPr>
          <p:cNvPr id="6" name="Picture 6" descr="http://www.androidmeup.com/system/application/resources/img/battery-leak2.jpg"/>
          <p:cNvPicPr>
            <a:picLocks noChangeAspect="1" noChangeArrowheads="1"/>
          </p:cNvPicPr>
          <p:nvPr/>
        </p:nvPicPr>
        <p:blipFill>
          <a:blip r:embed="rId4" cstate="print"/>
          <a:srcRect/>
          <a:stretch>
            <a:fillRect/>
          </a:stretch>
        </p:blipFill>
        <p:spPr bwMode="auto">
          <a:xfrm>
            <a:off x="465221" y="914400"/>
            <a:ext cx="2244433" cy="1551430"/>
          </a:xfrm>
          <a:prstGeom prst="rect">
            <a:avLst/>
          </a:prstGeom>
          <a:noFill/>
        </p:spPr>
      </p:pic>
      <p:sp>
        <p:nvSpPr>
          <p:cNvPr id="7" name="TextBox 6"/>
          <p:cNvSpPr txBox="1"/>
          <p:nvPr/>
        </p:nvSpPr>
        <p:spPr>
          <a:xfrm>
            <a:off x="3581400" y="997617"/>
            <a:ext cx="3657600" cy="954107"/>
          </a:xfrm>
          <a:prstGeom prst="rect">
            <a:avLst/>
          </a:prstGeom>
          <a:solidFill>
            <a:srgbClr val="FF0000"/>
          </a:solidFill>
        </p:spPr>
        <p:txBody>
          <a:bodyPr wrap="square" rtlCol="0">
            <a:spAutoFit/>
          </a:bodyPr>
          <a:lstStyle/>
          <a:p>
            <a:pPr algn="ctr"/>
            <a:r>
              <a:rPr lang="en-US" sz="2800" b="1" i="1" u="sng" dirty="0" smtClean="0">
                <a:solidFill>
                  <a:schemeClr val="bg1"/>
                </a:solidFill>
              </a:rPr>
              <a:t>Energy Wastage</a:t>
            </a:r>
            <a:endParaRPr lang="en-US" sz="2800" b="1" i="1" dirty="0" smtClean="0">
              <a:solidFill>
                <a:schemeClr val="bg1"/>
              </a:solidFill>
            </a:endParaRPr>
          </a:p>
          <a:p>
            <a:pPr algn="ctr"/>
            <a:r>
              <a:rPr lang="en-US" sz="2800" b="1" dirty="0" smtClean="0">
                <a:solidFill>
                  <a:schemeClr val="bg1"/>
                </a:solidFill>
              </a:rPr>
              <a:t>Input &gt; Output</a:t>
            </a:r>
            <a:endParaRPr lang="en-US" sz="2800" b="1"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746" y="3259577"/>
            <a:ext cx="1033666" cy="1483895"/>
          </a:xfrm>
          <a:prstGeom prst="rect">
            <a:avLst/>
          </a:prstGeom>
        </p:spPr>
      </p:pic>
      <p:pic>
        <p:nvPicPr>
          <p:cNvPr id="11" name="Picture 4" descr="http://img.directindustry.com/images_di/photo-g/ultra-capacitor-4865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1412" y="3446904"/>
            <a:ext cx="1688424" cy="1179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batteriesinaflash.com/images/sealedleadacid/D57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1099" y="3486774"/>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photo-dictionary.com/photofiles/list/8075/10946lithium_ion_batter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5698" y="3551319"/>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44211" y="2778004"/>
            <a:ext cx="1201432" cy="400110"/>
          </a:xfrm>
          <a:prstGeom prst="rect">
            <a:avLst/>
          </a:prstGeom>
          <a:noFill/>
        </p:spPr>
        <p:txBody>
          <a:bodyPr wrap="square" rtlCol="0">
            <a:spAutoFit/>
          </a:bodyPr>
          <a:lstStyle/>
          <a:p>
            <a:pPr algn="ctr"/>
            <a:r>
              <a:rPr lang="en-US" sz="2000" b="1" dirty="0" smtClean="0"/>
              <a:t>Flywheel</a:t>
            </a:r>
            <a:endParaRPr lang="en-US" sz="2000" b="1" dirty="0"/>
          </a:p>
        </p:txBody>
      </p:sp>
      <p:sp>
        <p:nvSpPr>
          <p:cNvPr id="16" name="TextBox 15"/>
          <p:cNvSpPr txBox="1"/>
          <p:nvPr/>
        </p:nvSpPr>
        <p:spPr>
          <a:xfrm>
            <a:off x="2351412" y="2787348"/>
            <a:ext cx="1688424" cy="400110"/>
          </a:xfrm>
          <a:prstGeom prst="rect">
            <a:avLst/>
          </a:prstGeom>
          <a:noFill/>
        </p:spPr>
        <p:txBody>
          <a:bodyPr wrap="square" rtlCol="0">
            <a:spAutoFit/>
          </a:bodyPr>
          <a:lstStyle/>
          <a:p>
            <a:pPr algn="ctr"/>
            <a:r>
              <a:rPr lang="en-US" sz="2000" b="1" dirty="0" smtClean="0"/>
              <a:t>Ultracapacitor</a:t>
            </a:r>
            <a:endParaRPr lang="en-US" sz="2000" b="1" dirty="0"/>
          </a:p>
        </p:txBody>
      </p:sp>
      <p:sp>
        <p:nvSpPr>
          <p:cNvPr id="17" name="TextBox 16"/>
          <p:cNvSpPr txBox="1"/>
          <p:nvPr/>
        </p:nvSpPr>
        <p:spPr>
          <a:xfrm>
            <a:off x="5926842" y="2667000"/>
            <a:ext cx="1388358" cy="707886"/>
          </a:xfrm>
          <a:prstGeom prst="rect">
            <a:avLst/>
          </a:prstGeom>
          <a:noFill/>
        </p:spPr>
        <p:txBody>
          <a:bodyPr wrap="square" rtlCol="0">
            <a:spAutoFit/>
          </a:bodyPr>
          <a:lstStyle/>
          <a:p>
            <a:pPr algn="ctr"/>
            <a:r>
              <a:rPr lang="en-US" sz="2000" b="1" dirty="0" smtClean="0"/>
              <a:t>Lead-acid battery</a:t>
            </a:r>
            <a:endParaRPr lang="en-US" sz="2000" b="1" dirty="0"/>
          </a:p>
        </p:txBody>
      </p:sp>
      <p:sp>
        <p:nvSpPr>
          <p:cNvPr id="18" name="TextBox 17"/>
          <p:cNvSpPr txBox="1"/>
          <p:nvPr/>
        </p:nvSpPr>
        <p:spPr>
          <a:xfrm>
            <a:off x="4326642" y="2667000"/>
            <a:ext cx="1388358" cy="707886"/>
          </a:xfrm>
          <a:prstGeom prst="rect">
            <a:avLst/>
          </a:prstGeom>
          <a:noFill/>
        </p:spPr>
        <p:txBody>
          <a:bodyPr wrap="square" rtlCol="0">
            <a:spAutoFit/>
          </a:bodyPr>
          <a:lstStyle/>
          <a:p>
            <a:pPr algn="ctr"/>
            <a:r>
              <a:rPr lang="en-US" sz="2000" b="1" dirty="0" smtClean="0"/>
              <a:t>Lithium ion battery</a:t>
            </a:r>
            <a:endParaRPr lang="en-US" sz="2000" b="1" dirty="0"/>
          </a:p>
        </p:txBody>
      </p:sp>
      <p:sp>
        <p:nvSpPr>
          <p:cNvPr id="19" name="TextBox 18"/>
          <p:cNvSpPr txBox="1"/>
          <p:nvPr/>
        </p:nvSpPr>
        <p:spPr>
          <a:xfrm>
            <a:off x="7374642" y="2705434"/>
            <a:ext cx="1540758" cy="707886"/>
          </a:xfrm>
          <a:prstGeom prst="rect">
            <a:avLst/>
          </a:prstGeom>
          <a:noFill/>
        </p:spPr>
        <p:txBody>
          <a:bodyPr wrap="square" rtlCol="0">
            <a:spAutoFit/>
          </a:bodyPr>
          <a:lstStyle/>
          <a:p>
            <a:pPr algn="ctr"/>
            <a:r>
              <a:rPr lang="en-US" sz="2000" b="1" dirty="0" smtClean="0"/>
              <a:t>Compressed air</a:t>
            </a:r>
            <a:endParaRPr lang="en-US" sz="2000" b="1" dirty="0"/>
          </a:p>
        </p:txBody>
      </p:sp>
      <p:pic>
        <p:nvPicPr>
          <p:cNvPr id="21" name="Picture 14" descr="https://encrypted-tbn2.google.com/images?q=tbn:ANd9GcSZ592KD7dOnxmk3zz_HwEUqPAEPz0v7sxdu-3tWdEDeKW6eLn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0198" y="5562600"/>
            <a:ext cx="702762" cy="7250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ile:Smiley.svg"/>
          <p:cNvPicPr>
            <a:picLocks noChangeAspect="1" noChangeArrowheads="1"/>
          </p:cNvPicPr>
          <p:nvPr/>
        </p:nvPicPr>
        <p:blipFill>
          <a:blip r:embed="rId10" cstate="print"/>
          <a:srcRect/>
          <a:stretch>
            <a:fillRect/>
          </a:stretch>
        </p:blipFill>
        <p:spPr bwMode="auto">
          <a:xfrm>
            <a:off x="1066800" y="5562600"/>
            <a:ext cx="685800" cy="685800"/>
          </a:xfrm>
          <a:prstGeom prst="rect">
            <a:avLst/>
          </a:prstGeom>
          <a:noFill/>
        </p:spPr>
      </p:pic>
      <p:pic>
        <p:nvPicPr>
          <p:cNvPr id="23" name="Picture 4" descr="File:Smiley.svg"/>
          <p:cNvPicPr>
            <a:picLocks noChangeAspect="1" noChangeArrowheads="1"/>
          </p:cNvPicPr>
          <p:nvPr/>
        </p:nvPicPr>
        <p:blipFill>
          <a:blip r:embed="rId10" cstate="print"/>
          <a:srcRect/>
          <a:stretch>
            <a:fillRect/>
          </a:stretch>
        </p:blipFill>
        <p:spPr bwMode="auto">
          <a:xfrm>
            <a:off x="2819400" y="5562600"/>
            <a:ext cx="685800" cy="685800"/>
          </a:xfrm>
          <a:prstGeom prst="rect">
            <a:avLst/>
          </a:prstGeom>
          <a:noFill/>
        </p:spPr>
      </p:pic>
      <p:pic>
        <p:nvPicPr>
          <p:cNvPr id="25" name="Picture 6" descr="http://www.mysocalledsensorylife.com/wp-content/uploads/2011/02/sad+smiley+face1.jpg"/>
          <p:cNvPicPr>
            <a:picLocks noChangeAspect="1" noChangeArrowheads="1"/>
          </p:cNvPicPr>
          <p:nvPr/>
        </p:nvPicPr>
        <p:blipFill>
          <a:blip r:embed="rId11" cstate="print"/>
          <a:srcRect/>
          <a:stretch>
            <a:fillRect/>
          </a:stretch>
        </p:blipFill>
        <p:spPr bwMode="auto">
          <a:xfrm>
            <a:off x="7859388" y="5556657"/>
            <a:ext cx="691743" cy="691743"/>
          </a:xfrm>
          <a:prstGeom prst="rect">
            <a:avLst/>
          </a:prstGeom>
          <a:noFill/>
        </p:spPr>
      </p:pic>
      <p:pic>
        <p:nvPicPr>
          <p:cNvPr id="26" name="Picture 14" descr="https://encrypted-tbn2.google.com/images?q=tbn:ANd9GcSZ592KD7dOnxmk3zz_HwEUqPAEPz0v7sxdu-3tWdEDeKW6eLn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2026" y="5599579"/>
            <a:ext cx="702762" cy="725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297039834"/>
              </p:ext>
            </p:extLst>
          </p:nvPr>
        </p:nvGraphicFramePr>
        <p:xfrm>
          <a:off x="98001" y="4724400"/>
          <a:ext cx="8643197" cy="1463039"/>
        </p:xfrm>
        <a:graphic>
          <a:graphicData uri="http://schemas.openxmlformats.org/drawingml/2006/table">
            <a:tbl>
              <a:tblPr firstRow="1" bandRow="1">
                <a:tableStyleId>{5C22544A-7EE6-4342-B048-85BDC9FD1C3A}</a:tableStyleId>
              </a:tblPr>
              <a:tblGrid>
                <a:gridCol w="1143001"/>
                <a:gridCol w="1738064"/>
                <a:gridCol w="1440533"/>
                <a:gridCol w="1440533"/>
                <a:gridCol w="1440533"/>
                <a:gridCol w="1440533"/>
              </a:tblGrid>
              <a:tr h="1061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Energy</a:t>
                      </a:r>
                      <a:r>
                        <a:rPr lang="en-US" sz="1800" b="1" baseline="0" dirty="0" smtClean="0">
                          <a:solidFill>
                            <a:schemeClr val="tx1"/>
                          </a:solidFill>
                        </a:rPr>
                        <a:t> Efficiency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endParaRPr>
                    </a:p>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95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95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85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75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68</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7175" y="3475502"/>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765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#6: </a:t>
            </a:r>
            <a:r>
              <a:rPr lang="en-US" sz="4400" b="1" dirty="0">
                <a:solidFill>
                  <a:schemeClr val="accent3">
                    <a:lumMod val="50000"/>
                  </a:schemeClr>
                </a:solidFill>
              </a:rPr>
              <a:t>Self-Discharge </a:t>
            </a:r>
            <a:r>
              <a:rPr lang="en-US" sz="4400" b="1" dirty="0" smtClean="0">
                <a:solidFill>
                  <a:schemeClr val="accent3">
                    <a:lumMod val="50000"/>
                  </a:schemeClr>
                </a:solidFill>
              </a:rPr>
              <a:t>Losses</a:t>
            </a:r>
            <a:endParaRPr lang="en-US" sz="4400" b="1" dirty="0">
              <a:solidFill>
                <a:schemeClr val="accent3">
                  <a:lumMod val="50000"/>
                </a:schemeClr>
              </a:solidFill>
            </a:endParaRPr>
          </a:p>
        </p:txBody>
      </p:sp>
      <p:pic>
        <p:nvPicPr>
          <p:cNvPr id="7170" name="Picture 2" descr="https://encrypted-tbn2.google.com/images?q=tbn:ANd9GcRzEUdddGnAZABd1ZgA_j4PUEYQ7eNHIXkDcjVrv7EMtlB3DUK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02632"/>
            <a:ext cx="1752600" cy="1752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8524" y="1235242"/>
            <a:ext cx="4419600" cy="954107"/>
          </a:xfrm>
          <a:prstGeom prst="rect">
            <a:avLst/>
          </a:prstGeom>
          <a:solidFill>
            <a:srgbClr val="FF0000"/>
          </a:solidFill>
        </p:spPr>
        <p:txBody>
          <a:bodyPr wrap="square" rtlCol="0">
            <a:spAutoFit/>
          </a:bodyPr>
          <a:lstStyle/>
          <a:p>
            <a:pPr algn="ctr"/>
            <a:r>
              <a:rPr lang="en-US" sz="2800" b="1" dirty="0" smtClean="0">
                <a:solidFill>
                  <a:schemeClr val="bg1"/>
                </a:solidFill>
              </a:rPr>
              <a:t>Lose charge even not being discharged</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746" y="3335777"/>
            <a:ext cx="1033666" cy="1483895"/>
          </a:xfrm>
          <a:prstGeom prst="rect">
            <a:avLst/>
          </a:prstGeom>
        </p:spPr>
      </p:pic>
      <p:pic>
        <p:nvPicPr>
          <p:cNvPr id="13" name="Picture 4" descr="http://img.directindustry.com/images_di/photo-g/ultra-capacitor-4865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1412" y="3523104"/>
            <a:ext cx="1688424" cy="1179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batteriesinaflash.com/images/sealedleadacid/D57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465" y="3573423"/>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photo-dictionary.com/photofiles/list/8075/10946lithium_ion_batter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6612" y="3627519"/>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4211" y="2854204"/>
            <a:ext cx="1201432" cy="400110"/>
          </a:xfrm>
          <a:prstGeom prst="rect">
            <a:avLst/>
          </a:prstGeom>
          <a:noFill/>
        </p:spPr>
        <p:txBody>
          <a:bodyPr wrap="square" rtlCol="0">
            <a:spAutoFit/>
          </a:bodyPr>
          <a:lstStyle/>
          <a:p>
            <a:pPr algn="ctr"/>
            <a:r>
              <a:rPr lang="en-US" sz="2000" b="1" dirty="0" smtClean="0"/>
              <a:t>Flywheel</a:t>
            </a:r>
            <a:endParaRPr lang="en-US" sz="2000" b="1" dirty="0"/>
          </a:p>
        </p:txBody>
      </p:sp>
      <p:sp>
        <p:nvSpPr>
          <p:cNvPr id="18" name="TextBox 17"/>
          <p:cNvSpPr txBox="1"/>
          <p:nvPr/>
        </p:nvSpPr>
        <p:spPr>
          <a:xfrm>
            <a:off x="2351412" y="2863548"/>
            <a:ext cx="1688424" cy="400110"/>
          </a:xfrm>
          <a:prstGeom prst="rect">
            <a:avLst/>
          </a:prstGeom>
          <a:noFill/>
        </p:spPr>
        <p:txBody>
          <a:bodyPr wrap="square" rtlCol="0">
            <a:spAutoFit/>
          </a:bodyPr>
          <a:lstStyle/>
          <a:p>
            <a:pPr algn="ctr"/>
            <a:r>
              <a:rPr lang="en-US" sz="2000" b="1" dirty="0" smtClean="0"/>
              <a:t>Ultracapacitor</a:t>
            </a:r>
            <a:endParaRPr lang="en-US" sz="2000" b="1" dirty="0"/>
          </a:p>
        </p:txBody>
      </p:sp>
      <p:sp>
        <p:nvSpPr>
          <p:cNvPr id="19" name="TextBox 18"/>
          <p:cNvSpPr txBox="1"/>
          <p:nvPr/>
        </p:nvSpPr>
        <p:spPr>
          <a:xfrm>
            <a:off x="4188566" y="2753649"/>
            <a:ext cx="1388358" cy="707886"/>
          </a:xfrm>
          <a:prstGeom prst="rect">
            <a:avLst/>
          </a:prstGeom>
          <a:noFill/>
        </p:spPr>
        <p:txBody>
          <a:bodyPr wrap="square" rtlCol="0">
            <a:spAutoFit/>
          </a:bodyPr>
          <a:lstStyle/>
          <a:p>
            <a:pPr algn="ctr"/>
            <a:r>
              <a:rPr lang="en-US" sz="2000" b="1" dirty="0" smtClean="0"/>
              <a:t>Lead-acid battery</a:t>
            </a:r>
            <a:endParaRPr lang="en-US" sz="2000" b="1" dirty="0"/>
          </a:p>
        </p:txBody>
      </p:sp>
      <p:sp>
        <p:nvSpPr>
          <p:cNvPr id="20" name="TextBox 19"/>
          <p:cNvSpPr txBox="1"/>
          <p:nvPr/>
        </p:nvSpPr>
        <p:spPr>
          <a:xfrm>
            <a:off x="5681914" y="2743200"/>
            <a:ext cx="1388358" cy="707886"/>
          </a:xfrm>
          <a:prstGeom prst="rect">
            <a:avLst/>
          </a:prstGeom>
          <a:noFill/>
        </p:spPr>
        <p:txBody>
          <a:bodyPr wrap="square" rtlCol="0">
            <a:spAutoFit/>
          </a:bodyPr>
          <a:lstStyle/>
          <a:p>
            <a:pPr algn="ctr"/>
            <a:r>
              <a:rPr lang="en-US" sz="2000" b="1" dirty="0" smtClean="0"/>
              <a:t>Lithium ion battery</a:t>
            </a:r>
            <a:endParaRPr lang="en-US" sz="2000" b="1" dirty="0"/>
          </a:p>
        </p:txBody>
      </p:sp>
      <p:sp>
        <p:nvSpPr>
          <p:cNvPr id="21" name="TextBox 20"/>
          <p:cNvSpPr txBox="1"/>
          <p:nvPr/>
        </p:nvSpPr>
        <p:spPr>
          <a:xfrm>
            <a:off x="7374642" y="2781634"/>
            <a:ext cx="1540758" cy="707886"/>
          </a:xfrm>
          <a:prstGeom prst="rect">
            <a:avLst/>
          </a:prstGeom>
          <a:noFill/>
        </p:spPr>
        <p:txBody>
          <a:bodyPr wrap="square" rtlCol="0">
            <a:spAutoFit/>
          </a:bodyPr>
          <a:lstStyle/>
          <a:p>
            <a:pPr algn="ctr"/>
            <a:r>
              <a:rPr lang="en-US" sz="2000" b="1" dirty="0" smtClean="0"/>
              <a:t>Compressed air</a:t>
            </a:r>
            <a:endParaRPr lang="en-US" sz="2000" b="1" dirty="0"/>
          </a:p>
        </p:txBody>
      </p:sp>
      <p:pic>
        <p:nvPicPr>
          <p:cNvPr id="27" name="Picture 6" descr="http://www.mysocalledsensorylife.com/wp-content/uploads/2011/02/sad+smiley+face1.jpg"/>
          <p:cNvPicPr>
            <a:picLocks noChangeAspect="1" noChangeArrowheads="1"/>
          </p:cNvPicPr>
          <p:nvPr/>
        </p:nvPicPr>
        <p:blipFill>
          <a:blip r:embed="rId9" cstate="print"/>
          <a:srcRect/>
          <a:stretch>
            <a:fillRect/>
          </a:stretch>
        </p:blipFill>
        <p:spPr bwMode="auto">
          <a:xfrm>
            <a:off x="1066800" y="5556657"/>
            <a:ext cx="691743" cy="691743"/>
          </a:xfrm>
          <a:prstGeom prst="rect">
            <a:avLst/>
          </a:prstGeom>
          <a:noFill/>
        </p:spPr>
      </p:pic>
      <p:pic>
        <p:nvPicPr>
          <p:cNvPr id="29" name="Picture 4" descr="File:Smiley.svg"/>
          <p:cNvPicPr>
            <a:picLocks noChangeAspect="1" noChangeArrowheads="1"/>
          </p:cNvPicPr>
          <p:nvPr/>
        </p:nvPicPr>
        <p:blipFill>
          <a:blip r:embed="rId10" cstate="print"/>
          <a:srcRect/>
          <a:stretch>
            <a:fillRect/>
          </a:stretch>
        </p:blipFill>
        <p:spPr bwMode="auto">
          <a:xfrm>
            <a:off x="4648200" y="5562600"/>
            <a:ext cx="685800" cy="685800"/>
          </a:xfrm>
          <a:prstGeom prst="rect">
            <a:avLst/>
          </a:prstGeom>
          <a:noFill/>
        </p:spPr>
      </p:pic>
      <p:pic>
        <p:nvPicPr>
          <p:cNvPr id="30" name="Picture 4" descr="File:Smiley.svg"/>
          <p:cNvPicPr>
            <a:picLocks noChangeAspect="1" noChangeArrowheads="1"/>
          </p:cNvPicPr>
          <p:nvPr/>
        </p:nvPicPr>
        <p:blipFill>
          <a:blip r:embed="rId10" cstate="print"/>
          <a:srcRect/>
          <a:stretch>
            <a:fillRect/>
          </a:stretch>
        </p:blipFill>
        <p:spPr bwMode="auto">
          <a:xfrm>
            <a:off x="6248400" y="5562600"/>
            <a:ext cx="685800" cy="685800"/>
          </a:xfrm>
          <a:prstGeom prst="rect">
            <a:avLst/>
          </a:prstGeom>
          <a:noFill/>
        </p:spPr>
      </p:pic>
      <p:pic>
        <p:nvPicPr>
          <p:cNvPr id="31" name="Picture 4" descr="File:Smiley.svg"/>
          <p:cNvPicPr>
            <a:picLocks noChangeAspect="1" noChangeArrowheads="1"/>
          </p:cNvPicPr>
          <p:nvPr/>
        </p:nvPicPr>
        <p:blipFill>
          <a:blip r:embed="rId10" cstate="print"/>
          <a:srcRect/>
          <a:stretch>
            <a:fillRect/>
          </a:stretch>
        </p:blipFill>
        <p:spPr bwMode="auto">
          <a:xfrm>
            <a:off x="7848600" y="5562600"/>
            <a:ext cx="685800" cy="685800"/>
          </a:xfrm>
          <a:prstGeom prst="rect">
            <a:avLst/>
          </a:prstGeom>
          <a:noFill/>
        </p:spPr>
      </p:pic>
      <p:pic>
        <p:nvPicPr>
          <p:cNvPr id="32" name="Picture 14" descr="https://encrypted-tbn2.google.com/images?q=tbn:ANd9GcSZ592KD7dOnxmk3zz_HwEUqPAEPz0v7sxdu-3tWdEDeKW6eLn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4243" y="5540017"/>
            <a:ext cx="702762" cy="725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32"/>
          <p:cNvGraphicFramePr>
            <a:graphicFrameLocks noGrp="1"/>
          </p:cNvGraphicFramePr>
          <p:nvPr>
            <p:extLst>
              <p:ext uri="{D42A27DB-BD31-4B8C-83A1-F6EECF244321}">
                <p14:modId xmlns:p14="http://schemas.microsoft.com/office/powerpoint/2010/main" val="3345354075"/>
              </p:ext>
            </p:extLst>
          </p:nvPr>
        </p:nvGraphicFramePr>
        <p:xfrm>
          <a:off x="97791" y="4819672"/>
          <a:ext cx="8643197" cy="1188720"/>
        </p:xfrm>
        <a:graphic>
          <a:graphicData uri="http://schemas.openxmlformats.org/drawingml/2006/table">
            <a:tbl>
              <a:tblPr firstRow="1" bandRow="1">
                <a:tableStyleId>{5C22544A-7EE6-4342-B048-85BDC9FD1C3A}</a:tableStyleId>
              </a:tblPr>
              <a:tblGrid>
                <a:gridCol w="1143001"/>
                <a:gridCol w="1738064"/>
                <a:gridCol w="1440533"/>
                <a:gridCol w="1440533"/>
                <a:gridCol w="1440533"/>
                <a:gridCol w="1440533"/>
              </a:tblGrid>
              <a:tr h="1061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Self-discharge per </a:t>
                      </a:r>
                      <a:r>
                        <a:rPr lang="en-US" sz="1800" b="1" dirty="0" smtClean="0">
                          <a:solidFill>
                            <a:schemeClr val="tx1"/>
                          </a:solidFill>
                        </a:rPr>
                        <a:t>day</a:t>
                      </a:r>
                      <a:endParaRPr lang="en-US" sz="1800" b="1" dirty="0" smtClean="0">
                        <a:solidFill>
                          <a:schemeClr val="tx1"/>
                        </a:solidFill>
                      </a:endParaRPr>
                    </a:p>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100%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20%</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0.3%</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0.1%</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low</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7254" y="3523104"/>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6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8" name="TextBox 77"/>
          <p:cNvSpPr txBox="1"/>
          <p:nvPr/>
        </p:nvSpPr>
        <p:spPr>
          <a:xfrm>
            <a:off x="2286000" y="1197114"/>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79" name="TextBox 78"/>
          <p:cNvSpPr txBox="1"/>
          <p:nvPr/>
        </p:nvSpPr>
        <p:spPr>
          <a:xfrm>
            <a:off x="6081387" y="2108537"/>
            <a:ext cx="1691013" cy="1015663"/>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dirty="0" smtClean="0"/>
              <a:t>(DG)</a:t>
            </a:r>
            <a:endParaRPr lang="en-US" sz="2000" b="1" dirty="0" smtClean="0">
              <a:solidFill>
                <a:schemeClr val="tx1"/>
              </a:solidFill>
            </a:endParaRPr>
          </a:p>
        </p:txBody>
      </p:sp>
      <p:sp>
        <p:nvSpPr>
          <p:cNvPr id="97" name="TextBox 96"/>
          <p:cNvSpPr txBox="1"/>
          <p:nvPr/>
        </p:nvSpPr>
        <p:spPr>
          <a:xfrm>
            <a:off x="2461426" y="3406914"/>
            <a:ext cx="967574" cy="707886"/>
          </a:xfrm>
          <a:prstGeom prst="rect">
            <a:avLst/>
          </a:prstGeom>
          <a:noFill/>
        </p:spPr>
        <p:txBody>
          <a:bodyPr wrap="none" rtlCol="0">
            <a:spAutoFit/>
          </a:bodyPr>
          <a:lstStyle/>
          <a:p>
            <a:pPr algn="ctr"/>
            <a:r>
              <a:rPr lang="en-US" sz="2000" b="1" dirty="0" smtClean="0">
                <a:solidFill>
                  <a:schemeClr val="tx1"/>
                </a:solidFill>
              </a:rPr>
              <a:t>UPS </a:t>
            </a:r>
          </a:p>
          <a:p>
            <a:pPr algn="ctr"/>
            <a:r>
              <a:rPr lang="en-US" sz="2000" b="1" dirty="0" smtClean="0"/>
              <a:t>B</a:t>
            </a:r>
            <a:r>
              <a:rPr lang="en-US" sz="2000" b="1" dirty="0" smtClean="0">
                <a:solidFill>
                  <a:schemeClr val="tx1"/>
                </a:solidFill>
              </a:rPr>
              <a:t>attery</a:t>
            </a:r>
            <a:endParaRPr lang="en-US" sz="2000" b="1" dirty="0">
              <a:solidFill>
                <a:schemeClr val="tx1"/>
              </a:solidFill>
            </a:endParaRPr>
          </a:p>
        </p:txBody>
      </p:sp>
      <p:cxnSp>
        <p:nvCxnSpPr>
          <p:cNvPr id="98" name="Straight Connector 97"/>
          <p:cNvCxnSpPr/>
          <p:nvPr/>
        </p:nvCxnSpPr>
        <p:spPr>
          <a:xfrm rot="5400000">
            <a:off x="4115594" y="4191000"/>
            <a:ext cx="304800" cy="158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2" name="Straight Connector 141"/>
          <p:cNvCxnSpPr/>
          <p:nvPr/>
        </p:nvCxnSpPr>
        <p:spPr>
          <a:xfrm>
            <a:off x="4276654" y="1905000"/>
            <a:ext cx="0" cy="457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p:cNvSpPr txBox="1">
            <a:spLocks/>
          </p:cNvSpPr>
          <p:nvPr/>
        </p:nvSpPr>
        <p:spPr>
          <a:xfrm>
            <a:off x="0" y="0"/>
            <a:ext cx="91440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ea typeface="+mn-ea"/>
                <a:cs typeface="+mn-cs"/>
              </a:rPr>
              <a:t>Data Center Power Infrastructure</a:t>
            </a:r>
            <a:endParaRPr lang="en-US" sz="4000" b="1" dirty="0">
              <a:solidFill>
                <a:schemeClr val="accent3">
                  <a:lumMod val="50000"/>
                </a:schemeClr>
              </a:solidFill>
              <a:latin typeface="+mj-lt"/>
              <a:ea typeface="+mn-ea"/>
              <a:cs typeface="+mn-cs"/>
            </a:endParaRPr>
          </a:p>
        </p:txBody>
      </p:sp>
      <p:cxnSp>
        <p:nvCxnSpPr>
          <p:cNvPr id="101" name="Straight Connector 20"/>
          <p:cNvCxnSpPr>
            <a:cxnSpLocks noChangeShapeType="1"/>
          </p:cNvCxnSpPr>
          <p:nvPr/>
        </p:nvCxnSpPr>
        <p:spPr bwMode="auto">
          <a:xfrm>
            <a:off x="2549593" y="4343400"/>
            <a:ext cx="3927407" cy="1588"/>
          </a:xfrm>
          <a:prstGeom prst="line">
            <a:avLst/>
          </a:prstGeom>
          <a:noFill/>
          <a:ln w="38100">
            <a:solidFill>
              <a:schemeClr val="tx1"/>
            </a:solidFill>
            <a:round/>
            <a:headEnd/>
            <a:tailEnd/>
          </a:ln>
        </p:spPr>
      </p:cxnSp>
      <p:pic>
        <p:nvPicPr>
          <p:cNvPr id="137" name="Picture 4" descr="http://webobjects2.cdw.com/is/image/CDW/662901?$product_230$"/>
          <p:cNvPicPr>
            <a:picLocks noChangeAspect="1" noChangeArrowheads="1"/>
          </p:cNvPicPr>
          <p:nvPr/>
        </p:nvPicPr>
        <p:blipFill>
          <a:blip r:embed="rId5" cstate="print"/>
          <a:srcRect/>
          <a:stretch>
            <a:fillRect/>
          </a:stretch>
        </p:blipFill>
        <p:spPr bwMode="auto">
          <a:xfrm>
            <a:off x="5133868" y="4639012"/>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5" cstate="print"/>
          <a:srcRect/>
          <a:stretch>
            <a:fillRect/>
          </a:stretch>
        </p:blipFill>
        <p:spPr bwMode="auto">
          <a:xfrm>
            <a:off x="3124200" y="4639012"/>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5" cstate="print"/>
          <a:srcRect/>
          <a:stretch>
            <a:fillRect/>
          </a:stretch>
        </p:blipFill>
        <p:spPr bwMode="auto">
          <a:xfrm>
            <a:off x="2209800" y="4639012"/>
            <a:ext cx="1524000" cy="771188"/>
          </a:xfrm>
          <a:prstGeom prst="rect">
            <a:avLst/>
          </a:prstGeom>
          <a:noFill/>
        </p:spPr>
      </p:pic>
      <p:sp>
        <p:nvSpPr>
          <p:cNvPr id="159" name="TextBox 158"/>
          <p:cNvSpPr txBox="1"/>
          <p:nvPr/>
        </p:nvSpPr>
        <p:spPr>
          <a:xfrm>
            <a:off x="4803486" y="4658380"/>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160" name="Rounded Rectangle 159"/>
          <p:cNvSpPr/>
          <p:nvPr/>
        </p:nvSpPr>
        <p:spPr bwMode="auto">
          <a:xfrm>
            <a:off x="5702576" y="563372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1" name="Rounded Rectangle 160"/>
          <p:cNvSpPr/>
          <p:nvPr/>
        </p:nvSpPr>
        <p:spPr bwMode="auto">
          <a:xfrm>
            <a:off x="5792028" y="572008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2" name="Rounded Rectangle 161"/>
          <p:cNvSpPr/>
          <p:nvPr/>
        </p:nvSpPr>
        <p:spPr bwMode="auto">
          <a:xfrm>
            <a:off x="5926207" y="589280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3" name="Rounded Rectangle 162"/>
          <p:cNvSpPr/>
          <p:nvPr/>
        </p:nvSpPr>
        <p:spPr bwMode="auto">
          <a:xfrm>
            <a:off x="3665387" y="563372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5" name="Rounded Rectangle 164"/>
          <p:cNvSpPr/>
          <p:nvPr/>
        </p:nvSpPr>
        <p:spPr bwMode="auto">
          <a:xfrm>
            <a:off x="3754839" y="572008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6" name="Rounded Rectangle 165"/>
          <p:cNvSpPr/>
          <p:nvPr/>
        </p:nvSpPr>
        <p:spPr bwMode="auto">
          <a:xfrm>
            <a:off x="3889017" y="5892801"/>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7" name="Rounded Rectangle 166"/>
          <p:cNvSpPr/>
          <p:nvPr/>
        </p:nvSpPr>
        <p:spPr bwMode="auto">
          <a:xfrm>
            <a:off x="2815591" y="563372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8" name="Rounded Rectangle 167"/>
          <p:cNvSpPr/>
          <p:nvPr/>
        </p:nvSpPr>
        <p:spPr bwMode="auto">
          <a:xfrm>
            <a:off x="2905043" y="572008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69" name="Rounded Rectangle 168"/>
          <p:cNvSpPr/>
          <p:nvPr/>
        </p:nvSpPr>
        <p:spPr bwMode="auto">
          <a:xfrm>
            <a:off x="3039221" y="5892800"/>
            <a:ext cx="245993" cy="584200"/>
          </a:xfrm>
          <a:prstGeom prst="roundRect">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a:lstStyle/>
          <a:p>
            <a:pPr>
              <a:lnSpc>
                <a:spcPts val="4238"/>
              </a:lnSpc>
              <a:buClr>
                <a:srgbClr val="000000"/>
              </a:buClr>
              <a:buSzPct val="100000"/>
              <a:buFont typeface="Times New Roman" pitchFamily="16" charset="0"/>
              <a:buNone/>
              <a:defRPr/>
            </a:pPr>
            <a:endParaRPr lang="en-US" sz="1800">
              <a:solidFill>
                <a:prstClr val="white"/>
              </a:solidFill>
              <a:latin typeface="Arial" charset="0"/>
              <a:ea typeface="ＭＳ Ｐゴシック"/>
              <a:cs typeface="Arial" charset="0"/>
            </a:endParaRPr>
          </a:p>
        </p:txBody>
      </p:sp>
      <p:sp>
        <p:nvSpPr>
          <p:cNvPr id="170" name="TextBox 169"/>
          <p:cNvSpPr txBox="1"/>
          <p:nvPr/>
        </p:nvSpPr>
        <p:spPr>
          <a:xfrm>
            <a:off x="4746119" y="5486400"/>
            <a:ext cx="816481"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cxnSp>
        <p:nvCxnSpPr>
          <p:cNvPr id="204" name="Straight Connector 203"/>
          <p:cNvCxnSpPr/>
          <p:nvPr/>
        </p:nvCxnSpPr>
        <p:spPr>
          <a:xfrm rot="16200000" flipH="1">
            <a:off x="3959877" y="3197875"/>
            <a:ext cx="609599" cy="5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973388" y="4343400"/>
            <a:ext cx="0" cy="4316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886200" y="4343400"/>
            <a:ext cx="2817" cy="4316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5867400" y="4343400"/>
            <a:ext cx="14234" cy="43163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914400" y="4470737"/>
            <a:ext cx="1452962" cy="1015663"/>
          </a:xfrm>
          <a:prstGeom prst="rect">
            <a:avLst/>
          </a:prstGeom>
          <a:noFill/>
        </p:spPr>
        <p:txBody>
          <a:bodyPr wrap="none" rtlCol="0">
            <a:spAutoFit/>
          </a:bodyPr>
          <a:lstStyle/>
          <a:p>
            <a:pPr algn="ctr"/>
            <a:r>
              <a:rPr lang="en-US" sz="2000" b="1" dirty="0" smtClean="0"/>
              <a:t>Power</a:t>
            </a:r>
          </a:p>
          <a:p>
            <a:pPr algn="ctr"/>
            <a:r>
              <a:rPr lang="en-US" sz="2000" b="1" dirty="0" smtClean="0">
                <a:solidFill>
                  <a:schemeClr val="tx1"/>
                </a:solidFill>
              </a:rPr>
              <a:t>Distribution</a:t>
            </a:r>
          </a:p>
          <a:p>
            <a:pPr algn="ctr"/>
            <a:r>
              <a:rPr lang="en-US" sz="2000" b="1" dirty="0" smtClean="0"/>
              <a:t>Unit (PDU)</a:t>
            </a:r>
            <a:endParaRPr lang="en-US" sz="2000" b="1" dirty="0">
              <a:solidFill>
                <a:schemeClr val="tx1"/>
              </a:solidFill>
            </a:endParaRPr>
          </a:p>
        </p:txBody>
      </p:sp>
      <p:sp>
        <p:nvSpPr>
          <p:cNvPr id="93" name="TextBox 92"/>
          <p:cNvSpPr txBox="1"/>
          <p:nvPr/>
        </p:nvSpPr>
        <p:spPr>
          <a:xfrm>
            <a:off x="1339177" y="5616714"/>
            <a:ext cx="870623" cy="707886"/>
          </a:xfrm>
          <a:prstGeom prst="rect">
            <a:avLst/>
          </a:prstGeom>
          <a:noFill/>
        </p:spPr>
        <p:txBody>
          <a:bodyPr wrap="none" rtlCol="0">
            <a:spAutoFit/>
          </a:bodyPr>
          <a:lstStyle/>
          <a:p>
            <a:pPr algn="ctr"/>
            <a:r>
              <a:rPr lang="en-US" sz="2000" b="1" dirty="0" smtClean="0"/>
              <a:t>Server</a:t>
            </a:r>
          </a:p>
          <a:p>
            <a:pPr algn="ctr"/>
            <a:r>
              <a:rPr lang="en-US" sz="2000" b="1" dirty="0" smtClean="0">
                <a:solidFill>
                  <a:schemeClr val="tx1"/>
                </a:solidFill>
              </a:rPr>
              <a:t>Racks</a:t>
            </a:r>
            <a:endParaRPr lang="en-US" sz="2000" b="1" dirty="0">
              <a:solidFill>
                <a:schemeClr val="tx1"/>
              </a:solidFill>
            </a:endParaRPr>
          </a:p>
        </p:txBody>
      </p:sp>
      <p:cxnSp>
        <p:nvCxnSpPr>
          <p:cNvPr id="80" name="Straight Connector 79"/>
          <p:cNvCxnSpPr/>
          <p:nvPr/>
        </p:nvCxnSpPr>
        <p:spPr>
          <a:xfrm>
            <a:off x="4624920" y="2667000"/>
            <a:ext cx="556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srgovin\Desktop\Hotpower Slides\light_switch.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362201"/>
            <a:ext cx="779798" cy="687921"/>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2057400" y="2340114"/>
            <a:ext cx="1621919" cy="707886"/>
          </a:xfrm>
          <a:prstGeom prst="rect">
            <a:avLst/>
          </a:prstGeom>
          <a:noFill/>
        </p:spPr>
        <p:txBody>
          <a:bodyPr wrap="none" rtlCol="0">
            <a:spAutoFit/>
          </a:bodyPr>
          <a:lstStyle/>
          <a:p>
            <a:pPr algn="ctr"/>
            <a:r>
              <a:rPr lang="en-US" sz="2000" b="1" dirty="0" smtClean="0">
                <a:solidFill>
                  <a:schemeClr val="tx1"/>
                </a:solidFill>
              </a:rPr>
              <a:t>Auto </a:t>
            </a:r>
            <a:r>
              <a:rPr lang="en-US" sz="2000" b="1" dirty="0" smtClean="0"/>
              <a:t>Transfer</a:t>
            </a:r>
          </a:p>
          <a:p>
            <a:pPr algn="ctr"/>
            <a:r>
              <a:rPr lang="en-US" sz="2000" b="1" dirty="0" smtClean="0"/>
              <a:t>Switch (ATS)</a:t>
            </a:r>
            <a:endParaRPr lang="en-US" sz="2000" b="1" dirty="0">
              <a:solidFill>
                <a:schemeClr val="tx1"/>
              </a:solidFill>
            </a:endParaRPr>
          </a:p>
        </p:txBody>
      </p:sp>
      <p:cxnSp>
        <p:nvCxnSpPr>
          <p:cNvPr id="115" name="Straight Connector 114"/>
          <p:cNvCxnSpPr/>
          <p:nvPr/>
        </p:nvCxnSpPr>
        <p:spPr>
          <a:xfrm rot="5400000">
            <a:off x="2820194"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3733006"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714206" y="5333206"/>
            <a:ext cx="304800" cy="158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600200" y="685800"/>
            <a:ext cx="5486400" cy="493091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81800" y="860048"/>
            <a:ext cx="2168671" cy="892552"/>
          </a:xfrm>
          <a:prstGeom prst="rect">
            <a:avLst/>
          </a:prstGeom>
        </p:spPr>
        <p:txBody>
          <a:bodyPr wrap="none">
            <a:spAutoFit/>
          </a:bodyPr>
          <a:lstStyle/>
          <a:p>
            <a:pPr algn="ctr"/>
            <a:r>
              <a:rPr lang="en-US" sz="2600" b="1" dirty="0" smtClean="0">
                <a:solidFill>
                  <a:schemeClr val="tx1"/>
                </a:solidFill>
              </a:rPr>
              <a:t>Power</a:t>
            </a:r>
          </a:p>
          <a:p>
            <a:pPr algn="ctr"/>
            <a:r>
              <a:rPr lang="en-US" sz="2600" b="1" dirty="0" smtClean="0">
                <a:solidFill>
                  <a:schemeClr val="tx1"/>
                </a:solidFill>
              </a:rPr>
              <a:t> Infrastructure</a:t>
            </a:r>
          </a:p>
        </p:txBody>
      </p:sp>
    </p:spTree>
    <p:extLst>
      <p:ext uri="{BB962C8B-B14F-4D97-AF65-F5344CB8AC3E}">
        <p14:creationId xmlns:p14="http://schemas.microsoft.com/office/powerpoint/2010/main" val="1146508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#7: </a:t>
            </a:r>
            <a:r>
              <a:rPr lang="en-US" sz="4400" b="1" dirty="0">
                <a:solidFill>
                  <a:schemeClr val="accent3">
                    <a:lumMod val="50000"/>
                  </a:schemeClr>
                </a:solidFill>
              </a:rPr>
              <a:t>Ramp </a:t>
            </a:r>
            <a:r>
              <a:rPr lang="en-US" sz="4400" b="1" dirty="0" smtClean="0">
                <a:solidFill>
                  <a:schemeClr val="accent3">
                    <a:lumMod val="50000"/>
                  </a:schemeClr>
                </a:solidFill>
              </a:rPr>
              <a:t>Time</a:t>
            </a:r>
            <a:endParaRPr lang="en-US" sz="4400" b="1" dirty="0">
              <a:solidFill>
                <a:schemeClr val="accent3">
                  <a:lumMod val="50000"/>
                </a:schemeClr>
              </a:solidFill>
            </a:endParaRPr>
          </a:p>
        </p:txBody>
      </p:sp>
      <p:sp>
        <p:nvSpPr>
          <p:cNvPr id="8" name="TextBox 7"/>
          <p:cNvSpPr txBox="1"/>
          <p:nvPr/>
        </p:nvSpPr>
        <p:spPr>
          <a:xfrm>
            <a:off x="4038600" y="1331893"/>
            <a:ext cx="4419600" cy="954107"/>
          </a:xfrm>
          <a:prstGeom prst="rect">
            <a:avLst/>
          </a:prstGeom>
          <a:solidFill>
            <a:srgbClr val="FF0000"/>
          </a:solidFill>
        </p:spPr>
        <p:txBody>
          <a:bodyPr wrap="square" rtlCol="0">
            <a:spAutoFit/>
          </a:bodyPr>
          <a:lstStyle/>
          <a:p>
            <a:pPr algn="ctr"/>
            <a:r>
              <a:rPr lang="en-US" sz="2800" b="1" dirty="0" smtClean="0">
                <a:solidFill>
                  <a:schemeClr val="bg1"/>
                </a:solidFill>
              </a:rPr>
              <a:t>Start up time to change the power output</a:t>
            </a:r>
          </a:p>
        </p:txBody>
      </p:sp>
      <p:sp>
        <p:nvSpPr>
          <p:cNvPr id="10" name="Slide Number Placeholder 8"/>
          <p:cNvSpPr txBox="1">
            <a:spLocks/>
          </p:cNvSpPr>
          <p:nvPr/>
        </p:nvSpPr>
        <p:spPr>
          <a:xfrm>
            <a:off x="28956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516D80-9438-449D-AFAF-058B46058F66}" type="slidenum">
              <a:rPr lang="en-US" b="1" smtClean="0"/>
              <a:pPr/>
              <a:t>40</a:t>
            </a:fld>
            <a:endParaRPr lang="en-US"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535" y="3716777"/>
            <a:ext cx="1033666" cy="1483895"/>
          </a:xfrm>
          <a:prstGeom prst="rect">
            <a:avLst/>
          </a:prstGeom>
        </p:spPr>
      </p:pic>
      <p:pic>
        <p:nvPicPr>
          <p:cNvPr id="13" name="Picture 4" descr="http://img.directindustry.com/images_di/photo-g/ultra-capacitor-486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201" y="3904104"/>
            <a:ext cx="1688424" cy="1179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batteriesinaflash.com/images/sealedleadacid/D5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6254" y="3954423"/>
            <a:ext cx="1078459" cy="1078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photo-dictionary.com/photofiles/list/8075/10946lithium_ion_batte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4401" y="4008519"/>
            <a:ext cx="1363880" cy="10770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2000" y="3235204"/>
            <a:ext cx="1201432" cy="400110"/>
          </a:xfrm>
          <a:prstGeom prst="rect">
            <a:avLst/>
          </a:prstGeom>
          <a:noFill/>
        </p:spPr>
        <p:txBody>
          <a:bodyPr wrap="square" rtlCol="0">
            <a:spAutoFit/>
          </a:bodyPr>
          <a:lstStyle/>
          <a:p>
            <a:pPr algn="ctr"/>
            <a:r>
              <a:rPr lang="en-US" sz="2000" b="1" dirty="0" smtClean="0"/>
              <a:t>Flywheel</a:t>
            </a:r>
            <a:endParaRPr lang="en-US" sz="2000" b="1" dirty="0"/>
          </a:p>
        </p:txBody>
      </p:sp>
      <p:sp>
        <p:nvSpPr>
          <p:cNvPr id="18" name="TextBox 17"/>
          <p:cNvSpPr txBox="1"/>
          <p:nvPr/>
        </p:nvSpPr>
        <p:spPr>
          <a:xfrm>
            <a:off x="2369200" y="3244548"/>
            <a:ext cx="1688425" cy="400110"/>
          </a:xfrm>
          <a:prstGeom prst="rect">
            <a:avLst/>
          </a:prstGeom>
          <a:noFill/>
        </p:spPr>
        <p:txBody>
          <a:bodyPr wrap="square" rtlCol="0">
            <a:spAutoFit/>
          </a:bodyPr>
          <a:lstStyle/>
          <a:p>
            <a:pPr algn="ctr"/>
            <a:r>
              <a:rPr lang="en-US" sz="2000" b="1" dirty="0" smtClean="0"/>
              <a:t>Ultracapacitor</a:t>
            </a:r>
            <a:endParaRPr lang="en-US" sz="2000" b="1" dirty="0"/>
          </a:p>
        </p:txBody>
      </p:sp>
      <p:sp>
        <p:nvSpPr>
          <p:cNvPr id="19" name="TextBox 18"/>
          <p:cNvSpPr txBox="1"/>
          <p:nvPr/>
        </p:nvSpPr>
        <p:spPr>
          <a:xfrm>
            <a:off x="4206355" y="3134649"/>
            <a:ext cx="1388358" cy="707886"/>
          </a:xfrm>
          <a:prstGeom prst="rect">
            <a:avLst/>
          </a:prstGeom>
          <a:noFill/>
        </p:spPr>
        <p:txBody>
          <a:bodyPr wrap="square" rtlCol="0">
            <a:spAutoFit/>
          </a:bodyPr>
          <a:lstStyle/>
          <a:p>
            <a:pPr algn="ctr"/>
            <a:r>
              <a:rPr lang="en-US" sz="2000" b="1" dirty="0" smtClean="0"/>
              <a:t>Lead-acid battery</a:t>
            </a:r>
            <a:endParaRPr lang="en-US" sz="2000" b="1" dirty="0"/>
          </a:p>
        </p:txBody>
      </p:sp>
      <p:sp>
        <p:nvSpPr>
          <p:cNvPr id="20" name="TextBox 19"/>
          <p:cNvSpPr txBox="1"/>
          <p:nvPr/>
        </p:nvSpPr>
        <p:spPr>
          <a:xfrm>
            <a:off x="5699703" y="3124200"/>
            <a:ext cx="1388358" cy="707886"/>
          </a:xfrm>
          <a:prstGeom prst="rect">
            <a:avLst/>
          </a:prstGeom>
          <a:noFill/>
        </p:spPr>
        <p:txBody>
          <a:bodyPr wrap="square" rtlCol="0">
            <a:spAutoFit/>
          </a:bodyPr>
          <a:lstStyle/>
          <a:p>
            <a:pPr algn="ctr"/>
            <a:r>
              <a:rPr lang="en-US" sz="2000" b="1" dirty="0" smtClean="0"/>
              <a:t>Lithium ion battery</a:t>
            </a:r>
            <a:endParaRPr lang="en-US" sz="2000" b="1" dirty="0"/>
          </a:p>
        </p:txBody>
      </p:sp>
      <p:sp>
        <p:nvSpPr>
          <p:cNvPr id="21" name="TextBox 20"/>
          <p:cNvSpPr txBox="1"/>
          <p:nvPr/>
        </p:nvSpPr>
        <p:spPr>
          <a:xfrm>
            <a:off x="7392431" y="3162634"/>
            <a:ext cx="1540758" cy="707886"/>
          </a:xfrm>
          <a:prstGeom prst="rect">
            <a:avLst/>
          </a:prstGeom>
          <a:noFill/>
        </p:spPr>
        <p:txBody>
          <a:bodyPr wrap="square" rtlCol="0">
            <a:spAutoFit/>
          </a:bodyPr>
          <a:lstStyle/>
          <a:p>
            <a:pPr algn="ctr"/>
            <a:r>
              <a:rPr lang="en-US" sz="2000" b="1" dirty="0" smtClean="0"/>
              <a:t>Compressed air</a:t>
            </a:r>
            <a:endParaRPr lang="en-US" sz="2000" b="1" dirty="0"/>
          </a:p>
        </p:txBody>
      </p:sp>
      <p:pic>
        <p:nvPicPr>
          <p:cNvPr id="23" name="Picture 4" descr="File:Smiley.svg"/>
          <p:cNvPicPr>
            <a:picLocks noChangeAspect="1" noChangeArrowheads="1"/>
          </p:cNvPicPr>
          <p:nvPr/>
        </p:nvPicPr>
        <p:blipFill>
          <a:blip r:embed="rId8" cstate="print"/>
          <a:srcRect/>
          <a:stretch>
            <a:fillRect/>
          </a:stretch>
        </p:blipFill>
        <p:spPr bwMode="auto">
          <a:xfrm>
            <a:off x="4724400" y="5638800"/>
            <a:ext cx="685800" cy="685800"/>
          </a:xfrm>
          <a:prstGeom prst="rect">
            <a:avLst/>
          </a:prstGeom>
          <a:noFill/>
        </p:spPr>
      </p:pic>
      <p:pic>
        <p:nvPicPr>
          <p:cNvPr id="24" name="Picture 4" descr="File:Smiley.svg"/>
          <p:cNvPicPr>
            <a:picLocks noChangeAspect="1" noChangeArrowheads="1"/>
          </p:cNvPicPr>
          <p:nvPr/>
        </p:nvPicPr>
        <p:blipFill>
          <a:blip r:embed="rId8" cstate="print"/>
          <a:srcRect/>
          <a:stretch>
            <a:fillRect/>
          </a:stretch>
        </p:blipFill>
        <p:spPr bwMode="auto">
          <a:xfrm>
            <a:off x="6324600" y="5638800"/>
            <a:ext cx="685800" cy="685800"/>
          </a:xfrm>
          <a:prstGeom prst="rect">
            <a:avLst/>
          </a:prstGeom>
          <a:noFill/>
        </p:spPr>
      </p:pic>
      <p:pic>
        <p:nvPicPr>
          <p:cNvPr id="25" name="Picture 4" descr="File:Smiley.svg"/>
          <p:cNvPicPr>
            <a:picLocks noChangeAspect="1" noChangeArrowheads="1"/>
          </p:cNvPicPr>
          <p:nvPr/>
        </p:nvPicPr>
        <p:blipFill>
          <a:blip r:embed="rId8" cstate="print"/>
          <a:srcRect/>
          <a:stretch>
            <a:fillRect/>
          </a:stretch>
        </p:blipFill>
        <p:spPr bwMode="auto">
          <a:xfrm>
            <a:off x="1143000" y="5638800"/>
            <a:ext cx="685800" cy="685800"/>
          </a:xfrm>
          <a:prstGeom prst="rect">
            <a:avLst/>
          </a:prstGeom>
          <a:noFill/>
        </p:spPr>
      </p:pic>
      <p:pic>
        <p:nvPicPr>
          <p:cNvPr id="27" name="Picture 4" descr="File:Smiley.svg"/>
          <p:cNvPicPr>
            <a:picLocks noChangeAspect="1" noChangeArrowheads="1"/>
          </p:cNvPicPr>
          <p:nvPr/>
        </p:nvPicPr>
        <p:blipFill>
          <a:blip r:embed="rId8" cstate="print"/>
          <a:srcRect/>
          <a:stretch>
            <a:fillRect/>
          </a:stretch>
        </p:blipFill>
        <p:spPr bwMode="auto">
          <a:xfrm>
            <a:off x="2971800" y="5638800"/>
            <a:ext cx="685800" cy="685800"/>
          </a:xfrm>
          <a:prstGeom prst="rect">
            <a:avLst/>
          </a:prstGeom>
          <a:noFill/>
        </p:spPr>
      </p:pic>
      <p:pic>
        <p:nvPicPr>
          <p:cNvPr id="28" name="Picture 6" descr="http://www.mysocalledsensorylife.com/wp-content/uploads/2011/02/sad+smiley+face1.jpg"/>
          <p:cNvPicPr>
            <a:picLocks noChangeAspect="1" noChangeArrowheads="1"/>
          </p:cNvPicPr>
          <p:nvPr/>
        </p:nvPicPr>
        <p:blipFill>
          <a:blip r:embed="rId9" cstate="print"/>
          <a:srcRect/>
          <a:stretch>
            <a:fillRect/>
          </a:stretch>
        </p:blipFill>
        <p:spPr bwMode="auto">
          <a:xfrm>
            <a:off x="7918857" y="5632857"/>
            <a:ext cx="691743" cy="691743"/>
          </a:xfrm>
          <a:prstGeom prst="rect">
            <a:avLst/>
          </a:prstGeom>
          <a:noFill/>
        </p:spPr>
      </p:pic>
      <p:graphicFrame>
        <p:nvGraphicFramePr>
          <p:cNvPr id="29" name="Table 28"/>
          <p:cNvGraphicFramePr>
            <a:graphicFrameLocks noGrp="1"/>
          </p:cNvGraphicFramePr>
          <p:nvPr>
            <p:extLst>
              <p:ext uri="{D42A27DB-BD31-4B8C-83A1-F6EECF244321}">
                <p14:modId xmlns:p14="http://schemas.microsoft.com/office/powerpoint/2010/main" val="3276939941"/>
              </p:ext>
            </p:extLst>
          </p:nvPr>
        </p:nvGraphicFramePr>
        <p:xfrm>
          <a:off x="98001" y="5181601"/>
          <a:ext cx="8643197" cy="1080887"/>
        </p:xfrm>
        <a:graphic>
          <a:graphicData uri="http://schemas.openxmlformats.org/drawingml/2006/table">
            <a:tbl>
              <a:tblPr firstRow="1" bandRow="1">
                <a:tableStyleId>{5C22544A-7EE6-4342-B048-85BDC9FD1C3A}</a:tableStyleId>
              </a:tblPr>
              <a:tblGrid>
                <a:gridCol w="1143001"/>
                <a:gridCol w="1738064"/>
                <a:gridCol w="1440533"/>
                <a:gridCol w="1440533"/>
                <a:gridCol w="1440533"/>
                <a:gridCol w="1440533"/>
              </a:tblGrid>
              <a:tr h="1080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Ramp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 </a:t>
                      </a:r>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Millisec</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Millisec</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Millisec</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Millisec</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1"/>
                          </a:solidFill>
                        </a:rPr>
                        <a:t>            Min</a:t>
                      </a:r>
                      <a:endParaRPr lang="en-US"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8857" y="3932702"/>
            <a:ext cx="5048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70919" y="930588"/>
            <a:ext cx="4206623" cy="1984122"/>
            <a:chOff x="289839" y="264399"/>
            <a:chExt cx="6299013" cy="6483300"/>
          </a:xfrm>
        </p:grpSpPr>
        <p:grpSp>
          <p:nvGrpSpPr>
            <p:cNvPr id="31" name="Group 30"/>
            <p:cNvGrpSpPr/>
            <p:nvPr/>
          </p:nvGrpSpPr>
          <p:grpSpPr>
            <a:xfrm>
              <a:off x="289839" y="264399"/>
              <a:ext cx="6299013" cy="6483300"/>
              <a:chOff x="289839" y="1549938"/>
              <a:chExt cx="6299013" cy="4353528"/>
            </a:xfrm>
          </p:grpSpPr>
          <p:cxnSp>
            <p:nvCxnSpPr>
              <p:cNvPr id="40" name="Straight Arrow Connector 39"/>
              <p:cNvCxnSpPr/>
              <p:nvPr/>
            </p:nvCxnSpPr>
            <p:spPr>
              <a:xfrm flipH="1" flipV="1">
                <a:off x="1422952" y="1549938"/>
                <a:ext cx="1" cy="365848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403022" y="5208421"/>
                <a:ext cx="43558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rot="16200000">
                <a:off x="-486173" y="2555314"/>
                <a:ext cx="2612015" cy="1059991"/>
              </a:xfrm>
              <a:prstGeom prst="rect">
                <a:avLst/>
              </a:prstGeom>
              <a:noFill/>
            </p:spPr>
            <p:txBody>
              <a:bodyPr wrap="square" rtlCol="0">
                <a:spAutoFit/>
              </a:bodyPr>
              <a:lstStyle/>
              <a:p>
                <a:r>
                  <a:rPr lang="en-US" sz="2000" b="1" dirty="0" smtClean="0">
                    <a:cs typeface="Times New Roman"/>
                  </a:rPr>
                  <a:t>Power output</a:t>
                </a:r>
                <a:endParaRPr lang="en-US" sz="2000" b="1" dirty="0">
                  <a:cs typeface="Times New Roman"/>
                </a:endParaRPr>
              </a:p>
            </p:txBody>
          </p:sp>
          <p:sp>
            <p:nvSpPr>
              <p:cNvPr id="43" name="TextBox 42"/>
              <p:cNvSpPr txBox="1"/>
              <p:nvPr/>
            </p:nvSpPr>
            <p:spPr>
              <a:xfrm>
                <a:off x="4846018" y="5025551"/>
                <a:ext cx="1742834" cy="877915"/>
              </a:xfrm>
              <a:prstGeom prst="rect">
                <a:avLst/>
              </a:prstGeom>
              <a:noFill/>
            </p:spPr>
            <p:txBody>
              <a:bodyPr wrap="square" rtlCol="0">
                <a:spAutoFit/>
              </a:bodyPr>
              <a:lstStyle/>
              <a:p>
                <a:r>
                  <a:rPr lang="en-US" sz="2000" b="1" dirty="0" smtClean="0">
                    <a:cs typeface="Times New Roman"/>
                  </a:rPr>
                  <a:t>Time</a:t>
                </a:r>
                <a:endParaRPr lang="en-US" sz="2000" b="1" dirty="0">
                  <a:cs typeface="Times New Roman"/>
                </a:endParaRPr>
              </a:p>
            </p:txBody>
          </p:sp>
        </p:grpSp>
        <p:cxnSp>
          <p:nvCxnSpPr>
            <p:cNvPr id="34" name="Straight Connector 33"/>
            <p:cNvCxnSpPr/>
            <p:nvPr/>
          </p:nvCxnSpPr>
          <p:spPr>
            <a:xfrm flipV="1">
              <a:off x="2906282" y="1508554"/>
              <a:ext cx="1" cy="4180740"/>
            </a:xfrm>
            <a:prstGeom prst="line">
              <a:avLst/>
            </a:prstGeom>
            <a:ln w="44450" cap="flat" cmpd="sng" algn="ctr">
              <a:solidFill>
                <a:schemeClr val="tx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786595" y="4343402"/>
              <a:ext cx="0" cy="1345892"/>
            </a:xfrm>
            <a:prstGeom prst="line">
              <a:avLst/>
            </a:prstGeom>
            <a:ln w="44450"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flipH="1">
            <a:off x="963630" y="1315850"/>
            <a:ext cx="712770" cy="89395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3" name="TextBox 62"/>
          <p:cNvSpPr txBox="1"/>
          <p:nvPr/>
        </p:nvSpPr>
        <p:spPr>
          <a:xfrm>
            <a:off x="851598" y="2664023"/>
            <a:ext cx="1447146" cy="307777"/>
          </a:xfrm>
          <a:prstGeom prst="rect">
            <a:avLst/>
          </a:prstGeom>
          <a:noFill/>
          <a:ln>
            <a:solidFill>
              <a:schemeClr val="bg1"/>
            </a:solidFill>
          </a:ln>
        </p:spPr>
        <p:txBody>
          <a:bodyPr wrap="square" rtlCol="0">
            <a:spAutoFit/>
          </a:bodyPr>
          <a:lstStyle/>
          <a:p>
            <a:r>
              <a:rPr lang="en-US" sz="1400" b="1" dirty="0" smtClean="0">
                <a:solidFill>
                  <a:srgbClr val="FF0000"/>
                </a:solidFill>
                <a:cs typeface="Times New Roman"/>
              </a:rPr>
              <a:t>Ramp time</a:t>
            </a:r>
            <a:endParaRPr lang="en-US" sz="1400" b="1" dirty="0">
              <a:solidFill>
                <a:srgbClr val="FF0000"/>
              </a:solidFill>
              <a:cs typeface="Times New Roman"/>
            </a:endParaRPr>
          </a:p>
        </p:txBody>
      </p:sp>
      <p:cxnSp>
        <p:nvCxnSpPr>
          <p:cNvPr id="64" name="Straight Connector 63"/>
          <p:cNvCxnSpPr/>
          <p:nvPr/>
        </p:nvCxnSpPr>
        <p:spPr>
          <a:xfrm>
            <a:off x="1697304" y="1311344"/>
            <a:ext cx="1617396" cy="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a:off x="684738" y="2209800"/>
            <a:ext cx="278893" cy="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2" name="Straight Arrow Connector 71"/>
          <p:cNvCxnSpPr/>
          <p:nvPr/>
        </p:nvCxnSpPr>
        <p:spPr>
          <a:xfrm>
            <a:off x="914400" y="2362200"/>
            <a:ext cx="782904"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9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par>
                                <p:cTn id="11" presetID="21" presetClass="entr" presetSubtype="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par>
                                <p:cTn id="14" presetID="21" presetClass="entr" presetSubtype="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2000"/>
                                        <p:tgtEl>
                                          <p:spTgt spid="27"/>
                                        </p:tgtEl>
                                      </p:cBhvr>
                                    </p:animEffect>
                                  </p:childTnLst>
                                </p:cTn>
                              </p:par>
                              <p:par>
                                <p:cTn id="17" presetID="21" presetClass="entr" presetSubtype="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20" name="Rounded Rectangle 19"/>
          <p:cNvSpPr/>
          <p:nvPr/>
        </p:nvSpPr>
        <p:spPr>
          <a:xfrm>
            <a:off x="495301" y="2299813"/>
            <a:ext cx="8153399" cy="2258373"/>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Given a workload, which ESD is best suited for reducing its peak?</a:t>
            </a:r>
          </a:p>
        </p:txBody>
      </p:sp>
    </p:spTree>
    <p:extLst>
      <p:ext uri="{BB962C8B-B14F-4D97-AF65-F5344CB8AC3E}">
        <p14:creationId xmlns:p14="http://schemas.microsoft.com/office/powerpoint/2010/main" val="3503566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endParaRPr lang="en-US" sz="4400" dirty="0">
              <a:solidFill>
                <a:schemeClr val="accent3">
                  <a:lumMod val="50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47" y="1330576"/>
            <a:ext cx="4927331" cy="4081510"/>
          </a:xfrm>
          <a:prstGeom prst="rect">
            <a:avLst/>
          </a:prstGeom>
        </p:spPr>
      </p:pic>
      <p:sp>
        <p:nvSpPr>
          <p:cNvPr id="11" name="TextBox 10"/>
          <p:cNvSpPr txBox="1"/>
          <p:nvPr/>
        </p:nvSpPr>
        <p:spPr>
          <a:xfrm>
            <a:off x="4828031" y="5710535"/>
            <a:ext cx="3505200" cy="461665"/>
          </a:xfrm>
          <a:prstGeom prst="rect">
            <a:avLst/>
          </a:prstGeom>
          <a:solidFill>
            <a:schemeClr val="bg1"/>
          </a:solidFill>
        </p:spPr>
        <p:txBody>
          <a:bodyPr wrap="square" rtlCol="0">
            <a:spAutoFit/>
          </a:bodyPr>
          <a:lstStyle/>
          <a:p>
            <a:endParaRPr lang="en-US" sz="2400" b="1" dirty="0" smtClean="0">
              <a:latin typeface="Arial" pitchFamily="34" charset="0"/>
              <a:cs typeface="Arial" pitchFamily="34" charset="0"/>
            </a:endParaRPr>
          </a:p>
        </p:txBody>
      </p:sp>
      <p:sp>
        <p:nvSpPr>
          <p:cNvPr id="12" name="TextBox 11"/>
          <p:cNvSpPr txBox="1"/>
          <p:nvPr/>
        </p:nvSpPr>
        <p:spPr>
          <a:xfrm>
            <a:off x="4142231" y="5448181"/>
            <a:ext cx="4800600" cy="584775"/>
          </a:xfrm>
          <a:prstGeom prst="rect">
            <a:avLst/>
          </a:prstGeom>
          <a:solidFill>
            <a:schemeClr val="bg1"/>
          </a:solidFill>
        </p:spPr>
        <p:txBody>
          <a:bodyPr wrap="square" rtlCol="0">
            <a:spAutoFit/>
          </a:bodyPr>
          <a:lstStyle/>
          <a:p>
            <a:r>
              <a:rPr lang="en-US" sz="1600" b="1" dirty="0" smtClean="0">
                <a:latin typeface="Arial" pitchFamily="34" charset="0"/>
                <a:cs typeface="Arial" pitchFamily="34" charset="0"/>
              </a:rPr>
              <a:t> 1                                  10                               100 </a:t>
            </a:r>
          </a:p>
          <a:p>
            <a:r>
              <a:rPr lang="en-US" sz="1600" b="1" dirty="0" smtClean="0">
                <a:latin typeface="Arial" pitchFamily="34" charset="0"/>
                <a:cs typeface="Arial" pitchFamily="34" charset="0"/>
              </a:rPr>
              <a:t>              </a:t>
            </a:r>
          </a:p>
        </p:txBody>
      </p:sp>
      <p:sp>
        <p:nvSpPr>
          <p:cNvPr id="13" name="TextBox 12"/>
          <p:cNvSpPr txBox="1"/>
          <p:nvPr/>
        </p:nvSpPr>
        <p:spPr>
          <a:xfrm>
            <a:off x="3380231" y="1219200"/>
            <a:ext cx="457200"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32</a:t>
            </a:r>
          </a:p>
          <a:p>
            <a:pPr algn="r"/>
            <a:endParaRPr lang="en-US" sz="1600" b="1" dirty="0">
              <a:latin typeface="Arial" pitchFamily="34" charset="0"/>
              <a:cs typeface="Arial" pitchFamily="34" charset="0"/>
            </a:endParaRPr>
          </a:p>
        </p:txBody>
      </p:sp>
      <p:sp>
        <p:nvSpPr>
          <p:cNvPr id="14" name="TextBox 13"/>
          <p:cNvSpPr txBox="1"/>
          <p:nvPr/>
        </p:nvSpPr>
        <p:spPr>
          <a:xfrm>
            <a:off x="7158531" y="4346123"/>
            <a:ext cx="1708100" cy="1018669"/>
          </a:xfrm>
          <a:prstGeom prst="rect">
            <a:avLst/>
          </a:prstGeom>
          <a:solidFill>
            <a:schemeClr val="bg1"/>
          </a:solidFill>
        </p:spPr>
        <p:txBody>
          <a:bodyPr wrap="square" rtlCol="0">
            <a:spAutoFit/>
          </a:bodyPr>
          <a:lstStyle/>
          <a:p>
            <a:endParaRPr lang="en-US" b="1" dirty="0" smtClean="0">
              <a:latin typeface="Arial" pitchFamily="34" charset="0"/>
              <a:cs typeface="Arial" pitchFamily="34" charset="0"/>
            </a:endParaRPr>
          </a:p>
        </p:txBody>
      </p:sp>
      <p:sp>
        <p:nvSpPr>
          <p:cNvPr id="15" name="TextBox 14"/>
          <p:cNvSpPr txBox="1"/>
          <p:nvPr/>
        </p:nvSpPr>
        <p:spPr>
          <a:xfrm>
            <a:off x="7114031" y="4247852"/>
            <a:ext cx="1877569" cy="1200329"/>
          </a:xfrm>
          <a:prstGeom prst="rect">
            <a:avLst/>
          </a:prstGeom>
          <a:noFill/>
        </p:spPr>
        <p:txBody>
          <a:bodyPr wrap="square" rtlCol="0">
            <a:spAutoFit/>
          </a:bodyPr>
          <a:lstStyle/>
          <a:p>
            <a:r>
              <a:rPr lang="en-US" sz="1800" b="1" dirty="0">
                <a:latin typeface="Arial" pitchFamily="34" charset="0"/>
                <a:cs typeface="Arial" pitchFamily="34" charset="0"/>
              </a:rPr>
              <a:t>UltraCapacitor</a:t>
            </a:r>
          </a:p>
          <a:p>
            <a:r>
              <a:rPr lang="en-US" sz="1800" b="1" dirty="0">
                <a:latin typeface="Arial" pitchFamily="34" charset="0"/>
                <a:cs typeface="Arial" pitchFamily="34" charset="0"/>
              </a:rPr>
              <a:t>Flywheel</a:t>
            </a:r>
          </a:p>
          <a:p>
            <a:r>
              <a:rPr lang="en-US" sz="1800" b="1" dirty="0" smtClean="0">
                <a:latin typeface="Arial" pitchFamily="34" charset="0"/>
                <a:cs typeface="Arial" pitchFamily="34" charset="0"/>
              </a:rPr>
              <a:t>Lead Acid</a:t>
            </a:r>
          </a:p>
          <a:p>
            <a:r>
              <a:rPr lang="en-US" sz="1800" b="1" dirty="0" smtClean="0">
                <a:latin typeface="Arial" pitchFamily="34" charset="0"/>
                <a:cs typeface="Arial" pitchFamily="34" charset="0"/>
              </a:rPr>
              <a:t>CAES</a:t>
            </a:r>
          </a:p>
        </p:txBody>
      </p:sp>
      <p:sp>
        <p:nvSpPr>
          <p:cNvPr id="16" name="TextBox 15"/>
          <p:cNvSpPr txBox="1"/>
          <p:nvPr/>
        </p:nvSpPr>
        <p:spPr>
          <a:xfrm>
            <a:off x="5257800" y="5675491"/>
            <a:ext cx="2819400" cy="461665"/>
          </a:xfrm>
          <a:prstGeom prst="rect">
            <a:avLst/>
          </a:prstGeom>
          <a:noFill/>
        </p:spPr>
        <p:txBody>
          <a:bodyPr wrap="square" rtlCol="0">
            <a:spAutoFit/>
          </a:bodyPr>
          <a:lstStyle/>
          <a:p>
            <a:r>
              <a:rPr lang="en-US" sz="2400" b="1" dirty="0" smtClean="0">
                <a:cs typeface="Arial" pitchFamily="34" charset="0"/>
              </a:rPr>
              <a:t>Peak Width: W (min)</a:t>
            </a:r>
          </a:p>
        </p:txBody>
      </p:sp>
      <p:cxnSp>
        <p:nvCxnSpPr>
          <p:cNvPr id="17" name="Straight Arrow Connector 16"/>
          <p:cNvCxnSpPr/>
          <p:nvPr/>
        </p:nvCxnSpPr>
        <p:spPr>
          <a:xfrm>
            <a:off x="3871569" y="5405735"/>
            <a:ext cx="4918862"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71569" y="1280319"/>
            <a:ext cx="0" cy="412541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33031" y="4288795"/>
            <a:ext cx="2057400" cy="11169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380231" y="2133600"/>
            <a:ext cx="457200" cy="830997"/>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8</a:t>
            </a:r>
          </a:p>
          <a:p>
            <a:pPr algn="r"/>
            <a:endParaRPr lang="en-US" sz="1600" b="1" dirty="0" smtClean="0">
              <a:latin typeface="Arial" pitchFamily="34" charset="0"/>
              <a:cs typeface="Arial" pitchFamily="34" charset="0"/>
            </a:endParaRPr>
          </a:p>
          <a:p>
            <a:pPr algn="r"/>
            <a:endParaRPr lang="en-US" sz="1600" b="1" dirty="0">
              <a:latin typeface="Arial" pitchFamily="34" charset="0"/>
              <a:cs typeface="Arial" pitchFamily="34" charset="0"/>
            </a:endParaRPr>
          </a:p>
        </p:txBody>
      </p:sp>
      <p:sp>
        <p:nvSpPr>
          <p:cNvPr id="22" name="TextBox 21"/>
          <p:cNvSpPr txBox="1"/>
          <p:nvPr/>
        </p:nvSpPr>
        <p:spPr>
          <a:xfrm>
            <a:off x="3380231" y="3090446"/>
            <a:ext cx="457200"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2</a:t>
            </a:r>
          </a:p>
        </p:txBody>
      </p:sp>
      <p:sp>
        <p:nvSpPr>
          <p:cNvPr id="23" name="TextBox 22"/>
          <p:cNvSpPr txBox="1"/>
          <p:nvPr/>
        </p:nvSpPr>
        <p:spPr>
          <a:xfrm>
            <a:off x="3363162" y="4072354"/>
            <a:ext cx="491338"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0.5</a:t>
            </a:r>
          </a:p>
        </p:txBody>
      </p:sp>
      <p:sp>
        <p:nvSpPr>
          <p:cNvPr id="24" name="TextBox 23"/>
          <p:cNvSpPr txBox="1"/>
          <p:nvPr/>
        </p:nvSpPr>
        <p:spPr>
          <a:xfrm rot="16200000">
            <a:off x="1268265" y="2940199"/>
            <a:ext cx="4021136" cy="461665"/>
          </a:xfrm>
          <a:prstGeom prst="rect">
            <a:avLst/>
          </a:prstGeom>
          <a:solidFill>
            <a:schemeClr val="bg1"/>
          </a:solidFill>
        </p:spPr>
        <p:txBody>
          <a:bodyPr wrap="square" rtlCol="0">
            <a:spAutoFit/>
          </a:bodyPr>
          <a:lstStyle/>
          <a:p>
            <a:r>
              <a:rPr lang="en-US" sz="2400" b="1" dirty="0" smtClean="0">
                <a:cs typeface="Arial" pitchFamily="34" charset="0"/>
              </a:rPr>
              <a:t>Inter-peak distance: D (hour)</a:t>
            </a:r>
          </a:p>
        </p:txBody>
      </p:sp>
      <p:sp>
        <p:nvSpPr>
          <p:cNvPr id="25" name="TextBox 24"/>
          <p:cNvSpPr txBox="1"/>
          <p:nvPr/>
        </p:nvSpPr>
        <p:spPr>
          <a:xfrm>
            <a:off x="3230064" y="5054025"/>
            <a:ext cx="641505"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0.1</a:t>
            </a:r>
          </a:p>
          <a:p>
            <a:pPr algn="r"/>
            <a:endParaRPr lang="en-US" sz="1600" b="1" dirty="0">
              <a:latin typeface="Arial" pitchFamily="34" charset="0"/>
              <a:cs typeface="Arial" pitchFamily="34" charset="0"/>
            </a:endParaRPr>
          </a:p>
        </p:txBody>
      </p:sp>
      <p:grpSp>
        <p:nvGrpSpPr>
          <p:cNvPr id="26" name="Group 25"/>
          <p:cNvGrpSpPr/>
          <p:nvPr/>
        </p:nvGrpSpPr>
        <p:grpSpPr>
          <a:xfrm>
            <a:off x="76200" y="3750968"/>
            <a:ext cx="3124994" cy="1754542"/>
            <a:chOff x="608806" y="784020"/>
            <a:chExt cx="3124994" cy="1754542"/>
          </a:xfrm>
        </p:grpSpPr>
        <p:grpSp>
          <p:nvGrpSpPr>
            <p:cNvPr id="29" name="Group 28"/>
            <p:cNvGrpSpPr/>
            <p:nvPr/>
          </p:nvGrpSpPr>
          <p:grpSpPr>
            <a:xfrm>
              <a:off x="608806" y="784020"/>
              <a:ext cx="3124994" cy="1754542"/>
              <a:chOff x="520274" y="5"/>
              <a:chExt cx="4679378" cy="6687186"/>
            </a:xfrm>
          </p:grpSpPr>
          <p:grpSp>
            <p:nvGrpSpPr>
              <p:cNvPr id="34" name="Group 33"/>
              <p:cNvGrpSpPr/>
              <p:nvPr/>
            </p:nvGrpSpPr>
            <p:grpSpPr>
              <a:xfrm>
                <a:off x="520274" y="5"/>
                <a:ext cx="4679378" cy="6687186"/>
                <a:chOff x="520274" y="1372397"/>
                <a:chExt cx="4679378" cy="4490436"/>
              </a:xfrm>
            </p:grpSpPr>
            <p:cxnSp>
              <p:nvCxnSpPr>
                <p:cNvPr id="36" name="Straight Arrow Connector 35"/>
                <p:cNvCxnSpPr/>
                <p:nvPr/>
              </p:nvCxnSpPr>
              <p:spPr>
                <a:xfrm flipH="1" flipV="1">
                  <a:off x="1404610" y="1372397"/>
                  <a:ext cx="1" cy="3258988"/>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403023" y="4631385"/>
                  <a:ext cx="3107244" cy="0"/>
                </a:xfrm>
                <a:prstGeom prst="straightConnector1">
                  <a:avLst/>
                </a:prstGeom>
                <a:ln w="635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6200000">
                  <a:off x="-398400" y="2697972"/>
                  <a:ext cx="2436473" cy="599126"/>
                </a:xfrm>
                <a:prstGeom prst="rect">
                  <a:avLst/>
                </a:prstGeom>
                <a:noFill/>
              </p:spPr>
              <p:txBody>
                <a:bodyPr wrap="square" rtlCol="0">
                  <a:spAutoFit/>
                </a:bodyPr>
                <a:lstStyle/>
                <a:p>
                  <a:r>
                    <a:rPr lang="en-US" sz="2000" b="1" dirty="0" smtClean="0">
                      <a:cs typeface="Times New Roman"/>
                    </a:rPr>
                    <a:t>Power</a:t>
                  </a:r>
                  <a:endParaRPr lang="en-US" sz="2000" b="1" dirty="0">
                    <a:cs typeface="Times New Roman"/>
                  </a:endParaRPr>
                </a:p>
              </p:txBody>
            </p:sp>
            <p:sp>
              <p:nvSpPr>
                <p:cNvPr id="39" name="TextBox 38"/>
                <p:cNvSpPr txBox="1"/>
                <p:nvPr/>
              </p:nvSpPr>
              <p:spPr>
                <a:xfrm>
                  <a:off x="3646491" y="4838823"/>
                  <a:ext cx="1095564" cy="1024010"/>
                </a:xfrm>
                <a:prstGeom prst="rect">
                  <a:avLst/>
                </a:prstGeom>
                <a:noFill/>
              </p:spPr>
              <p:txBody>
                <a:bodyPr wrap="square" rtlCol="0">
                  <a:spAutoFit/>
                </a:bodyPr>
                <a:lstStyle/>
                <a:p>
                  <a:r>
                    <a:rPr lang="en-US" sz="2000" b="1" dirty="0" smtClean="0">
                      <a:cs typeface="Times New Roman"/>
                    </a:rPr>
                    <a:t>Time</a:t>
                  </a:r>
                  <a:endParaRPr lang="en-US" sz="2000" b="1" dirty="0">
                    <a:cs typeface="Times New Roman"/>
                  </a:endParaRPr>
                </a:p>
              </p:txBody>
            </p:sp>
            <p:cxnSp>
              <p:nvCxnSpPr>
                <p:cNvPr id="40" name="Straight Connector 39"/>
                <p:cNvCxnSpPr/>
                <p:nvPr/>
              </p:nvCxnSpPr>
              <p:spPr>
                <a:xfrm>
                  <a:off x="1432312" y="4251710"/>
                  <a:ext cx="375369" cy="158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838981" y="1809619"/>
                  <a:ext cx="1" cy="2479368"/>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117704" y="4253762"/>
                  <a:ext cx="387765"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685830" y="2385386"/>
                  <a:ext cx="1513822" cy="866468"/>
                </a:xfrm>
                <a:prstGeom prst="rect">
                  <a:avLst/>
                </a:prstGeom>
                <a:noFill/>
              </p:spPr>
              <p:txBody>
                <a:bodyPr wrap="square" rtlCol="0">
                  <a:spAutoFit/>
                </a:bodyPr>
                <a:lstStyle/>
                <a:p>
                  <a:r>
                    <a:rPr lang="en-US" sz="1600" b="1" dirty="0" smtClean="0">
                      <a:cs typeface="Times New Roman"/>
                    </a:rPr>
                    <a:t>Peak cap</a:t>
                  </a:r>
                  <a:endParaRPr lang="en-US" sz="1600" b="1" baseline="-25000" dirty="0">
                    <a:cs typeface="Times New Roman"/>
                  </a:endParaRPr>
                </a:p>
              </p:txBody>
            </p:sp>
          </p:grpSp>
          <p:cxnSp>
            <p:nvCxnSpPr>
              <p:cNvPr id="35" name="Straight Connector 34"/>
              <p:cNvCxnSpPr/>
              <p:nvPr/>
            </p:nvCxnSpPr>
            <p:spPr>
              <a:xfrm>
                <a:off x="1468217" y="2836938"/>
                <a:ext cx="2916629" cy="0"/>
              </a:xfrm>
              <a:prstGeom prst="line">
                <a:avLst/>
              </a:prstGeom>
              <a:ln w="4445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2132806" y="1905000"/>
              <a:ext cx="30480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47" name="Straight Connector 46"/>
          <p:cNvCxnSpPr/>
          <p:nvPr/>
        </p:nvCxnSpPr>
        <p:spPr>
          <a:xfrm>
            <a:off x="990600" y="3962400"/>
            <a:ext cx="15240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43000" y="3962400"/>
            <a:ext cx="0" cy="899555"/>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371599" y="3962400"/>
            <a:ext cx="1" cy="96876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341242" y="3962400"/>
            <a:ext cx="258958"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1600200" y="3962400"/>
            <a:ext cx="0" cy="899555"/>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904999" y="3962400"/>
            <a:ext cx="1" cy="96876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1874642" y="3962400"/>
            <a:ext cx="258958"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133600" y="3962400"/>
            <a:ext cx="0" cy="899555"/>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133600" y="4876800"/>
            <a:ext cx="304800" cy="0"/>
          </a:xfrm>
          <a:prstGeom prst="line">
            <a:avLst/>
          </a:prstGeom>
          <a:ln w="635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914400" y="5181600"/>
            <a:ext cx="358079" cy="0"/>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37321" y="5238690"/>
            <a:ext cx="586679" cy="400110"/>
          </a:xfrm>
          <a:prstGeom prst="rect">
            <a:avLst/>
          </a:prstGeom>
          <a:noFill/>
        </p:spPr>
        <p:txBody>
          <a:bodyPr wrap="square" rtlCol="0">
            <a:spAutoFit/>
          </a:bodyPr>
          <a:lstStyle/>
          <a:p>
            <a:r>
              <a:rPr lang="en-US" sz="2000" b="1" dirty="0" smtClean="0">
                <a:cs typeface="Times New Roman"/>
              </a:rPr>
              <a:t>W</a:t>
            </a:r>
            <a:endParaRPr lang="en-US" sz="2000" b="1" dirty="0">
              <a:cs typeface="Times New Roman"/>
            </a:endParaRPr>
          </a:p>
        </p:txBody>
      </p:sp>
      <p:sp>
        <p:nvSpPr>
          <p:cNvPr id="84" name="TextBox 83"/>
          <p:cNvSpPr txBox="1"/>
          <p:nvPr/>
        </p:nvSpPr>
        <p:spPr>
          <a:xfrm>
            <a:off x="990600" y="3409890"/>
            <a:ext cx="378501" cy="400110"/>
          </a:xfrm>
          <a:prstGeom prst="rect">
            <a:avLst/>
          </a:prstGeom>
          <a:noFill/>
          <a:ln w="0">
            <a:solidFill>
              <a:schemeClr val="bg1"/>
            </a:solidFill>
          </a:ln>
        </p:spPr>
        <p:txBody>
          <a:bodyPr wrap="square" rtlCol="0">
            <a:spAutoFit/>
          </a:bodyPr>
          <a:lstStyle/>
          <a:p>
            <a:r>
              <a:rPr lang="en-US" sz="2000" b="1" dirty="0" smtClean="0">
                <a:cs typeface="Times New Roman"/>
              </a:rPr>
              <a:t>D</a:t>
            </a:r>
            <a:endParaRPr lang="en-US" sz="2000" b="1" dirty="0">
              <a:cs typeface="Times New Roman"/>
            </a:endParaRPr>
          </a:p>
        </p:txBody>
      </p:sp>
      <p:cxnSp>
        <p:nvCxnSpPr>
          <p:cNvPr id="92" name="Straight Arrow Connector 91"/>
          <p:cNvCxnSpPr/>
          <p:nvPr/>
        </p:nvCxnSpPr>
        <p:spPr>
          <a:xfrm>
            <a:off x="914400" y="3810000"/>
            <a:ext cx="487558" cy="0"/>
          </a:xfrm>
          <a:prstGeom prst="straightConnector1">
            <a:avLst/>
          </a:prstGeom>
          <a:ln w="412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itle Placeholder 1"/>
          <p:cNvSpPr txBox="1">
            <a:spLocks/>
          </p:cNvSpPr>
          <p:nvPr/>
        </p:nvSpPr>
        <p:spPr>
          <a:xfrm>
            <a:off x="609600" y="4270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No Single ESD Best for all Peaks</a:t>
            </a:r>
            <a:endParaRPr lang="en-US" sz="4400" b="1" dirty="0">
              <a:solidFill>
                <a:schemeClr val="accent3">
                  <a:lumMod val="50000"/>
                </a:schemeClr>
              </a:solidFill>
            </a:endParaRPr>
          </a:p>
        </p:txBody>
      </p:sp>
    </p:spTree>
    <p:extLst>
      <p:ext uri="{BB962C8B-B14F-4D97-AF65-F5344CB8AC3E}">
        <p14:creationId xmlns:p14="http://schemas.microsoft.com/office/powerpoint/2010/main" val="6551238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No Single ESD Best for all Peaks</a:t>
            </a:r>
            <a:endParaRPr lang="en-US" sz="4400" b="1" dirty="0">
              <a:solidFill>
                <a:schemeClr val="accent3">
                  <a:lumMod val="50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47" y="1317576"/>
            <a:ext cx="4927331" cy="4081510"/>
          </a:xfrm>
          <a:prstGeom prst="rect">
            <a:avLst/>
          </a:prstGeom>
        </p:spPr>
      </p:pic>
      <p:sp>
        <p:nvSpPr>
          <p:cNvPr id="11" name="TextBox 10"/>
          <p:cNvSpPr txBox="1"/>
          <p:nvPr/>
        </p:nvSpPr>
        <p:spPr>
          <a:xfrm>
            <a:off x="4828031" y="5697535"/>
            <a:ext cx="3505200" cy="461665"/>
          </a:xfrm>
          <a:prstGeom prst="rect">
            <a:avLst/>
          </a:prstGeom>
          <a:solidFill>
            <a:schemeClr val="bg1"/>
          </a:solidFill>
        </p:spPr>
        <p:txBody>
          <a:bodyPr wrap="square" rtlCol="0">
            <a:spAutoFit/>
          </a:bodyPr>
          <a:lstStyle/>
          <a:p>
            <a:endParaRPr lang="en-US" sz="2400" b="1" dirty="0" smtClean="0">
              <a:latin typeface="Arial" pitchFamily="34" charset="0"/>
              <a:cs typeface="Arial" pitchFamily="34" charset="0"/>
            </a:endParaRPr>
          </a:p>
        </p:txBody>
      </p:sp>
      <p:sp>
        <p:nvSpPr>
          <p:cNvPr id="12" name="TextBox 11"/>
          <p:cNvSpPr txBox="1"/>
          <p:nvPr/>
        </p:nvSpPr>
        <p:spPr>
          <a:xfrm>
            <a:off x="4142231" y="5435181"/>
            <a:ext cx="4800600" cy="584775"/>
          </a:xfrm>
          <a:prstGeom prst="rect">
            <a:avLst/>
          </a:prstGeom>
          <a:solidFill>
            <a:schemeClr val="bg1"/>
          </a:solidFill>
        </p:spPr>
        <p:txBody>
          <a:bodyPr wrap="square" rtlCol="0">
            <a:spAutoFit/>
          </a:bodyPr>
          <a:lstStyle/>
          <a:p>
            <a:r>
              <a:rPr lang="en-US" sz="1600" b="1" dirty="0" smtClean="0">
                <a:latin typeface="Arial" pitchFamily="34" charset="0"/>
                <a:cs typeface="Arial" pitchFamily="34" charset="0"/>
              </a:rPr>
              <a:t> 1                                  10                               100 </a:t>
            </a:r>
          </a:p>
          <a:p>
            <a:r>
              <a:rPr lang="en-US" sz="1600" b="1" dirty="0" smtClean="0">
                <a:latin typeface="Arial" pitchFamily="34" charset="0"/>
                <a:cs typeface="Arial" pitchFamily="34" charset="0"/>
              </a:rPr>
              <a:t>              </a:t>
            </a:r>
          </a:p>
        </p:txBody>
      </p:sp>
      <p:sp>
        <p:nvSpPr>
          <p:cNvPr id="13" name="TextBox 12"/>
          <p:cNvSpPr txBox="1"/>
          <p:nvPr/>
        </p:nvSpPr>
        <p:spPr>
          <a:xfrm>
            <a:off x="3380231" y="1206200"/>
            <a:ext cx="457200"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32</a:t>
            </a:r>
          </a:p>
          <a:p>
            <a:pPr algn="r"/>
            <a:endParaRPr lang="en-US" sz="1600" b="1" dirty="0">
              <a:latin typeface="Arial" pitchFamily="34" charset="0"/>
              <a:cs typeface="Arial" pitchFamily="34" charset="0"/>
            </a:endParaRPr>
          </a:p>
        </p:txBody>
      </p:sp>
      <p:sp>
        <p:nvSpPr>
          <p:cNvPr id="14" name="TextBox 13"/>
          <p:cNvSpPr txBox="1"/>
          <p:nvPr/>
        </p:nvSpPr>
        <p:spPr>
          <a:xfrm>
            <a:off x="7158531" y="4333123"/>
            <a:ext cx="1708100" cy="1018669"/>
          </a:xfrm>
          <a:prstGeom prst="rect">
            <a:avLst/>
          </a:prstGeom>
          <a:solidFill>
            <a:schemeClr val="bg1"/>
          </a:solidFill>
        </p:spPr>
        <p:txBody>
          <a:bodyPr wrap="square" rtlCol="0">
            <a:spAutoFit/>
          </a:bodyPr>
          <a:lstStyle/>
          <a:p>
            <a:endParaRPr lang="en-US" b="1" dirty="0" smtClean="0">
              <a:latin typeface="Arial" pitchFamily="34" charset="0"/>
              <a:cs typeface="Arial" pitchFamily="34" charset="0"/>
            </a:endParaRPr>
          </a:p>
        </p:txBody>
      </p:sp>
      <p:sp>
        <p:nvSpPr>
          <p:cNvPr id="15" name="TextBox 14"/>
          <p:cNvSpPr txBox="1"/>
          <p:nvPr/>
        </p:nvSpPr>
        <p:spPr>
          <a:xfrm>
            <a:off x="7114031" y="4234852"/>
            <a:ext cx="1877569" cy="1200329"/>
          </a:xfrm>
          <a:prstGeom prst="rect">
            <a:avLst/>
          </a:prstGeom>
          <a:noFill/>
        </p:spPr>
        <p:txBody>
          <a:bodyPr wrap="square" rtlCol="0">
            <a:spAutoFit/>
          </a:bodyPr>
          <a:lstStyle/>
          <a:p>
            <a:r>
              <a:rPr lang="en-US" sz="1800" b="1" dirty="0">
                <a:latin typeface="Arial" pitchFamily="34" charset="0"/>
                <a:cs typeface="Arial" pitchFamily="34" charset="0"/>
              </a:rPr>
              <a:t>UltraCapacitor</a:t>
            </a:r>
          </a:p>
          <a:p>
            <a:r>
              <a:rPr lang="en-US" sz="1800" b="1" dirty="0">
                <a:latin typeface="Arial" pitchFamily="34" charset="0"/>
                <a:cs typeface="Arial" pitchFamily="34" charset="0"/>
              </a:rPr>
              <a:t>Flywheel</a:t>
            </a:r>
          </a:p>
          <a:p>
            <a:r>
              <a:rPr lang="en-US" sz="1800" b="1" dirty="0" smtClean="0">
                <a:latin typeface="Arial" pitchFamily="34" charset="0"/>
                <a:cs typeface="Arial" pitchFamily="34" charset="0"/>
              </a:rPr>
              <a:t>Lead Acid</a:t>
            </a:r>
          </a:p>
          <a:p>
            <a:r>
              <a:rPr lang="en-US" sz="1800" b="1" dirty="0" smtClean="0">
                <a:latin typeface="Arial" pitchFamily="34" charset="0"/>
                <a:cs typeface="Arial" pitchFamily="34" charset="0"/>
              </a:rPr>
              <a:t>CAES</a:t>
            </a:r>
          </a:p>
        </p:txBody>
      </p:sp>
      <p:sp>
        <p:nvSpPr>
          <p:cNvPr id="16" name="TextBox 15"/>
          <p:cNvSpPr txBox="1"/>
          <p:nvPr/>
        </p:nvSpPr>
        <p:spPr>
          <a:xfrm>
            <a:off x="4980431" y="5621335"/>
            <a:ext cx="2819400" cy="461665"/>
          </a:xfrm>
          <a:prstGeom prst="rect">
            <a:avLst/>
          </a:prstGeom>
          <a:noFill/>
        </p:spPr>
        <p:txBody>
          <a:bodyPr wrap="square" rtlCol="0">
            <a:spAutoFit/>
          </a:bodyPr>
          <a:lstStyle/>
          <a:p>
            <a:r>
              <a:rPr lang="en-US" sz="2400" b="1" dirty="0" smtClean="0">
                <a:cs typeface="Arial" pitchFamily="34" charset="0"/>
              </a:rPr>
              <a:t>Peak Width: W (min)</a:t>
            </a:r>
          </a:p>
        </p:txBody>
      </p:sp>
      <p:cxnSp>
        <p:nvCxnSpPr>
          <p:cNvPr id="17" name="Straight Arrow Connector 16"/>
          <p:cNvCxnSpPr/>
          <p:nvPr/>
        </p:nvCxnSpPr>
        <p:spPr>
          <a:xfrm>
            <a:off x="3871569" y="5392735"/>
            <a:ext cx="4918862"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71569" y="1267319"/>
            <a:ext cx="0" cy="412541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33031" y="4275795"/>
            <a:ext cx="2057400" cy="11169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380231" y="2120600"/>
            <a:ext cx="457200" cy="830997"/>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8</a:t>
            </a:r>
          </a:p>
          <a:p>
            <a:pPr algn="r"/>
            <a:endParaRPr lang="en-US" sz="1600" b="1" dirty="0" smtClean="0">
              <a:latin typeface="Arial" pitchFamily="34" charset="0"/>
              <a:cs typeface="Arial" pitchFamily="34" charset="0"/>
            </a:endParaRPr>
          </a:p>
          <a:p>
            <a:pPr algn="r"/>
            <a:endParaRPr lang="en-US" sz="1600" b="1" dirty="0">
              <a:latin typeface="Arial" pitchFamily="34" charset="0"/>
              <a:cs typeface="Arial" pitchFamily="34" charset="0"/>
            </a:endParaRPr>
          </a:p>
        </p:txBody>
      </p:sp>
      <p:sp>
        <p:nvSpPr>
          <p:cNvPr id="22" name="TextBox 21"/>
          <p:cNvSpPr txBox="1"/>
          <p:nvPr/>
        </p:nvSpPr>
        <p:spPr>
          <a:xfrm>
            <a:off x="3380231" y="3077446"/>
            <a:ext cx="457200"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2</a:t>
            </a:r>
          </a:p>
        </p:txBody>
      </p:sp>
      <p:sp>
        <p:nvSpPr>
          <p:cNvPr id="23" name="TextBox 22"/>
          <p:cNvSpPr txBox="1"/>
          <p:nvPr/>
        </p:nvSpPr>
        <p:spPr>
          <a:xfrm>
            <a:off x="3363162" y="4059354"/>
            <a:ext cx="491338"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0.5</a:t>
            </a:r>
          </a:p>
        </p:txBody>
      </p:sp>
      <p:sp>
        <p:nvSpPr>
          <p:cNvPr id="24" name="TextBox 23"/>
          <p:cNvSpPr txBox="1"/>
          <p:nvPr/>
        </p:nvSpPr>
        <p:spPr>
          <a:xfrm rot="16200000">
            <a:off x="1339999" y="2770336"/>
            <a:ext cx="4021136" cy="461665"/>
          </a:xfrm>
          <a:prstGeom prst="rect">
            <a:avLst/>
          </a:prstGeom>
          <a:solidFill>
            <a:schemeClr val="bg1"/>
          </a:solidFill>
        </p:spPr>
        <p:txBody>
          <a:bodyPr wrap="square" rtlCol="0">
            <a:spAutoFit/>
          </a:bodyPr>
          <a:lstStyle/>
          <a:p>
            <a:r>
              <a:rPr lang="en-US" sz="2400" b="1" dirty="0" smtClean="0">
                <a:cs typeface="Arial" pitchFamily="34" charset="0"/>
              </a:rPr>
              <a:t>Inter-peak distance: D (hour)</a:t>
            </a:r>
          </a:p>
        </p:txBody>
      </p:sp>
      <p:sp>
        <p:nvSpPr>
          <p:cNvPr id="25" name="TextBox 24"/>
          <p:cNvSpPr txBox="1"/>
          <p:nvPr/>
        </p:nvSpPr>
        <p:spPr>
          <a:xfrm>
            <a:off x="3230064" y="5041025"/>
            <a:ext cx="641505"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0.1</a:t>
            </a:r>
          </a:p>
          <a:p>
            <a:pPr algn="r"/>
            <a:endParaRPr lang="en-US" sz="1600" b="1" dirty="0">
              <a:latin typeface="Arial" pitchFamily="34" charset="0"/>
              <a:cs typeface="Arial" pitchFamily="34" charset="0"/>
            </a:endParaRPr>
          </a:p>
        </p:txBody>
      </p:sp>
      <p:grpSp>
        <p:nvGrpSpPr>
          <p:cNvPr id="49" name="Group 48"/>
          <p:cNvGrpSpPr/>
          <p:nvPr/>
        </p:nvGrpSpPr>
        <p:grpSpPr>
          <a:xfrm>
            <a:off x="75367" y="2509132"/>
            <a:ext cx="2814934" cy="1981912"/>
            <a:chOff x="29674" y="2286000"/>
            <a:chExt cx="2842394" cy="1867874"/>
          </a:xfrm>
        </p:grpSpPr>
        <p:pic>
          <p:nvPicPr>
            <p:cNvPr id="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0"/>
              <a:ext cx="249106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rot="16200000">
              <a:off x="-339845" y="2718720"/>
              <a:ext cx="1079800" cy="340761"/>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52" name="TextBox 51"/>
            <p:cNvSpPr txBox="1"/>
            <p:nvPr/>
          </p:nvSpPr>
          <p:spPr>
            <a:xfrm>
              <a:off x="1219200" y="3733800"/>
              <a:ext cx="784218" cy="420074"/>
            </a:xfrm>
            <a:prstGeom prst="rect">
              <a:avLst/>
            </a:prstGeom>
            <a:noFill/>
          </p:spPr>
          <p:txBody>
            <a:bodyPr wrap="square" rtlCol="0">
              <a:spAutoFit/>
            </a:bodyPr>
            <a:lstStyle/>
            <a:p>
              <a:r>
                <a:rPr lang="en-US" sz="1200" b="1" dirty="0" smtClean="0">
                  <a:cs typeface="Times New Roman"/>
                </a:rPr>
                <a:t>Time</a:t>
              </a:r>
              <a:endParaRPr lang="en-US" sz="1200" b="1" dirty="0">
                <a:cs typeface="Times New Roman"/>
              </a:endParaRPr>
            </a:p>
          </p:txBody>
        </p:sp>
      </p:grpSp>
      <p:sp>
        <p:nvSpPr>
          <p:cNvPr id="54" name="TextBox 53"/>
          <p:cNvSpPr txBox="1"/>
          <p:nvPr/>
        </p:nvSpPr>
        <p:spPr>
          <a:xfrm>
            <a:off x="3992348" y="3245654"/>
            <a:ext cx="548548" cy="461665"/>
          </a:xfrm>
          <a:prstGeom prst="rect">
            <a:avLst/>
          </a:prstGeom>
          <a:noFill/>
        </p:spPr>
        <p:txBody>
          <a:bodyPr wrap="none" rtlCol="0">
            <a:spAutoFit/>
          </a:bodyPr>
          <a:lstStyle/>
          <a:p>
            <a:r>
              <a:rPr lang="en-US" sz="2400" b="1" dirty="0" smtClean="0">
                <a:solidFill>
                  <a:srgbClr val="C00000"/>
                </a:solidFill>
              </a:rPr>
              <a:t>UC</a:t>
            </a:r>
            <a:endParaRPr lang="en-US" sz="2400" b="1" dirty="0">
              <a:solidFill>
                <a:srgbClr val="C00000"/>
              </a:solidFill>
            </a:endParaRPr>
          </a:p>
        </p:txBody>
      </p:sp>
      <p:sp>
        <p:nvSpPr>
          <p:cNvPr id="55" name="TextBox 54"/>
          <p:cNvSpPr txBox="1"/>
          <p:nvPr/>
        </p:nvSpPr>
        <p:spPr>
          <a:xfrm>
            <a:off x="1137306" y="2704568"/>
            <a:ext cx="548548" cy="461665"/>
          </a:xfrm>
          <a:prstGeom prst="rect">
            <a:avLst/>
          </a:prstGeom>
          <a:noFill/>
        </p:spPr>
        <p:txBody>
          <a:bodyPr wrap="none" rtlCol="0">
            <a:spAutoFit/>
          </a:bodyPr>
          <a:lstStyle/>
          <a:p>
            <a:r>
              <a:rPr lang="en-US" sz="2400" b="1" dirty="0" smtClean="0">
                <a:solidFill>
                  <a:srgbClr val="C00000"/>
                </a:solidFill>
              </a:rPr>
              <a:t>UC</a:t>
            </a:r>
            <a:endParaRPr lang="en-US" sz="2400" b="1" dirty="0">
              <a:solidFill>
                <a:srgbClr val="C00000"/>
              </a:solidFill>
            </a:endParaRPr>
          </a:p>
        </p:txBody>
      </p:sp>
    </p:spTree>
    <p:extLst>
      <p:ext uri="{BB962C8B-B14F-4D97-AF65-F5344CB8AC3E}">
        <p14:creationId xmlns:p14="http://schemas.microsoft.com/office/powerpoint/2010/main" val="21217564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47" y="1317576"/>
            <a:ext cx="4927331" cy="4081510"/>
          </a:xfrm>
          <a:prstGeom prst="rect">
            <a:avLst/>
          </a:prstGeom>
        </p:spPr>
      </p:pic>
      <p:sp>
        <p:nvSpPr>
          <p:cNvPr id="11" name="TextBox 10"/>
          <p:cNvSpPr txBox="1"/>
          <p:nvPr/>
        </p:nvSpPr>
        <p:spPr>
          <a:xfrm>
            <a:off x="4828031" y="5697535"/>
            <a:ext cx="3505200" cy="461665"/>
          </a:xfrm>
          <a:prstGeom prst="rect">
            <a:avLst/>
          </a:prstGeom>
          <a:solidFill>
            <a:schemeClr val="bg1"/>
          </a:solidFill>
        </p:spPr>
        <p:txBody>
          <a:bodyPr wrap="square" rtlCol="0">
            <a:spAutoFit/>
          </a:bodyPr>
          <a:lstStyle/>
          <a:p>
            <a:endParaRPr lang="en-US" sz="2400" b="1" dirty="0" smtClean="0">
              <a:latin typeface="Arial" pitchFamily="34" charset="0"/>
              <a:cs typeface="Arial" pitchFamily="34" charset="0"/>
            </a:endParaRPr>
          </a:p>
        </p:txBody>
      </p:sp>
      <p:sp>
        <p:nvSpPr>
          <p:cNvPr id="12" name="TextBox 11"/>
          <p:cNvSpPr txBox="1"/>
          <p:nvPr/>
        </p:nvSpPr>
        <p:spPr>
          <a:xfrm>
            <a:off x="4142231" y="5435181"/>
            <a:ext cx="4800600" cy="584775"/>
          </a:xfrm>
          <a:prstGeom prst="rect">
            <a:avLst/>
          </a:prstGeom>
          <a:solidFill>
            <a:schemeClr val="bg1"/>
          </a:solidFill>
        </p:spPr>
        <p:txBody>
          <a:bodyPr wrap="square" rtlCol="0">
            <a:spAutoFit/>
          </a:bodyPr>
          <a:lstStyle/>
          <a:p>
            <a:r>
              <a:rPr lang="en-US" sz="1600" b="1" dirty="0" smtClean="0">
                <a:latin typeface="Arial" pitchFamily="34" charset="0"/>
                <a:cs typeface="Arial" pitchFamily="34" charset="0"/>
              </a:rPr>
              <a:t> 1                                  10                               100 </a:t>
            </a:r>
          </a:p>
          <a:p>
            <a:r>
              <a:rPr lang="en-US" sz="1600" b="1" dirty="0" smtClean="0">
                <a:latin typeface="Arial" pitchFamily="34" charset="0"/>
                <a:cs typeface="Arial" pitchFamily="34" charset="0"/>
              </a:rPr>
              <a:t>              </a:t>
            </a:r>
          </a:p>
        </p:txBody>
      </p:sp>
      <p:sp>
        <p:nvSpPr>
          <p:cNvPr id="13" name="TextBox 12"/>
          <p:cNvSpPr txBox="1"/>
          <p:nvPr/>
        </p:nvSpPr>
        <p:spPr>
          <a:xfrm>
            <a:off x="3380231" y="1206200"/>
            <a:ext cx="457200"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32</a:t>
            </a:r>
          </a:p>
          <a:p>
            <a:pPr algn="r"/>
            <a:endParaRPr lang="en-US" sz="1600" b="1" dirty="0">
              <a:latin typeface="Arial" pitchFamily="34" charset="0"/>
              <a:cs typeface="Arial" pitchFamily="34" charset="0"/>
            </a:endParaRPr>
          </a:p>
        </p:txBody>
      </p:sp>
      <p:sp>
        <p:nvSpPr>
          <p:cNvPr id="14" name="TextBox 13"/>
          <p:cNvSpPr txBox="1"/>
          <p:nvPr/>
        </p:nvSpPr>
        <p:spPr>
          <a:xfrm>
            <a:off x="7158531" y="4333123"/>
            <a:ext cx="1708100" cy="1018669"/>
          </a:xfrm>
          <a:prstGeom prst="rect">
            <a:avLst/>
          </a:prstGeom>
          <a:solidFill>
            <a:schemeClr val="bg1"/>
          </a:solidFill>
        </p:spPr>
        <p:txBody>
          <a:bodyPr wrap="square" rtlCol="0">
            <a:spAutoFit/>
          </a:bodyPr>
          <a:lstStyle/>
          <a:p>
            <a:endParaRPr lang="en-US" b="1" dirty="0" smtClean="0">
              <a:latin typeface="Arial" pitchFamily="34" charset="0"/>
              <a:cs typeface="Arial" pitchFamily="34" charset="0"/>
            </a:endParaRPr>
          </a:p>
        </p:txBody>
      </p:sp>
      <p:sp>
        <p:nvSpPr>
          <p:cNvPr id="15" name="TextBox 14"/>
          <p:cNvSpPr txBox="1"/>
          <p:nvPr/>
        </p:nvSpPr>
        <p:spPr>
          <a:xfrm>
            <a:off x="7114031" y="4234852"/>
            <a:ext cx="1877569" cy="1200329"/>
          </a:xfrm>
          <a:prstGeom prst="rect">
            <a:avLst/>
          </a:prstGeom>
          <a:noFill/>
        </p:spPr>
        <p:txBody>
          <a:bodyPr wrap="square" rtlCol="0">
            <a:spAutoFit/>
          </a:bodyPr>
          <a:lstStyle/>
          <a:p>
            <a:r>
              <a:rPr lang="en-US" sz="1800" b="1" dirty="0">
                <a:latin typeface="Arial" pitchFamily="34" charset="0"/>
                <a:cs typeface="Arial" pitchFamily="34" charset="0"/>
              </a:rPr>
              <a:t>UltraCapacitor</a:t>
            </a:r>
          </a:p>
          <a:p>
            <a:r>
              <a:rPr lang="en-US" sz="1800" b="1" dirty="0">
                <a:latin typeface="Arial" pitchFamily="34" charset="0"/>
                <a:cs typeface="Arial" pitchFamily="34" charset="0"/>
              </a:rPr>
              <a:t>Flywheel</a:t>
            </a:r>
          </a:p>
          <a:p>
            <a:r>
              <a:rPr lang="en-US" sz="1800" b="1" dirty="0" smtClean="0">
                <a:latin typeface="Arial" pitchFamily="34" charset="0"/>
                <a:cs typeface="Arial" pitchFamily="34" charset="0"/>
              </a:rPr>
              <a:t>Lead Acid</a:t>
            </a:r>
          </a:p>
          <a:p>
            <a:r>
              <a:rPr lang="en-US" sz="1800" b="1" dirty="0" smtClean="0">
                <a:latin typeface="Arial" pitchFamily="34" charset="0"/>
                <a:cs typeface="Arial" pitchFamily="34" charset="0"/>
              </a:rPr>
              <a:t>CAES</a:t>
            </a:r>
          </a:p>
        </p:txBody>
      </p:sp>
      <p:sp>
        <p:nvSpPr>
          <p:cNvPr id="16" name="TextBox 15"/>
          <p:cNvSpPr txBox="1"/>
          <p:nvPr/>
        </p:nvSpPr>
        <p:spPr>
          <a:xfrm>
            <a:off x="4980431" y="5621335"/>
            <a:ext cx="2819400" cy="461665"/>
          </a:xfrm>
          <a:prstGeom prst="rect">
            <a:avLst/>
          </a:prstGeom>
          <a:noFill/>
        </p:spPr>
        <p:txBody>
          <a:bodyPr wrap="square" rtlCol="0">
            <a:spAutoFit/>
          </a:bodyPr>
          <a:lstStyle/>
          <a:p>
            <a:r>
              <a:rPr lang="en-US" sz="2400" b="1" dirty="0" smtClean="0">
                <a:cs typeface="Arial" pitchFamily="34" charset="0"/>
              </a:rPr>
              <a:t>Peak Width (min)</a:t>
            </a:r>
          </a:p>
        </p:txBody>
      </p:sp>
      <p:cxnSp>
        <p:nvCxnSpPr>
          <p:cNvPr id="17" name="Straight Arrow Connector 16"/>
          <p:cNvCxnSpPr/>
          <p:nvPr/>
        </p:nvCxnSpPr>
        <p:spPr>
          <a:xfrm>
            <a:off x="3871569" y="5392735"/>
            <a:ext cx="4918862"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71569" y="1267319"/>
            <a:ext cx="0" cy="412541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33031" y="4275795"/>
            <a:ext cx="2057400" cy="11169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380231" y="2120600"/>
            <a:ext cx="457200" cy="830997"/>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8</a:t>
            </a:r>
          </a:p>
          <a:p>
            <a:pPr algn="r"/>
            <a:endParaRPr lang="en-US" sz="1600" b="1" dirty="0" smtClean="0">
              <a:latin typeface="Arial" pitchFamily="34" charset="0"/>
              <a:cs typeface="Arial" pitchFamily="34" charset="0"/>
            </a:endParaRPr>
          </a:p>
          <a:p>
            <a:pPr algn="r"/>
            <a:endParaRPr lang="en-US" sz="1600" b="1" dirty="0">
              <a:latin typeface="Arial" pitchFamily="34" charset="0"/>
              <a:cs typeface="Arial" pitchFamily="34" charset="0"/>
            </a:endParaRPr>
          </a:p>
        </p:txBody>
      </p:sp>
      <p:sp>
        <p:nvSpPr>
          <p:cNvPr id="22" name="TextBox 21"/>
          <p:cNvSpPr txBox="1"/>
          <p:nvPr/>
        </p:nvSpPr>
        <p:spPr>
          <a:xfrm>
            <a:off x="3380231" y="3077446"/>
            <a:ext cx="457200"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2</a:t>
            </a:r>
          </a:p>
        </p:txBody>
      </p:sp>
      <p:sp>
        <p:nvSpPr>
          <p:cNvPr id="23" name="TextBox 22"/>
          <p:cNvSpPr txBox="1"/>
          <p:nvPr/>
        </p:nvSpPr>
        <p:spPr>
          <a:xfrm>
            <a:off x="3363162" y="4059354"/>
            <a:ext cx="491338"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0.5</a:t>
            </a:r>
          </a:p>
        </p:txBody>
      </p:sp>
      <p:sp>
        <p:nvSpPr>
          <p:cNvPr id="24" name="TextBox 23"/>
          <p:cNvSpPr txBox="1"/>
          <p:nvPr/>
        </p:nvSpPr>
        <p:spPr>
          <a:xfrm rot="16200000">
            <a:off x="1640533" y="3083867"/>
            <a:ext cx="3429001" cy="461665"/>
          </a:xfrm>
          <a:prstGeom prst="rect">
            <a:avLst/>
          </a:prstGeom>
          <a:solidFill>
            <a:schemeClr val="bg1"/>
          </a:solidFill>
        </p:spPr>
        <p:txBody>
          <a:bodyPr wrap="square" rtlCol="0">
            <a:spAutoFit/>
          </a:bodyPr>
          <a:lstStyle/>
          <a:p>
            <a:r>
              <a:rPr lang="en-US" sz="2400" b="1" dirty="0" smtClean="0">
                <a:cs typeface="Arial" pitchFamily="34" charset="0"/>
              </a:rPr>
              <a:t>Inter-peak distance(hour)</a:t>
            </a:r>
          </a:p>
        </p:txBody>
      </p:sp>
      <p:sp>
        <p:nvSpPr>
          <p:cNvPr id="25" name="TextBox 24"/>
          <p:cNvSpPr txBox="1"/>
          <p:nvPr/>
        </p:nvSpPr>
        <p:spPr>
          <a:xfrm>
            <a:off x="3230064" y="5041025"/>
            <a:ext cx="641505"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0.1</a:t>
            </a:r>
          </a:p>
          <a:p>
            <a:pPr algn="r"/>
            <a:endParaRPr lang="en-US" sz="1600" b="1" dirty="0">
              <a:latin typeface="Arial" pitchFamily="34" charset="0"/>
              <a:cs typeface="Arial" pitchFamily="34" charset="0"/>
            </a:endParaRPr>
          </a:p>
        </p:txBody>
      </p:sp>
      <p:sp>
        <p:nvSpPr>
          <p:cNvPr id="19" name="TextBox 18"/>
          <p:cNvSpPr txBox="1"/>
          <p:nvPr/>
        </p:nvSpPr>
        <p:spPr>
          <a:xfrm>
            <a:off x="7347900" y="2536098"/>
            <a:ext cx="827662" cy="461665"/>
          </a:xfrm>
          <a:prstGeom prst="rect">
            <a:avLst/>
          </a:prstGeom>
          <a:noFill/>
        </p:spPr>
        <p:txBody>
          <a:bodyPr wrap="none" rtlCol="0">
            <a:spAutoFit/>
          </a:bodyPr>
          <a:lstStyle/>
          <a:p>
            <a:r>
              <a:rPr lang="en-US" sz="2400" b="1" dirty="0" smtClean="0">
                <a:solidFill>
                  <a:srgbClr val="C00000"/>
                </a:solidFill>
              </a:rPr>
              <a:t>CAES</a:t>
            </a:r>
            <a:endParaRPr lang="en-US" sz="2400" b="1" dirty="0">
              <a:solidFill>
                <a:srgbClr val="C0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42" y="3027841"/>
            <a:ext cx="2676663" cy="15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304800" y="1130514"/>
            <a:ext cx="2310535" cy="1231686"/>
            <a:chOff x="29674" y="2286000"/>
            <a:chExt cx="2842394" cy="1867874"/>
          </a:xfrm>
        </p:grpSpPr>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86000"/>
              <a:ext cx="249106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rot="16200000">
              <a:off x="-339845" y="2718720"/>
              <a:ext cx="1079800" cy="340761"/>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31" name="TextBox 30"/>
            <p:cNvSpPr txBox="1"/>
            <p:nvPr/>
          </p:nvSpPr>
          <p:spPr>
            <a:xfrm>
              <a:off x="1219200" y="3733800"/>
              <a:ext cx="784218" cy="420074"/>
            </a:xfrm>
            <a:prstGeom prst="rect">
              <a:avLst/>
            </a:prstGeom>
            <a:noFill/>
          </p:spPr>
          <p:txBody>
            <a:bodyPr wrap="square" rtlCol="0">
              <a:spAutoFit/>
            </a:bodyPr>
            <a:lstStyle/>
            <a:p>
              <a:r>
                <a:rPr lang="en-US" sz="1200" b="1" dirty="0" smtClean="0">
                  <a:cs typeface="Times New Roman"/>
                </a:rPr>
                <a:t>Time</a:t>
              </a:r>
              <a:endParaRPr lang="en-US" sz="1200" b="1" dirty="0">
                <a:cs typeface="Times New Roman"/>
              </a:endParaRPr>
            </a:p>
          </p:txBody>
        </p:sp>
      </p:grpSp>
      <p:sp>
        <p:nvSpPr>
          <p:cNvPr id="32" name="TextBox 31"/>
          <p:cNvSpPr txBox="1"/>
          <p:nvPr/>
        </p:nvSpPr>
        <p:spPr>
          <a:xfrm>
            <a:off x="840861" y="1261644"/>
            <a:ext cx="1524000" cy="338554"/>
          </a:xfrm>
          <a:prstGeom prst="rect">
            <a:avLst/>
          </a:prstGeom>
          <a:noFill/>
        </p:spPr>
        <p:txBody>
          <a:bodyPr wrap="square" rtlCol="0">
            <a:spAutoFit/>
          </a:bodyPr>
          <a:lstStyle/>
          <a:p>
            <a:r>
              <a:rPr lang="en-US" sz="1600" b="1" dirty="0" smtClean="0">
                <a:solidFill>
                  <a:srgbClr val="FF0000"/>
                </a:solidFill>
                <a:cs typeface="Times New Roman"/>
              </a:rPr>
              <a:t>Ultracapacitor</a:t>
            </a:r>
            <a:endParaRPr lang="en-US" sz="1600" b="1" dirty="0">
              <a:solidFill>
                <a:srgbClr val="FF0000"/>
              </a:solidFill>
              <a:cs typeface="Times New Roman"/>
            </a:endParaRPr>
          </a:p>
        </p:txBody>
      </p:sp>
      <p:sp>
        <p:nvSpPr>
          <p:cNvPr id="33" name="TextBox 32"/>
          <p:cNvSpPr txBox="1"/>
          <p:nvPr/>
        </p:nvSpPr>
        <p:spPr>
          <a:xfrm rot="16200000">
            <a:off x="-189713" y="3570314"/>
            <a:ext cx="712026" cy="276999"/>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34" name="TextBox 33"/>
          <p:cNvSpPr txBox="1"/>
          <p:nvPr/>
        </p:nvSpPr>
        <p:spPr>
          <a:xfrm>
            <a:off x="1343722" y="4648200"/>
            <a:ext cx="637478" cy="276999"/>
          </a:xfrm>
          <a:prstGeom prst="rect">
            <a:avLst/>
          </a:prstGeom>
          <a:noFill/>
        </p:spPr>
        <p:txBody>
          <a:bodyPr wrap="square" rtlCol="0">
            <a:spAutoFit/>
          </a:bodyPr>
          <a:lstStyle/>
          <a:p>
            <a:r>
              <a:rPr lang="en-US" sz="1200" b="1" dirty="0" smtClean="0">
                <a:cs typeface="Times New Roman"/>
              </a:rPr>
              <a:t>Time</a:t>
            </a:r>
            <a:endParaRPr lang="en-US" sz="1200" b="1" dirty="0">
              <a:cs typeface="Times New Roman"/>
            </a:endParaRPr>
          </a:p>
        </p:txBody>
      </p:sp>
      <p:sp>
        <p:nvSpPr>
          <p:cNvPr id="35" name="TextBox 34"/>
          <p:cNvSpPr txBox="1"/>
          <p:nvPr/>
        </p:nvSpPr>
        <p:spPr>
          <a:xfrm>
            <a:off x="1219200" y="3195935"/>
            <a:ext cx="827662" cy="461665"/>
          </a:xfrm>
          <a:prstGeom prst="rect">
            <a:avLst/>
          </a:prstGeom>
          <a:noFill/>
        </p:spPr>
        <p:txBody>
          <a:bodyPr wrap="none" rtlCol="0">
            <a:spAutoFit/>
          </a:bodyPr>
          <a:lstStyle/>
          <a:p>
            <a:r>
              <a:rPr lang="en-US" sz="2400" b="1" dirty="0" smtClean="0">
                <a:solidFill>
                  <a:srgbClr val="C00000"/>
                </a:solidFill>
              </a:rPr>
              <a:t>CAES</a:t>
            </a:r>
            <a:endParaRPr lang="en-US" sz="2400" b="1" dirty="0">
              <a:solidFill>
                <a:srgbClr val="C00000"/>
              </a:solidFill>
            </a:endParaRPr>
          </a:p>
        </p:txBody>
      </p:sp>
      <p:sp>
        <p:nvSpPr>
          <p:cNvPr id="36"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No Single ESD Best for all Peaks</a:t>
            </a:r>
            <a:endParaRPr lang="en-US" sz="4400" b="1" dirty="0">
              <a:solidFill>
                <a:schemeClr val="accent3">
                  <a:lumMod val="50000"/>
                </a:schemeClr>
              </a:solidFill>
            </a:endParaRPr>
          </a:p>
        </p:txBody>
      </p:sp>
    </p:spTree>
    <p:extLst>
      <p:ext uri="{BB962C8B-B14F-4D97-AF65-F5344CB8AC3E}">
        <p14:creationId xmlns:p14="http://schemas.microsoft.com/office/powerpoint/2010/main" val="5110352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47" y="1317576"/>
            <a:ext cx="4927331" cy="4081510"/>
          </a:xfrm>
          <a:prstGeom prst="rect">
            <a:avLst/>
          </a:prstGeom>
        </p:spPr>
      </p:pic>
      <p:sp>
        <p:nvSpPr>
          <p:cNvPr id="11" name="TextBox 10"/>
          <p:cNvSpPr txBox="1"/>
          <p:nvPr/>
        </p:nvSpPr>
        <p:spPr>
          <a:xfrm>
            <a:off x="4828031" y="5697535"/>
            <a:ext cx="3505200" cy="461665"/>
          </a:xfrm>
          <a:prstGeom prst="rect">
            <a:avLst/>
          </a:prstGeom>
          <a:solidFill>
            <a:schemeClr val="bg1"/>
          </a:solidFill>
        </p:spPr>
        <p:txBody>
          <a:bodyPr wrap="square" rtlCol="0">
            <a:spAutoFit/>
          </a:bodyPr>
          <a:lstStyle/>
          <a:p>
            <a:endParaRPr lang="en-US" sz="2400" b="1" dirty="0" smtClean="0">
              <a:latin typeface="Arial" pitchFamily="34" charset="0"/>
              <a:cs typeface="Arial" pitchFamily="34" charset="0"/>
            </a:endParaRPr>
          </a:p>
        </p:txBody>
      </p:sp>
      <p:sp>
        <p:nvSpPr>
          <p:cNvPr id="12" name="TextBox 11"/>
          <p:cNvSpPr txBox="1"/>
          <p:nvPr/>
        </p:nvSpPr>
        <p:spPr>
          <a:xfrm>
            <a:off x="4142231" y="5435181"/>
            <a:ext cx="4800600" cy="584775"/>
          </a:xfrm>
          <a:prstGeom prst="rect">
            <a:avLst/>
          </a:prstGeom>
          <a:solidFill>
            <a:schemeClr val="bg1"/>
          </a:solidFill>
        </p:spPr>
        <p:txBody>
          <a:bodyPr wrap="square" rtlCol="0">
            <a:spAutoFit/>
          </a:bodyPr>
          <a:lstStyle/>
          <a:p>
            <a:r>
              <a:rPr lang="en-US" sz="1600" b="1" dirty="0" smtClean="0">
                <a:latin typeface="Arial" pitchFamily="34" charset="0"/>
                <a:cs typeface="Arial" pitchFamily="34" charset="0"/>
              </a:rPr>
              <a:t> 1                                  10                               100 </a:t>
            </a:r>
          </a:p>
          <a:p>
            <a:r>
              <a:rPr lang="en-US" sz="1600" b="1" dirty="0" smtClean="0">
                <a:latin typeface="Arial" pitchFamily="34" charset="0"/>
                <a:cs typeface="Arial" pitchFamily="34" charset="0"/>
              </a:rPr>
              <a:t>              </a:t>
            </a:r>
          </a:p>
        </p:txBody>
      </p:sp>
      <p:sp>
        <p:nvSpPr>
          <p:cNvPr id="13" name="TextBox 12"/>
          <p:cNvSpPr txBox="1"/>
          <p:nvPr/>
        </p:nvSpPr>
        <p:spPr>
          <a:xfrm>
            <a:off x="3380231" y="1206200"/>
            <a:ext cx="457200"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32</a:t>
            </a:r>
          </a:p>
          <a:p>
            <a:pPr algn="r"/>
            <a:endParaRPr lang="en-US" sz="1600" b="1" dirty="0">
              <a:latin typeface="Arial" pitchFamily="34" charset="0"/>
              <a:cs typeface="Arial" pitchFamily="34" charset="0"/>
            </a:endParaRPr>
          </a:p>
        </p:txBody>
      </p:sp>
      <p:sp>
        <p:nvSpPr>
          <p:cNvPr id="14" name="TextBox 13"/>
          <p:cNvSpPr txBox="1"/>
          <p:nvPr/>
        </p:nvSpPr>
        <p:spPr>
          <a:xfrm>
            <a:off x="7158531" y="4333123"/>
            <a:ext cx="1708100" cy="1018669"/>
          </a:xfrm>
          <a:prstGeom prst="rect">
            <a:avLst/>
          </a:prstGeom>
          <a:solidFill>
            <a:schemeClr val="bg1"/>
          </a:solidFill>
        </p:spPr>
        <p:txBody>
          <a:bodyPr wrap="square" rtlCol="0">
            <a:spAutoFit/>
          </a:bodyPr>
          <a:lstStyle/>
          <a:p>
            <a:endParaRPr lang="en-US" b="1" dirty="0" smtClean="0">
              <a:latin typeface="Arial" pitchFamily="34" charset="0"/>
              <a:cs typeface="Arial" pitchFamily="34" charset="0"/>
            </a:endParaRPr>
          </a:p>
        </p:txBody>
      </p:sp>
      <p:sp>
        <p:nvSpPr>
          <p:cNvPr id="15" name="TextBox 14"/>
          <p:cNvSpPr txBox="1"/>
          <p:nvPr/>
        </p:nvSpPr>
        <p:spPr>
          <a:xfrm>
            <a:off x="7114031" y="4234852"/>
            <a:ext cx="1877569" cy="1200329"/>
          </a:xfrm>
          <a:prstGeom prst="rect">
            <a:avLst/>
          </a:prstGeom>
          <a:noFill/>
        </p:spPr>
        <p:txBody>
          <a:bodyPr wrap="square" rtlCol="0">
            <a:spAutoFit/>
          </a:bodyPr>
          <a:lstStyle/>
          <a:p>
            <a:r>
              <a:rPr lang="en-US" sz="1800" b="1" dirty="0">
                <a:latin typeface="Arial" pitchFamily="34" charset="0"/>
                <a:cs typeface="Arial" pitchFamily="34" charset="0"/>
              </a:rPr>
              <a:t>UltraCapacitor</a:t>
            </a:r>
          </a:p>
          <a:p>
            <a:r>
              <a:rPr lang="en-US" sz="1800" b="1" dirty="0">
                <a:latin typeface="Arial" pitchFamily="34" charset="0"/>
                <a:cs typeface="Arial" pitchFamily="34" charset="0"/>
              </a:rPr>
              <a:t>Flywheel</a:t>
            </a:r>
          </a:p>
          <a:p>
            <a:r>
              <a:rPr lang="en-US" sz="1800" b="1" dirty="0" smtClean="0">
                <a:latin typeface="Arial" pitchFamily="34" charset="0"/>
                <a:cs typeface="Arial" pitchFamily="34" charset="0"/>
              </a:rPr>
              <a:t>Lead Acid</a:t>
            </a:r>
          </a:p>
          <a:p>
            <a:r>
              <a:rPr lang="en-US" sz="1800" b="1" dirty="0" smtClean="0">
                <a:latin typeface="Arial" pitchFamily="34" charset="0"/>
                <a:cs typeface="Arial" pitchFamily="34" charset="0"/>
              </a:rPr>
              <a:t>CAES</a:t>
            </a:r>
          </a:p>
        </p:txBody>
      </p:sp>
      <p:sp>
        <p:nvSpPr>
          <p:cNvPr id="16" name="TextBox 15"/>
          <p:cNvSpPr txBox="1"/>
          <p:nvPr/>
        </p:nvSpPr>
        <p:spPr>
          <a:xfrm>
            <a:off x="4980431" y="5621335"/>
            <a:ext cx="2819400" cy="461665"/>
          </a:xfrm>
          <a:prstGeom prst="rect">
            <a:avLst/>
          </a:prstGeom>
          <a:noFill/>
        </p:spPr>
        <p:txBody>
          <a:bodyPr wrap="square" rtlCol="0">
            <a:spAutoFit/>
          </a:bodyPr>
          <a:lstStyle/>
          <a:p>
            <a:r>
              <a:rPr lang="en-US" sz="2400" b="1" dirty="0" smtClean="0">
                <a:cs typeface="Arial" pitchFamily="34" charset="0"/>
              </a:rPr>
              <a:t>Peak Width (min)</a:t>
            </a:r>
          </a:p>
        </p:txBody>
      </p:sp>
      <p:cxnSp>
        <p:nvCxnSpPr>
          <p:cNvPr id="17" name="Straight Arrow Connector 16"/>
          <p:cNvCxnSpPr/>
          <p:nvPr/>
        </p:nvCxnSpPr>
        <p:spPr>
          <a:xfrm>
            <a:off x="3871569" y="5392735"/>
            <a:ext cx="4918862"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71569" y="1267319"/>
            <a:ext cx="0" cy="412541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33031" y="4275795"/>
            <a:ext cx="2057400" cy="11169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380231" y="2120600"/>
            <a:ext cx="457200" cy="830997"/>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8</a:t>
            </a:r>
          </a:p>
          <a:p>
            <a:pPr algn="r"/>
            <a:endParaRPr lang="en-US" sz="1600" b="1" dirty="0" smtClean="0">
              <a:latin typeface="Arial" pitchFamily="34" charset="0"/>
              <a:cs typeface="Arial" pitchFamily="34" charset="0"/>
            </a:endParaRPr>
          </a:p>
          <a:p>
            <a:pPr algn="r"/>
            <a:endParaRPr lang="en-US" sz="1600" b="1" dirty="0">
              <a:latin typeface="Arial" pitchFamily="34" charset="0"/>
              <a:cs typeface="Arial" pitchFamily="34" charset="0"/>
            </a:endParaRPr>
          </a:p>
        </p:txBody>
      </p:sp>
      <p:sp>
        <p:nvSpPr>
          <p:cNvPr id="22" name="TextBox 21"/>
          <p:cNvSpPr txBox="1"/>
          <p:nvPr/>
        </p:nvSpPr>
        <p:spPr>
          <a:xfrm>
            <a:off x="3380231" y="3077446"/>
            <a:ext cx="457200"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2</a:t>
            </a:r>
          </a:p>
        </p:txBody>
      </p:sp>
      <p:sp>
        <p:nvSpPr>
          <p:cNvPr id="23" name="TextBox 22"/>
          <p:cNvSpPr txBox="1"/>
          <p:nvPr/>
        </p:nvSpPr>
        <p:spPr>
          <a:xfrm>
            <a:off x="3363162" y="4059354"/>
            <a:ext cx="491338" cy="338554"/>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0.5</a:t>
            </a:r>
          </a:p>
        </p:txBody>
      </p:sp>
      <p:sp>
        <p:nvSpPr>
          <p:cNvPr id="24" name="TextBox 23"/>
          <p:cNvSpPr txBox="1"/>
          <p:nvPr/>
        </p:nvSpPr>
        <p:spPr>
          <a:xfrm rot="16200000">
            <a:off x="1640533" y="3083867"/>
            <a:ext cx="3429001" cy="461665"/>
          </a:xfrm>
          <a:prstGeom prst="rect">
            <a:avLst/>
          </a:prstGeom>
          <a:solidFill>
            <a:schemeClr val="bg1"/>
          </a:solidFill>
        </p:spPr>
        <p:txBody>
          <a:bodyPr wrap="square" rtlCol="0">
            <a:spAutoFit/>
          </a:bodyPr>
          <a:lstStyle/>
          <a:p>
            <a:r>
              <a:rPr lang="en-US" sz="2400" b="1" dirty="0" smtClean="0">
                <a:cs typeface="Arial" pitchFamily="34" charset="0"/>
              </a:rPr>
              <a:t>Inter-peak distance(hour)</a:t>
            </a:r>
          </a:p>
        </p:txBody>
      </p:sp>
      <p:sp>
        <p:nvSpPr>
          <p:cNvPr id="25" name="TextBox 24"/>
          <p:cNvSpPr txBox="1"/>
          <p:nvPr/>
        </p:nvSpPr>
        <p:spPr>
          <a:xfrm>
            <a:off x="3230064" y="5041025"/>
            <a:ext cx="641505" cy="584775"/>
          </a:xfrm>
          <a:prstGeom prst="rect">
            <a:avLst/>
          </a:prstGeom>
          <a:solidFill>
            <a:schemeClr val="bg1"/>
          </a:solidFill>
        </p:spPr>
        <p:txBody>
          <a:bodyPr wrap="square" rtlCol="0">
            <a:spAutoFit/>
          </a:bodyPr>
          <a:lstStyle/>
          <a:p>
            <a:pPr algn="r"/>
            <a:r>
              <a:rPr lang="en-US" sz="1600" b="1" dirty="0" smtClean="0">
                <a:latin typeface="Arial" pitchFamily="34" charset="0"/>
                <a:cs typeface="Arial" pitchFamily="34" charset="0"/>
              </a:rPr>
              <a:t>0.1</a:t>
            </a:r>
          </a:p>
          <a:p>
            <a:pPr algn="r"/>
            <a:endParaRPr lang="en-US" sz="1600" b="1" dirty="0">
              <a:latin typeface="Arial" pitchFamily="34" charset="0"/>
              <a:cs typeface="Arial" pitchFamily="34" charset="0"/>
            </a:endParaRPr>
          </a:p>
        </p:txBody>
      </p:sp>
      <p:sp>
        <p:nvSpPr>
          <p:cNvPr id="19" name="TextBox 18"/>
          <p:cNvSpPr txBox="1"/>
          <p:nvPr/>
        </p:nvSpPr>
        <p:spPr>
          <a:xfrm>
            <a:off x="5105400" y="3936243"/>
            <a:ext cx="604653" cy="461665"/>
          </a:xfrm>
          <a:prstGeom prst="rect">
            <a:avLst/>
          </a:prstGeom>
          <a:noFill/>
        </p:spPr>
        <p:txBody>
          <a:bodyPr wrap="none" rtlCol="0">
            <a:spAutoFit/>
          </a:bodyPr>
          <a:lstStyle/>
          <a:p>
            <a:r>
              <a:rPr lang="en-US" sz="2400" b="1" dirty="0" smtClean="0">
                <a:solidFill>
                  <a:srgbClr val="C00000"/>
                </a:solidFill>
              </a:rPr>
              <a:t>FW</a:t>
            </a:r>
            <a:endParaRPr lang="en-US" sz="2400" b="1" dirty="0">
              <a:solidFill>
                <a:srgbClr val="C00000"/>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56" y="3534647"/>
            <a:ext cx="2349602" cy="111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382875" y="1022198"/>
            <a:ext cx="2131726" cy="1173022"/>
            <a:chOff x="29674" y="2286000"/>
            <a:chExt cx="2842394" cy="1895378"/>
          </a:xfrm>
        </p:grpSpPr>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86000"/>
              <a:ext cx="249106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rot="16200000">
              <a:off x="-339845" y="2718720"/>
              <a:ext cx="1079800" cy="340761"/>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30" name="TextBox 29"/>
            <p:cNvSpPr txBox="1"/>
            <p:nvPr/>
          </p:nvSpPr>
          <p:spPr>
            <a:xfrm>
              <a:off x="941605" y="3733801"/>
              <a:ext cx="1730803" cy="447577"/>
            </a:xfrm>
            <a:prstGeom prst="rect">
              <a:avLst/>
            </a:prstGeom>
            <a:noFill/>
          </p:spPr>
          <p:txBody>
            <a:bodyPr wrap="square" rtlCol="0">
              <a:spAutoFit/>
            </a:bodyPr>
            <a:lstStyle/>
            <a:p>
              <a:r>
                <a:rPr lang="en-US" sz="1200" b="1" dirty="0" smtClean="0">
                  <a:cs typeface="Times New Roman"/>
                </a:rPr>
                <a:t>Time (W=1min)</a:t>
              </a:r>
              <a:endParaRPr lang="en-US" sz="1200" b="1" dirty="0">
                <a:cs typeface="Times New Roman"/>
              </a:endParaRPr>
            </a:p>
          </p:txBody>
        </p:sp>
      </p:grpSp>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869" y="2249066"/>
            <a:ext cx="1797731" cy="95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16869" y="4599801"/>
            <a:ext cx="2093005" cy="276999"/>
          </a:xfrm>
          <a:prstGeom prst="rect">
            <a:avLst/>
          </a:prstGeom>
          <a:noFill/>
        </p:spPr>
        <p:txBody>
          <a:bodyPr wrap="square" rtlCol="0">
            <a:spAutoFit/>
          </a:bodyPr>
          <a:lstStyle/>
          <a:p>
            <a:r>
              <a:rPr lang="en-US" sz="1200" b="1" dirty="0" smtClean="0">
                <a:cs typeface="Times New Roman"/>
              </a:rPr>
              <a:t>Time (W=10min, D=0.5h) </a:t>
            </a:r>
            <a:endParaRPr lang="en-US" sz="1200" b="1" dirty="0">
              <a:cs typeface="Times New Roman"/>
            </a:endParaRPr>
          </a:p>
        </p:txBody>
      </p:sp>
      <p:sp>
        <p:nvSpPr>
          <p:cNvPr id="34" name="TextBox 33"/>
          <p:cNvSpPr txBox="1"/>
          <p:nvPr/>
        </p:nvSpPr>
        <p:spPr>
          <a:xfrm rot="16200000">
            <a:off x="174646" y="2509883"/>
            <a:ext cx="668272" cy="255562"/>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35" name="TextBox 34"/>
          <p:cNvSpPr txBox="1"/>
          <p:nvPr/>
        </p:nvSpPr>
        <p:spPr>
          <a:xfrm>
            <a:off x="840861" y="3169022"/>
            <a:ext cx="1445139" cy="276999"/>
          </a:xfrm>
          <a:prstGeom prst="rect">
            <a:avLst/>
          </a:prstGeom>
          <a:noFill/>
        </p:spPr>
        <p:txBody>
          <a:bodyPr wrap="square" rtlCol="0">
            <a:spAutoFit/>
          </a:bodyPr>
          <a:lstStyle/>
          <a:p>
            <a:r>
              <a:rPr lang="en-US" sz="1200" b="1" dirty="0" smtClean="0">
                <a:cs typeface="Times New Roman"/>
              </a:rPr>
              <a:t>Time  (W=100min) </a:t>
            </a:r>
            <a:endParaRPr lang="en-US" sz="1200" b="1" dirty="0">
              <a:cs typeface="Times New Roman"/>
            </a:endParaRPr>
          </a:p>
        </p:txBody>
      </p:sp>
      <p:sp>
        <p:nvSpPr>
          <p:cNvPr id="36" name="TextBox 35"/>
          <p:cNvSpPr txBox="1"/>
          <p:nvPr/>
        </p:nvSpPr>
        <p:spPr>
          <a:xfrm>
            <a:off x="840861" y="1109246"/>
            <a:ext cx="1524000" cy="338554"/>
          </a:xfrm>
          <a:prstGeom prst="rect">
            <a:avLst/>
          </a:prstGeom>
          <a:noFill/>
        </p:spPr>
        <p:txBody>
          <a:bodyPr wrap="square" rtlCol="0">
            <a:spAutoFit/>
          </a:bodyPr>
          <a:lstStyle/>
          <a:p>
            <a:r>
              <a:rPr lang="en-US" sz="1600" b="1" dirty="0" smtClean="0">
                <a:solidFill>
                  <a:srgbClr val="FF0000"/>
                </a:solidFill>
                <a:cs typeface="Times New Roman"/>
              </a:rPr>
              <a:t>Ultracapacitor</a:t>
            </a:r>
            <a:endParaRPr lang="en-US" sz="1600" b="1" dirty="0">
              <a:solidFill>
                <a:srgbClr val="FF0000"/>
              </a:solidFill>
              <a:cs typeface="Times New Roman"/>
            </a:endParaRPr>
          </a:p>
        </p:txBody>
      </p:sp>
      <p:sp>
        <p:nvSpPr>
          <p:cNvPr id="37" name="TextBox 36"/>
          <p:cNvSpPr txBox="1"/>
          <p:nvPr/>
        </p:nvSpPr>
        <p:spPr>
          <a:xfrm>
            <a:off x="1295400" y="2328446"/>
            <a:ext cx="739620" cy="338554"/>
          </a:xfrm>
          <a:prstGeom prst="rect">
            <a:avLst/>
          </a:prstGeom>
          <a:noFill/>
        </p:spPr>
        <p:txBody>
          <a:bodyPr wrap="square" rtlCol="0">
            <a:spAutoFit/>
          </a:bodyPr>
          <a:lstStyle/>
          <a:p>
            <a:r>
              <a:rPr lang="en-US" sz="1600" b="1" dirty="0" smtClean="0">
                <a:solidFill>
                  <a:srgbClr val="FF0000"/>
                </a:solidFill>
                <a:cs typeface="Times New Roman"/>
              </a:rPr>
              <a:t>CAES</a:t>
            </a:r>
            <a:endParaRPr lang="en-US" sz="1600" b="1" dirty="0">
              <a:solidFill>
                <a:srgbClr val="FF0000"/>
              </a:solidFill>
              <a:cs typeface="Times New Roman"/>
            </a:endParaRPr>
          </a:p>
        </p:txBody>
      </p:sp>
      <p:sp>
        <p:nvSpPr>
          <p:cNvPr id="38" name="TextBox 37"/>
          <p:cNvSpPr txBox="1"/>
          <p:nvPr/>
        </p:nvSpPr>
        <p:spPr>
          <a:xfrm rot="16200000">
            <a:off x="-80916" y="3885986"/>
            <a:ext cx="668272" cy="255562"/>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39" name="TextBox 38"/>
          <p:cNvSpPr txBox="1"/>
          <p:nvPr/>
        </p:nvSpPr>
        <p:spPr>
          <a:xfrm>
            <a:off x="1295400" y="3653135"/>
            <a:ext cx="604653" cy="461665"/>
          </a:xfrm>
          <a:prstGeom prst="rect">
            <a:avLst/>
          </a:prstGeom>
          <a:noFill/>
        </p:spPr>
        <p:txBody>
          <a:bodyPr wrap="none" rtlCol="0">
            <a:spAutoFit/>
          </a:bodyPr>
          <a:lstStyle/>
          <a:p>
            <a:r>
              <a:rPr lang="en-US" sz="2400" b="1" dirty="0" smtClean="0">
                <a:solidFill>
                  <a:srgbClr val="C00000"/>
                </a:solidFill>
              </a:rPr>
              <a:t>FW</a:t>
            </a:r>
            <a:endParaRPr lang="en-US" sz="2400" b="1" dirty="0">
              <a:solidFill>
                <a:srgbClr val="C00000"/>
              </a:solidFill>
            </a:endParaRPr>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895850"/>
            <a:ext cx="22764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914400" y="6123801"/>
            <a:ext cx="1752600" cy="276999"/>
          </a:xfrm>
          <a:prstGeom prst="rect">
            <a:avLst/>
          </a:prstGeom>
          <a:noFill/>
        </p:spPr>
        <p:txBody>
          <a:bodyPr wrap="square" rtlCol="0">
            <a:spAutoFit/>
          </a:bodyPr>
          <a:lstStyle/>
          <a:p>
            <a:r>
              <a:rPr lang="en-US" sz="1200" b="1" dirty="0" smtClean="0">
                <a:cs typeface="Times New Roman"/>
              </a:rPr>
              <a:t>Time(W=10min, D=5h)</a:t>
            </a:r>
            <a:endParaRPr lang="en-US" sz="1200" b="1" dirty="0">
              <a:cs typeface="Times New Roman"/>
            </a:endParaRPr>
          </a:p>
        </p:txBody>
      </p:sp>
      <p:sp>
        <p:nvSpPr>
          <p:cNvPr id="42" name="TextBox 41"/>
          <p:cNvSpPr txBox="1"/>
          <p:nvPr/>
        </p:nvSpPr>
        <p:spPr>
          <a:xfrm rot="16200000">
            <a:off x="-4717" y="5405483"/>
            <a:ext cx="668272" cy="255562"/>
          </a:xfrm>
          <a:prstGeom prst="rect">
            <a:avLst/>
          </a:prstGeom>
          <a:noFill/>
        </p:spPr>
        <p:txBody>
          <a:bodyPr wrap="square" rtlCol="0">
            <a:spAutoFit/>
          </a:bodyPr>
          <a:lstStyle/>
          <a:p>
            <a:r>
              <a:rPr lang="en-US" sz="1200" b="1" dirty="0" smtClean="0">
                <a:cs typeface="Times New Roman"/>
              </a:rPr>
              <a:t>Power </a:t>
            </a:r>
            <a:endParaRPr lang="en-US" sz="1200" b="1" dirty="0">
              <a:cs typeface="Times New Roman"/>
            </a:endParaRPr>
          </a:p>
        </p:txBody>
      </p:sp>
      <p:sp>
        <p:nvSpPr>
          <p:cNvPr id="43" name="TextBox 42"/>
          <p:cNvSpPr txBox="1"/>
          <p:nvPr/>
        </p:nvSpPr>
        <p:spPr>
          <a:xfrm>
            <a:off x="5138342" y="2052935"/>
            <a:ext cx="500458" cy="461665"/>
          </a:xfrm>
          <a:prstGeom prst="rect">
            <a:avLst/>
          </a:prstGeom>
          <a:noFill/>
        </p:spPr>
        <p:txBody>
          <a:bodyPr wrap="none" rtlCol="0">
            <a:spAutoFit/>
          </a:bodyPr>
          <a:lstStyle/>
          <a:p>
            <a:r>
              <a:rPr lang="en-US" sz="2400" b="1" dirty="0" smtClean="0">
                <a:solidFill>
                  <a:srgbClr val="C00000"/>
                </a:solidFill>
              </a:rPr>
              <a:t>LA</a:t>
            </a:r>
            <a:endParaRPr lang="en-US" sz="2400" b="1" dirty="0">
              <a:solidFill>
                <a:srgbClr val="C00000"/>
              </a:solidFill>
            </a:endParaRPr>
          </a:p>
        </p:txBody>
      </p:sp>
      <p:sp>
        <p:nvSpPr>
          <p:cNvPr id="44" name="TextBox 43"/>
          <p:cNvSpPr txBox="1"/>
          <p:nvPr/>
        </p:nvSpPr>
        <p:spPr>
          <a:xfrm>
            <a:off x="1328342" y="4953000"/>
            <a:ext cx="500458" cy="461665"/>
          </a:xfrm>
          <a:prstGeom prst="rect">
            <a:avLst/>
          </a:prstGeom>
          <a:noFill/>
        </p:spPr>
        <p:txBody>
          <a:bodyPr wrap="none" rtlCol="0">
            <a:spAutoFit/>
          </a:bodyPr>
          <a:lstStyle/>
          <a:p>
            <a:r>
              <a:rPr lang="en-US" sz="2400" b="1" dirty="0" smtClean="0">
                <a:solidFill>
                  <a:srgbClr val="C00000"/>
                </a:solidFill>
              </a:rPr>
              <a:t>LA</a:t>
            </a:r>
            <a:endParaRPr lang="en-US" sz="2400" b="1" dirty="0">
              <a:solidFill>
                <a:srgbClr val="C00000"/>
              </a:solidFill>
            </a:endParaRPr>
          </a:p>
        </p:txBody>
      </p:sp>
      <p:sp>
        <p:nvSpPr>
          <p:cNvPr id="40"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No Single ESD Best for all Peaks</a:t>
            </a:r>
            <a:endParaRPr lang="en-US" sz="4400" b="1" dirty="0">
              <a:solidFill>
                <a:schemeClr val="accent3">
                  <a:lumMod val="50000"/>
                </a:schemeClr>
              </a:solidFill>
            </a:endParaRPr>
          </a:p>
        </p:txBody>
      </p:sp>
    </p:spTree>
    <p:extLst>
      <p:ext uri="{BB962C8B-B14F-4D97-AF65-F5344CB8AC3E}">
        <p14:creationId xmlns:p14="http://schemas.microsoft.com/office/powerpoint/2010/main" val="37213048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Hybrid ESD solution may be desirable</a:t>
            </a:r>
            <a:endParaRPr lang="en-US" sz="4400" b="1" dirty="0">
              <a:solidFill>
                <a:schemeClr val="accent3">
                  <a:lumMod val="50000"/>
                </a:schemeClr>
              </a:solidFill>
            </a:endParaRPr>
          </a:p>
        </p:txBody>
      </p:sp>
      <p:grpSp>
        <p:nvGrpSpPr>
          <p:cNvPr id="26" name="Group 25"/>
          <p:cNvGrpSpPr/>
          <p:nvPr/>
        </p:nvGrpSpPr>
        <p:grpSpPr>
          <a:xfrm>
            <a:off x="1413298" y="1409782"/>
            <a:ext cx="7262627" cy="4415398"/>
            <a:chOff x="10046853" y="3327559"/>
            <a:chExt cx="2624384" cy="1539277"/>
          </a:xfrm>
        </p:grpSpPr>
        <p:grpSp>
          <p:nvGrpSpPr>
            <p:cNvPr id="27" name="Group 26"/>
            <p:cNvGrpSpPr/>
            <p:nvPr/>
          </p:nvGrpSpPr>
          <p:grpSpPr>
            <a:xfrm>
              <a:off x="10515600" y="3505200"/>
              <a:ext cx="1474766" cy="1361636"/>
              <a:chOff x="6531276" y="664528"/>
              <a:chExt cx="1056286" cy="820781"/>
            </a:xfrm>
          </p:grpSpPr>
          <p:grpSp>
            <p:nvGrpSpPr>
              <p:cNvPr id="31" name="Group 30"/>
              <p:cNvGrpSpPr/>
              <p:nvPr/>
            </p:nvGrpSpPr>
            <p:grpSpPr>
              <a:xfrm>
                <a:off x="6531276" y="870089"/>
                <a:ext cx="875996" cy="615220"/>
                <a:chOff x="4941455" y="4438650"/>
                <a:chExt cx="3821545" cy="1676400"/>
              </a:xfrm>
            </p:grpSpPr>
            <p:cxnSp>
              <p:nvCxnSpPr>
                <p:cNvPr id="35" name="Straight Arrow Connector 34"/>
                <p:cNvCxnSpPr/>
                <p:nvPr/>
              </p:nvCxnSpPr>
              <p:spPr>
                <a:xfrm>
                  <a:off x="4953000" y="6115050"/>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953001" y="4438650"/>
                  <a:ext cx="1"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4953000" y="4438650"/>
                  <a:ext cx="3694546" cy="1359313"/>
                </a:xfrm>
                <a:custGeom>
                  <a:avLst/>
                  <a:gdLst>
                    <a:gd name="connsiteX0" fmla="*/ 0 w 3694546"/>
                    <a:gd name="connsiteY0" fmla="*/ 1303103 h 1359313"/>
                    <a:gd name="connsiteX1" fmla="*/ 230910 w 3694546"/>
                    <a:gd name="connsiteY1" fmla="*/ 1358521 h 1359313"/>
                    <a:gd name="connsiteX2" fmla="*/ 378691 w 3694546"/>
                    <a:gd name="connsiteY2" fmla="*/ 1266158 h 1359313"/>
                    <a:gd name="connsiteX3" fmla="*/ 544946 w 3694546"/>
                    <a:gd name="connsiteY3" fmla="*/ 1256921 h 1359313"/>
                    <a:gd name="connsiteX4" fmla="*/ 840510 w 3694546"/>
                    <a:gd name="connsiteY4" fmla="*/ 721212 h 1359313"/>
                    <a:gd name="connsiteX5" fmla="*/ 1191491 w 3694546"/>
                    <a:gd name="connsiteY5" fmla="*/ 481067 h 1359313"/>
                    <a:gd name="connsiteX6" fmla="*/ 1754910 w 3694546"/>
                    <a:gd name="connsiteY6" fmla="*/ 453358 h 1359313"/>
                    <a:gd name="connsiteX7" fmla="*/ 2105891 w 3694546"/>
                    <a:gd name="connsiteY7" fmla="*/ 748921 h 1359313"/>
                    <a:gd name="connsiteX8" fmla="*/ 2401455 w 3694546"/>
                    <a:gd name="connsiteY8" fmla="*/ 1293867 h 1359313"/>
                    <a:gd name="connsiteX9" fmla="*/ 2669310 w 3694546"/>
                    <a:gd name="connsiteY9" fmla="*/ 499540 h 1359313"/>
                    <a:gd name="connsiteX10" fmla="*/ 2854037 w 3694546"/>
                    <a:gd name="connsiteY10" fmla="*/ 481067 h 1359313"/>
                    <a:gd name="connsiteX11" fmla="*/ 3011055 w 3694546"/>
                    <a:gd name="connsiteY11" fmla="*/ 1136849 h 1359313"/>
                    <a:gd name="connsiteX12" fmla="*/ 3232728 w 3694546"/>
                    <a:gd name="connsiteY12" fmla="*/ 1053721 h 1359313"/>
                    <a:gd name="connsiteX13" fmla="*/ 3325091 w 3694546"/>
                    <a:gd name="connsiteY13" fmla="*/ 776 h 1359313"/>
                    <a:gd name="connsiteX14" fmla="*/ 3445164 w 3694546"/>
                    <a:gd name="connsiteY14" fmla="*/ 1238449 h 1359313"/>
                    <a:gd name="connsiteX15" fmla="*/ 3639128 w 3694546"/>
                    <a:gd name="connsiteY15" fmla="*/ 1266158 h 1359313"/>
                    <a:gd name="connsiteX16" fmla="*/ 3694546 w 3694546"/>
                    <a:gd name="connsiteY16" fmla="*/ 1256921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4546" h="1359313">
                      <a:moveTo>
                        <a:pt x="0" y="1303103"/>
                      </a:moveTo>
                      <a:cubicBezTo>
                        <a:pt x="83897" y="1333890"/>
                        <a:pt x="167795" y="1364678"/>
                        <a:pt x="230910" y="1358521"/>
                      </a:cubicBezTo>
                      <a:cubicBezTo>
                        <a:pt x="294025" y="1352364"/>
                        <a:pt x="326352" y="1283091"/>
                        <a:pt x="378691" y="1266158"/>
                      </a:cubicBezTo>
                      <a:cubicBezTo>
                        <a:pt x="431030" y="1249225"/>
                        <a:pt x="467976" y="1347745"/>
                        <a:pt x="544946" y="1256921"/>
                      </a:cubicBezTo>
                      <a:cubicBezTo>
                        <a:pt x="621916" y="1166097"/>
                        <a:pt x="732753" y="850521"/>
                        <a:pt x="840510" y="721212"/>
                      </a:cubicBezTo>
                      <a:cubicBezTo>
                        <a:pt x="948267" y="591903"/>
                        <a:pt x="1039091" y="525709"/>
                        <a:pt x="1191491" y="481067"/>
                      </a:cubicBezTo>
                      <a:cubicBezTo>
                        <a:pt x="1343891" y="436425"/>
                        <a:pt x="1602510" y="408716"/>
                        <a:pt x="1754910" y="453358"/>
                      </a:cubicBezTo>
                      <a:cubicBezTo>
                        <a:pt x="1907310" y="498000"/>
                        <a:pt x="1998134" y="608836"/>
                        <a:pt x="2105891" y="748921"/>
                      </a:cubicBezTo>
                      <a:cubicBezTo>
                        <a:pt x="2213648" y="889006"/>
                        <a:pt x="2307552" y="1335431"/>
                        <a:pt x="2401455" y="1293867"/>
                      </a:cubicBezTo>
                      <a:cubicBezTo>
                        <a:pt x="2495358" y="1252303"/>
                        <a:pt x="2593880" y="635007"/>
                        <a:pt x="2669310" y="499540"/>
                      </a:cubicBezTo>
                      <a:cubicBezTo>
                        <a:pt x="2744740" y="364073"/>
                        <a:pt x="2797080" y="374849"/>
                        <a:pt x="2854037" y="481067"/>
                      </a:cubicBezTo>
                      <a:cubicBezTo>
                        <a:pt x="2910995" y="587285"/>
                        <a:pt x="2947940" y="1041407"/>
                        <a:pt x="3011055" y="1136849"/>
                      </a:cubicBezTo>
                      <a:cubicBezTo>
                        <a:pt x="3074170" y="1232291"/>
                        <a:pt x="3180389" y="1243066"/>
                        <a:pt x="3232728" y="1053721"/>
                      </a:cubicBezTo>
                      <a:cubicBezTo>
                        <a:pt x="3285067" y="864376"/>
                        <a:pt x="3289685" y="-30012"/>
                        <a:pt x="3325091" y="776"/>
                      </a:cubicBezTo>
                      <a:cubicBezTo>
                        <a:pt x="3360497" y="31564"/>
                        <a:pt x="3392825" y="1027552"/>
                        <a:pt x="3445164" y="1238449"/>
                      </a:cubicBezTo>
                      <a:cubicBezTo>
                        <a:pt x="3497504" y="1449346"/>
                        <a:pt x="3597564" y="1263079"/>
                        <a:pt x="3639128" y="1266158"/>
                      </a:cubicBezTo>
                      <a:cubicBezTo>
                        <a:pt x="3680692" y="1269237"/>
                        <a:pt x="3687619" y="1263079"/>
                        <a:pt x="3694546" y="125692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Connector 37"/>
                <p:cNvCxnSpPr/>
                <p:nvPr/>
              </p:nvCxnSpPr>
              <p:spPr>
                <a:xfrm>
                  <a:off x="4941455" y="5429250"/>
                  <a:ext cx="37060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p:nvPr/>
            </p:nvCxnSpPr>
            <p:spPr>
              <a:xfrm>
                <a:off x="6531276" y="786744"/>
                <a:ext cx="247202" cy="2562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164182" y="664528"/>
                <a:ext cx="0" cy="3387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317292" y="790677"/>
                <a:ext cx="270270" cy="2126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0046853" y="3388532"/>
              <a:ext cx="674284" cy="338329"/>
            </a:xfrm>
            <a:prstGeom prst="rect">
              <a:avLst/>
            </a:prstGeom>
            <a:noFill/>
          </p:spPr>
          <p:txBody>
            <a:bodyPr wrap="none" rtlCol="0">
              <a:spAutoFit/>
            </a:bodyPr>
            <a:lstStyle/>
            <a:p>
              <a:pPr algn="ctr"/>
              <a:r>
                <a:rPr lang="en-US" sz="2000" b="1" dirty="0"/>
                <a:t>Compressed </a:t>
              </a:r>
            </a:p>
            <a:p>
              <a:pPr algn="ctr"/>
              <a:r>
                <a:rPr lang="en-US" sz="2000" b="1" dirty="0"/>
                <a:t>Air</a:t>
              </a:r>
            </a:p>
          </p:txBody>
        </p:sp>
        <p:sp>
          <p:nvSpPr>
            <p:cNvPr id="29" name="TextBox 28"/>
            <p:cNvSpPr txBox="1"/>
            <p:nvPr/>
          </p:nvSpPr>
          <p:spPr>
            <a:xfrm>
              <a:off x="11146238" y="3327559"/>
              <a:ext cx="419845" cy="191230"/>
            </a:xfrm>
            <a:prstGeom prst="rect">
              <a:avLst/>
            </a:prstGeom>
            <a:noFill/>
          </p:spPr>
          <p:txBody>
            <a:bodyPr wrap="none" rtlCol="0">
              <a:spAutoFit/>
            </a:bodyPr>
            <a:lstStyle/>
            <a:p>
              <a:pPr algn="ctr"/>
              <a:r>
                <a:rPr lang="en-US" sz="2000" b="1" dirty="0" smtClean="0"/>
                <a:t>Battery</a:t>
              </a:r>
              <a:endParaRPr lang="en-US" sz="2000" b="1" dirty="0"/>
            </a:p>
          </p:txBody>
        </p:sp>
        <p:sp>
          <p:nvSpPr>
            <p:cNvPr id="30" name="TextBox 29"/>
            <p:cNvSpPr txBox="1"/>
            <p:nvPr/>
          </p:nvSpPr>
          <p:spPr>
            <a:xfrm>
              <a:off x="11686438" y="3542804"/>
              <a:ext cx="984799" cy="139485"/>
            </a:xfrm>
            <a:prstGeom prst="rect">
              <a:avLst/>
            </a:prstGeom>
            <a:noFill/>
          </p:spPr>
          <p:txBody>
            <a:bodyPr wrap="none" rtlCol="0">
              <a:spAutoFit/>
            </a:bodyPr>
            <a:lstStyle/>
            <a:p>
              <a:r>
                <a:rPr lang="en-US" sz="2000" b="1" dirty="0" smtClean="0"/>
                <a:t>Ultracapacitor/flywheel</a:t>
              </a:r>
              <a:endParaRPr lang="en-US" sz="2000" b="1" dirty="0"/>
            </a:p>
          </p:txBody>
        </p:sp>
      </p:grpSp>
      <p:sp>
        <p:nvSpPr>
          <p:cNvPr id="39" name="TextBox 38"/>
          <p:cNvSpPr txBox="1"/>
          <p:nvPr/>
        </p:nvSpPr>
        <p:spPr>
          <a:xfrm rot="16200000">
            <a:off x="1608556" y="3889775"/>
            <a:ext cx="1034179" cy="441290"/>
          </a:xfrm>
          <a:prstGeom prst="rect">
            <a:avLst/>
          </a:prstGeom>
          <a:noFill/>
        </p:spPr>
        <p:txBody>
          <a:bodyPr wrap="square" rtlCol="0">
            <a:spAutoFit/>
          </a:bodyPr>
          <a:lstStyle/>
          <a:p>
            <a:r>
              <a:rPr lang="en-US" sz="2400" b="1" dirty="0" smtClean="0">
                <a:latin typeface="Times New Roman"/>
                <a:cs typeface="Times New Roman"/>
              </a:rPr>
              <a:t>Power</a:t>
            </a:r>
            <a:endParaRPr lang="en-US" sz="2400" b="1" dirty="0">
              <a:latin typeface="Times New Roman"/>
              <a:cs typeface="Times New Roman"/>
            </a:endParaRPr>
          </a:p>
        </p:txBody>
      </p:sp>
      <p:sp>
        <p:nvSpPr>
          <p:cNvPr id="40" name="TextBox 39"/>
          <p:cNvSpPr txBox="1"/>
          <p:nvPr/>
        </p:nvSpPr>
        <p:spPr>
          <a:xfrm>
            <a:off x="3738512" y="6019800"/>
            <a:ext cx="2274398" cy="348803"/>
          </a:xfrm>
          <a:prstGeom prst="rect">
            <a:avLst/>
          </a:prstGeom>
          <a:noFill/>
        </p:spPr>
        <p:txBody>
          <a:bodyPr wrap="square" rtlCol="0">
            <a:spAutoFit/>
          </a:bodyPr>
          <a:lstStyle/>
          <a:p>
            <a:r>
              <a:rPr lang="en-US" sz="2400" b="1" dirty="0" smtClean="0">
                <a:latin typeface="Times New Roman"/>
                <a:cs typeface="Times New Roman"/>
              </a:rPr>
              <a:t>Time</a:t>
            </a:r>
            <a:endParaRPr lang="en-US" sz="2400" b="1" dirty="0">
              <a:latin typeface="Times New Roman"/>
              <a:cs typeface="Times New Roman"/>
            </a:endParaRPr>
          </a:p>
        </p:txBody>
      </p:sp>
    </p:spTree>
    <p:extLst>
      <p:ext uri="{BB962C8B-B14F-4D97-AF65-F5344CB8AC3E}">
        <p14:creationId xmlns:p14="http://schemas.microsoft.com/office/powerpoint/2010/main" val="15928295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Multi-level </a:t>
            </a:r>
            <a:r>
              <a:rPr lang="en-US" sz="4400" b="1" dirty="0">
                <a:solidFill>
                  <a:schemeClr val="accent3">
                    <a:lumMod val="50000"/>
                  </a:schemeClr>
                </a:solidFill>
              </a:rPr>
              <a:t>M</a:t>
            </a:r>
            <a:r>
              <a:rPr lang="en-US" sz="4400" b="1" dirty="0" smtClean="0">
                <a:solidFill>
                  <a:schemeClr val="accent3">
                    <a:lumMod val="50000"/>
                  </a:schemeClr>
                </a:solidFill>
              </a:rPr>
              <a:t>ulti-technology ESDs</a:t>
            </a:r>
            <a:endParaRPr lang="en-US" sz="4400" b="1" dirty="0">
              <a:solidFill>
                <a:schemeClr val="accent3">
                  <a:lumMod val="50000"/>
                </a:schemeClr>
              </a:solidFill>
            </a:endParaRPr>
          </a:p>
        </p:txBody>
      </p:sp>
      <p:cxnSp>
        <p:nvCxnSpPr>
          <p:cNvPr id="10" name="Straight Connector 9"/>
          <p:cNvCxnSpPr>
            <a:stCxn id="30" idx="2"/>
          </p:cNvCxnSpPr>
          <p:nvPr/>
        </p:nvCxnSpPr>
        <p:spPr>
          <a:xfrm flipH="1" flipV="1">
            <a:off x="3853078" y="1144913"/>
            <a:ext cx="9380" cy="554958"/>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676400" y="1103506"/>
            <a:ext cx="3843084" cy="5373494"/>
            <a:chOff x="1593032" y="136362"/>
            <a:chExt cx="3843084" cy="6340638"/>
          </a:xfrm>
        </p:grpSpPr>
        <p:sp>
          <p:nvSpPr>
            <p:cNvPr id="12" name="Rectangle 11"/>
            <p:cNvSpPr/>
            <p:nvPr/>
          </p:nvSpPr>
          <p:spPr>
            <a:xfrm>
              <a:off x="3344179" y="1142783"/>
              <a:ext cx="873659" cy="631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ATS</a:t>
              </a:r>
            </a:p>
          </p:txBody>
        </p:sp>
        <p:sp>
          <p:nvSpPr>
            <p:cNvPr id="13" name="Rounded Rectangle 12"/>
            <p:cNvSpPr/>
            <p:nvPr/>
          </p:nvSpPr>
          <p:spPr>
            <a:xfrm>
              <a:off x="3129666" y="1981200"/>
              <a:ext cx="1302687" cy="451080"/>
            </a:xfrm>
            <a:prstGeom prst="roundRect">
              <a:avLst/>
            </a:prstGeom>
            <a:solidFill>
              <a:srgbClr val="0076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ESD</a:t>
              </a:r>
              <a:endParaRPr lang="en-US" sz="2800" b="1" dirty="0">
                <a:solidFill>
                  <a:schemeClr val="bg1"/>
                </a:solidFill>
              </a:endParaRPr>
            </a:p>
          </p:txBody>
        </p:sp>
        <p:cxnSp>
          <p:nvCxnSpPr>
            <p:cNvPr id="14" name="Straight Connector 13"/>
            <p:cNvCxnSpPr/>
            <p:nvPr/>
          </p:nvCxnSpPr>
          <p:spPr>
            <a:xfrm>
              <a:off x="2296300" y="2667000"/>
              <a:ext cx="2995402" cy="11277"/>
            </a:xfrm>
            <a:prstGeom prst="line">
              <a:avLst/>
            </a:prstGeom>
            <a:ln w="25400">
              <a:solidFill>
                <a:schemeClr val="tx1"/>
              </a:solidFill>
              <a:tailEnd w="med"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296300" y="2937648"/>
              <a:ext cx="780052" cy="4510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PDU</a:t>
              </a:r>
              <a:endParaRPr lang="en-US" sz="2400" b="1" dirty="0">
                <a:solidFill>
                  <a:schemeClr val="tx1"/>
                </a:solidFill>
              </a:endParaRPr>
            </a:p>
          </p:txBody>
        </p:sp>
        <p:sp>
          <p:nvSpPr>
            <p:cNvPr id="16" name="Rounded Rectangle 15"/>
            <p:cNvSpPr/>
            <p:nvPr/>
          </p:nvSpPr>
          <p:spPr>
            <a:xfrm>
              <a:off x="3391670" y="2937648"/>
              <a:ext cx="780052" cy="4510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PDU</a:t>
              </a:r>
              <a:endParaRPr lang="en-US" sz="2400" b="1" dirty="0">
                <a:solidFill>
                  <a:schemeClr val="tx1"/>
                </a:solidFill>
              </a:endParaRPr>
            </a:p>
          </p:txBody>
        </p:sp>
        <p:sp>
          <p:nvSpPr>
            <p:cNvPr id="17" name="Rounded Rectangle 16"/>
            <p:cNvSpPr/>
            <p:nvPr/>
          </p:nvSpPr>
          <p:spPr>
            <a:xfrm>
              <a:off x="4542851" y="2937648"/>
              <a:ext cx="780052" cy="4510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PDU</a:t>
              </a:r>
              <a:endParaRPr lang="en-US" sz="2400" b="1" dirty="0">
                <a:solidFill>
                  <a:schemeClr val="tx1"/>
                </a:solidFill>
              </a:endParaRPr>
            </a:p>
          </p:txBody>
        </p:sp>
        <p:cxnSp>
          <p:nvCxnSpPr>
            <p:cNvPr id="18" name="Straight Arrow Connector 17"/>
            <p:cNvCxnSpPr/>
            <p:nvPr/>
          </p:nvCxnSpPr>
          <p:spPr>
            <a:xfrm>
              <a:off x="2686326" y="2667000"/>
              <a:ext cx="0" cy="270648"/>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79218" y="2667001"/>
              <a:ext cx="0" cy="270648"/>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40678" y="2678277"/>
              <a:ext cx="0" cy="270648"/>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2686326" y="3524052"/>
              <a:ext cx="2749790" cy="169155"/>
            </a:xfrm>
            <a:prstGeom prst="bentConnector3">
              <a:avLst>
                <a:gd name="adj1" fmla="val -91"/>
              </a:avLst>
            </a:prstGeom>
            <a:ln w="25400">
              <a:solidFill>
                <a:schemeClr val="tx1"/>
              </a:solidFill>
              <a:headEnd type="none"/>
              <a:tailEnd w="med"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75639" y="3411282"/>
              <a:ext cx="0" cy="180433"/>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40678" y="3411282"/>
              <a:ext cx="0" cy="180432"/>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6326" y="3433836"/>
              <a:ext cx="0" cy="180432"/>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6300" y="3696407"/>
              <a:ext cx="390026" cy="0"/>
            </a:xfrm>
            <a:prstGeom prst="line">
              <a:avLst/>
            </a:prstGeom>
            <a:ln w="25400">
              <a:solidFill>
                <a:schemeClr val="tx1"/>
              </a:solidFill>
              <a:tailEnd w="med"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10401" y="2606368"/>
              <a:ext cx="496251" cy="641313"/>
            </a:xfrm>
            <a:prstGeom prst="rect">
              <a:avLst/>
            </a:prstGeom>
            <a:noFill/>
          </p:spPr>
          <p:txBody>
            <a:bodyPr wrap="none" rtlCol="0">
              <a:spAutoFit/>
            </a:bodyPr>
            <a:lstStyle/>
            <a:p>
              <a:r>
                <a:rPr lang="en-US" sz="3400" dirty="0"/>
                <a:t>…</a:t>
              </a:r>
            </a:p>
          </p:txBody>
        </p:sp>
        <p:sp>
          <p:nvSpPr>
            <p:cNvPr id="27" name="TextBox 26"/>
            <p:cNvSpPr txBox="1"/>
            <p:nvPr/>
          </p:nvSpPr>
          <p:spPr>
            <a:xfrm rot="5400000">
              <a:off x="2350791" y="5386445"/>
              <a:ext cx="506369" cy="628498"/>
            </a:xfrm>
            <a:prstGeom prst="rect">
              <a:avLst/>
            </a:prstGeom>
            <a:noFill/>
          </p:spPr>
          <p:txBody>
            <a:bodyPr wrap="none" rtlCol="0">
              <a:spAutoFit/>
            </a:bodyPr>
            <a:lstStyle/>
            <a:p>
              <a:r>
                <a:rPr lang="en-US" sz="3400" dirty="0"/>
                <a:t>…</a:t>
              </a:r>
            </a:p>
          </p:txBody>
        </p:sp>
        <p:grpSp>
          <p:nvGrpSpPr>
            <p:cNvPr id="28" name="Group 27"/>
            <p:cNvGrpSpPr/>
            <p:nvPr/>
          </p:nvGrpSpPr>
          <p:grpSpPr>
            <a:xfrm>
              <a:off x="3636114" y="136362"/>
              <a:ext cx="284453" cy="535724"/>
              <a:chOff x="2846650" y="990600"/>
              <a:chExt cx="680910" cy="1066800"/>
            </a:xfrm>
          </p:grpSpPr>
          <p:cxnSp>
            <p:nvCxnSpPr>
              <p:cNvPr id="54" name="Straight Connector 53"/>
              <p:cNvCxnSpPr/>
              <p:nvPr/>
            </p:nvCxnSpPr>
            <p:spPr>
              <a:xfrm>
                <a:off x="2991764" y="1287951"/>
                <a:ext cx="38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Isosceles Triangle 54"/>
              <p:cNvSpPr/>
              <p:nvPr/>
            </p:nvSpPr>
            <p:spPr>
              <a:xfrm rot="10800000">
                <a:off x="3027013" y="1650329"/>
                <a:ext cx="317247" cy="241585"/>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2956512" y="990600"/>
                <a:ext cx="500546" cy="90131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a:off x="2921264" y="1191317"/>
                <a:ext cx="528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3013946" y="1169134"/>
                <a:ext cx="96634" cy="1409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3260692" y="1169134"/>
                <a:ext cx="96634" cy="1409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56" idx="2"/>
              </p:cNvCxnSpPr>
              <p:nvPr/>
            </p:nvCxnSpPr>
            <p:spPr>
              <a:xfrm rot="5400000" flipH="1" flipV="1">
                <a:off x="2848788" y="1929142"/>
                <a:ext cx="144952" cy="70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6" idx="4"/>
              </p:cNvCxnSpPr>
              <p:nvPr/>
            </p:nvCxnSpPr>
            <p:spPr>
              <a:xfrm rot="16200000" flipV="1">
                <a:off x="3398683" y="1950287"/>
                <a:ext cx="144952" cy="28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Isosceles Triangle 61"/>
              <p:cNvSpPr/>
              <p:nvPr/>
            </p:nvSpPr>
            <p:spPr>
              <a:xfrm rot="10800000">
                <a:off x="3132763" y="1287951"/>
                <a:ext cx="105750" cy="362378"/>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111"/>
              <p:cNvGrpSpPr/>
              <p:nvPr/>
            </p:nvGrpSpPr>
            <p:grpSpPr>
              <a:xfrm>
                <a:off x="2846650" y="1828800"/>
                <a:ext cx="86483" cy="228600"/>
                <a:chOff x="6705600" y="3886200"/>
                <a:chExt cx="1295400" cy="2819400"/>
              </a:xfrm>
            </p:grpSpPr>
            <p:cxnSp>
              <p:nvCxnSpPr>
                <p:cNvPr id="94" name="Straight Connector 93"/>
                <p:cNvCxnSpPr/>
                <p:nvPr/>
              </p:nvCxnSpPr>
              <p:spPr>
                <a:xfrm>
                  <a:off x="6934200" y="4343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010400" y="5486400"/>
                  <a:ext cx="685800" cy="762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Isosceles Triangle 95"/>
                <p:cNvSpPr/>
                <p:nvPr/>
              </p:nvSpPr>
              <p:spPr>
                <a:xfrm>
                  <a:off x="6858000" y="3886200"/>
                  <a:ext cx="990600" cy="23622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p:nvPr/>
              </p:nvCxnSpPr>
              <p:spPr>
                <a:xfrm>
                  <a:off x="6781800" y="40386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934200" y="4038600"/>
                  <a:ext cx="304801"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7467600" y="4038600"/>
                  <a:ext cx="304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6" idx="2"/>
                </p:cNvCxnSpPr>
                <p:nvPr/>
              </p:nvCxnSpPr>
              <p:spPr>
                <a:xfrm rot="5400000" flipH="1" flipV="1">
                  <a:off x="6553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4"/>
                </p:cNvCxnSpPr>
                <p:nvPr/>
              </p:nvCxnSpPr>
              <p:spPr>
                <a:xfrm rot="16200000" flipV="1">
                  <a:off x="7696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Isosceles Triangle 101"/>
                <p:cNvSpPr/>
                <p:nvPr/>
              </p:nvSpPr>
              <p:spPr>
                <a:xfrm rot="10800000">
                  <a:off x="7239000" y="4343400"/>
                  <a:ext cx="228600" cy="1143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123"/>
              <p:cNvGrpSpPr/>
              <p:nvPr/>
            </p:nvGrpSpPr>
            <p:grpSpPr>
              <a:xfrm>
                <a:off x="3441077" y="1828800"/>
                <a:ext cx="86483" cy="228600"/>
                <a:chOff x="6705600" y="3886200"/>
                <a:chExt cx="1295400" cy="2819400"/>
              </a:xfrm>
            </p:grpSpPr>
            <p:cxnSp>
              <p:nvCxnSpPr>
                <p:cNvPr id="85" name="Straight Connector 84"/>
                <p:cNvCxnSpPr/>
                <p:nvPr/>
              </p:nvCxnSpPr>
              <p:spPr>
                <a:xfrm>
                  <a:off x="6934200" y="4343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p:nvSpPr>
              <p:spPr>
                <a:xfrm>
                  <a:off x="6858000" y="3886200"/>
                  <a:ext cx="990600" cy="23622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Connector 87"/>
                <p:cNvCxnSpPr/>
                <p:nvPr/>
              </p:nvCxnSpPr>
              <p:spPr>
                <a:xfrm>
                  <a:off x="6781800" y="40386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467600" y="4038600"/>
                  <a:ext cx="304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87" idx="2"/>
                </p:cNvCxnSpPr>
                <p:nvPr/>
              </p:nvCxnSpPr>
              <p:spPr>
                <a:xfrm rot="5400000" flipH="1" flipV="1">
                  <a:off x="6553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4"/>
                </p:cNvCxnSpPr>
                <p:nvPr/>
              </p:nvCxnSpPr>
              <p:spPr>
                <a:xfrm rot="16200000" flipV="1">
                  <a:off x="7696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0800000">
                  <a:off x="7239000" y="4343400"/>
                  <a:ext cx="228600" cy="1143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111"/>
              <p:cNvGrpSpPr/>
              <p:nvPr/>
            </p:nvGrpSpPr>
            <p:grpSpPr>
              <a:xfrm>
                <a:off x="2896349" y="1066800"/>
                <a:ext cx="86483" cy="228600"/>
                <a:chOff x="6705600" y="3886200"/>
                <a:chExt cx="1295400" cy="2819400"/>
              </a:xfrm>
            </p:grpSpPr>
            <p:cxnSp>
              <p:nvCxnSpPr>
                <p:cNvPr id="76" name="Straight Connector 75"/>
                <p:cNvCxnSpPr/>
                <p:nvPr/>
              </p:nvCxnSpPr>
              <p:spPr>
                <a:xfrm>
                  <a:off x="6934200" y="4343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Isosceles Triangle 76"/>
                <p:cNvSpPr/>
                <p:nvPr/>
              </p:nvSpPr>
              <p:spPr>
                <a:xfrm rot="10800000">
                  <a:off x="7010400" y="5486400"/>
                  <a:ext cx="685800" cy="762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a:off x="6858000" y="3886200"/>
                  <a:ext cx="990600" cy="23622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p:cNvCxnSpPr/>
                <p:nvPr/>
              </p:nvCxnSpPr>
              <p:spPr>
                <a:xfrm>
                  <a:off x="6781800" y="40386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6934200" y="4038600"/>
                  <a:ext cx="304801"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7467600" y="4038600"/>
                  <a:ext cx="304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78" idx="2"/>
                </p:cNvCxnSpPr>
                <p:nvPr/>
              </p:nvCxnSpPr>
              <p:spPr>
                <a:xfrm rot="5400000" flipH="1" flipV="1">
                  <a:off x="6553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8" idx="4"/>
                </p:cNvCxnSpPr>
                <p:nvPr/>
              </p:nvCxnSpPr>
              <p:spPr>
                <a:xfrm rot="16200000" flipV="1">
                  <a:off x="7696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Isosceles Triangle 83"/>
                <p:cNvSpPr/>
                <p:nvPr/>
              </p:nvSpPr>
              <p:spPr>
                <a:xfrm rot="10800000">
                  <a:off x="7239000" y="4343400"/>
                  <a:ext cx="228600" cy="1143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123"/>
              <p:cNvGrpSpPr/>
              <p:nvPr/>
            </p:nvGrpSpPr>
            <p:grpSpPr>
              <a:xfrm>
                <a:off x="3391378" y="1066800"/>
                <a:ext cx="86483" cy="228600"/>
                <a:chOff x="6705600" y="3886200"/>
                <a:chExt cx="1295400" cy="2819400"/>
              </a:xfrm>
            </p:grpSpPr>
            <p:cxnSp>
              <p:nvCxnSpPr>
                <p:cNvPr id="67" name="Straight Connector 66"/>
                <p:cNvCxnSpPr/>
                <p:nvPr/>
              </p:nvCxnSpPr>
              <p:spPr>
                <a:xfrm>
                  <a:off x="6934200" y="4343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rot="10800000">
                  <a:off x="7010400" y="5486400"/>
                  <a:ext cx="685800" cy="762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p:cNvSpPr/>
                <p:nvPr/>
              </p:nvSpPr>
              <p:spPr>
                <a:xfrm>
                  <a:off x="6858000" y="3886200"/>
                  <a:ext cx="990600" cy="23622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p:cNvCxnSpPr/>
                <p:nvPr/>
              </p:nvCxnSpPr>
              <p:spPr>
                <a:xfrm>
                  <a:off x="6781800" y="40386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934200" y="4038600"/>
                  <a:ext cx="304801"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7467600" y="4038600"/>
                  <a:ext cx="304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9" idx="2"/>
                </p:cNvCxnSpPr>
                <p:nvPr/>
              </p:nvCxnSpPr>
              <p:spPr>
                <a:xfrm rot="5400000" flipH="1" flipV="1">
                  <a:off x="6553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69" idx="4"/>
                </p:cNvCxnSpPr>
                <p:nvPr/>
              </p:nvCxnSpPr>
              <p:spPr>
                <a:xfrm rot="16200000" flipV="1">
                  <a:off x="7696200" y="6400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10800000">
                  <a:off x="7239000" y="4343400"/>
                  <a:ext cx="228600" cy="1143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TextBox 28"/>
            <p:cNvSpPr txBox="1"/>
            <p:nvPr/>
          </p:nvSpPr>
          <p:spPr>
            <a:xfrm>
              <a:off x="4139020" y="208824"/>
              <a:ext cx="1168326" cy="523220"/>
            </a:xfrm>
            <a:prstGeom prst="rect">
              <a:avLst/>
            </a:prstGeom>
            <a:noFill/>
          </p:spPr>
          <p:txBody>
            <a:bodyPr wrap="square" rtlCol="0">
              <a:spAutoFit/>
            </a:bodyPr>
            <a:lstStyle/>
            <a:p>
              <a:pPr algn="ctr"/>
              <a:r>
                <a:rPr lang="en-US" sz="2800" b="1" dirty="0" smtClean="0">
                  <a:solidFill>
                    <a:schemeClr val="tx1"/>
                  </a:solidFill>
                </a:rPr>
                <a:t>Utility</a:t>
              </a:r>
              <a:endParaRPr lang="en-US" sz="2800" b="1" dirty="0">
                <a:solidFill>
                  <a:schemeClr val="tx1"/>
                </a:solidFill>
              </a:endParaRPr>
            </a:p>
          </p:txBody>
        </p:sp>
        <p:sp>
          <p:nvSpPr>
            <p:cNvPr id="30" name="Freeform 29"/>
            <p:cNvSpPr/>
            <p:nvPr/>
          </p:nvSpPr>
          <p:spPr>
            <a:xfrm>
              <a:off x="3548499" y="756126"/>
              <a:ext cx="423137" cy="143478"/>
            </a:xfrm>
            <a:custGeom>
              <a:avLst/>
              <a:gdLst>
                <a:gd name="connsiteX0" fmla="*/ 0 w 1048710"/>
                <a:gd name="connsiteY0" fmla="*/ 171465 h 276814"/>
                <a:gd name="connsiteX1" fmla="*/ 314325 w 1048710"/>
                <a:gd name="connsiteY1" fmla="*/ 15 h 276814"/>
                <a:gd name="connsiteX2" fmla="*/ 571500 w 1048710"/>
                <a:gd name="connsiteY2" fmla="*/ 161940 h 276814"/>
                <a:gd name="connsiteX3" fmla="*/ 790575 w 1048710"/>
                <a:gd name="connsiteY3" fmla="*/ 276240 h 276814"/>
                <a:gd name="connsiteX4" fmla="*/ 1028700 w 1048710"/>
                <a:gd name="connsiteY4" fmla="*/ 114315 h 276814"/>
                <a:gd name="connsiteX5" fmla="*/ 1019175 w 1048710"/>
                <a:gd name="connsiteY5" fmla="*/ 114315 h 27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710" h="276814">
                  <a:moveTo>
                    <a:pt x="0" y="171465"/>
                  </a:moveTo>
                  <a:cubicBezTo>
                    <a:pt x="109537" y="86533"/>
                    <a:pt x="219075" y="1602"/>
                    <a:pt x="314325" y="15"/>
                  </a:cubicBezTo>
                  <a:cubicBezTo>
                    <a:pt x="409575" y="-1572"/>
                    <a:pt x="492125" y="115903"/>
                    <a:pt x="571500" y="161940"/>
                  </a:cubicBezTo>
                  <a:cubicBezTo>
                    <a:pt x="650875" y="207977"/>
                    <a:pt x="714375" y="284177"/>
                    <a:pt x="790575" y="276240"/>
                  </a:cubicBezTo>
                  <a:cubicBezTo>
                    <a:pt x="866775" y="268303"/>
                    <a:pt x="990600" y="141302"/>
                    <a:pt x="1028700" y="114315"/>
                  </a:cubicBezTo>
                  <a:cubicBezTo>
                    <a:pt x="1066800" y="87328"/>
                    <a:pt x="1042987" y="100821"/>
                    <a:pt x="1019175" y="11431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Connector 30"/>
            <p:cNvCxnSpPr>
              <a:endCxn id="12" idx="1"/>
            </p:cNvCxnSpPr>
            <p:nvPr/>
          </p:nvCxnSpPr>
          <p:spPr>
            <a:xfrm>
              <a:off x="3076352" y="1458539"/>
              <a:ext cx="267827" cy="0"/>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1821632" y="914400"/>
              <a:ext cx="1114241" cy="718621"/>
            </a:xfrm>
            <a:prstGeom prst="rect">
              <a:avLst/>
            </a:prstGeom>
            <a:noFill/>
          </p:spPr>
        </p:pic>
        <p:sp>
          <p:nvSpPr>
            <p:cNvPr id="33" name="TextBox 32"/>
            <p:cNvSpPr txBox="1"/>
            <p:nvPr/>
          </p:nvSpPr>
          <p:spPr>
            <a:xfrm>
              <a:off x="1593032" y="228600"/>
              <a:ext cx="1663647" cy="707886"/>
            </a:xfrm>
            <a:prstGeom prst="rect">
              <a:avLst/>
            </a:prstGeom>
            <a:noFill/>
          </p:spPr>
          <p:txBody>
            <a:bodyPr wrap="square" rtlCol="0">
              <a:spAutoFit/>
            </a:bodyPr>
            <a:lstStyle/>
            <a:p>
              <a:pPr algn="ctr"/>
              <a:r>
                <a:rPr lang="en-US" sz="2000" b="1" dirty="0" smtClean="0">
                  <a:solidFill>
                    <a:schemeClr val="tx1"/>
                  </a:solidFill>
                </a:rPr>
                <a:t>Diesel Generator</a:t>
              </a:r>
              <a:endParaRPr lang="en-US" sz="2000" b="1" dirty="0">
                <a:solidFill>
                  <a:schemeClr val="tx1"/>
                </a:solidFill>
              </a:endParaRPr>
            </a:p>
          </p:txBody>
        </p:sp>
        <p:cxnSp>
          <p:nvCxnSpPr>
            <p:cNvPr id="34" name="Straight Connector 33"/>
            <p:cNvCxnSpPr>
              <a:stCxn id="12" idx="2"/>
              <a:endCxn id="13" idx="0"/>
            </p:cNvCxnSpPr>
            <p:nvPr/>
          </p:nvCxnSpPr>
          <p:spPr>
            <a:xfrm>
              <a:off x="3781009" y="1774295"/>
              <a:ext cx="1" cy="206905"/>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2"/>
            </p:cNvCxnSpPr>
            <p:nvPr/>
          </p:nvCxnSpPr>
          <p:spPr>
            <a:xfrm>
              <a:off x="3781010" y="2432280"/>
              <a:ext cx="12991" cy="245997"/>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146364" y="3810000"/>
              <a:ext cx="925090" cy="419612"/>
            </a:xfrm>
            <a:prstGeom prst="round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ESD</a:t>
              </a:r>
              <a:endParaRPr lang="en-US" sz="2800" b="1" dirty="0">
                <a:solidFill>
                  <a:schemeClr val="bg1"/>
                </a:solidFill>
              </a:endParaRPr>
            </a:p>
          </p:txBody>
        </p:sp>
        <p:sp>
          <p:nvSpPr>
            <p:cNvPr id="37" name="Rounded Rectangle 36"/>
            <p:cNvSpPr/>
            <p:nvPr/>
          </p:nvSpPr>
          <p:spPr>
            <a:xfrm>
              <a:off x="2146353" y="3776624"/>
              <a:ext cx="925090" cy="27003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6781" y="4477962"/>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781" y="4955753"/>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781" y="5917534"/>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4049348" y="4434783"/>
              <a:ext cx="496251" cy="641313"/>
            </a:xfrm>
            <a:prstGeom prst="rect">
              <a:avLst/>
            </a:prstGeom>
            <a:noFill/>
          </p:spPr>
          <p:txBody>
            <a:bodyPr wrap="none" rtlCol="0">
              <a:spAutoFit/>
            </a:bodyPr>
            <a:lstStyle/>
            <a:p>
              <a:r>
                <a:rPr lang="en-US" sz="3400" dirty="0"/>
                <a:t>…</a:t>
              </a:r>
            </a:p>
          </p:txBody>
        </p:sp>
        <p:sp>
          <p:nvSpPr>
            <p:cNvPr id="42" name="TextBox 41"/>
            <p:cNvSpPr txBox="1"/>
            <p:nvPr/>
          </p:nvSpPr>
          <p:spPr>
            <a:xfrm rot="5400000">
              <a:off x="3378007" y="5401263"/>
              <a:ext cx="506369" cy="628498"/>
            </a:xfrm>
            <a:prstGeom prst="rect">
              <a:avLst/>
            </a:prstGeom>
            <a:noFill/>
          </p:spPr>
          <p:txBody>
            <a:bodyPr wrap="none" rtlCol="0">
              <a:spAutoFit/>
            </a:bodyPr>
            <a:lstStyle/>
            <a:p>
              <a:r>
                <a:rPr lang="en-US" sz="3400" dirty="0"/>
                <a:t>…</a:t>
              </a:r>
            </a:p>
          </p:txBody>
        </p:sp>
        <p:sp>
          <p:nvSpPr>
            <p:cNvPr id="43" name="Rounded Rectangle 42"/>
            <p:cNvSpPr/>
            <p:nvPr/>
          </p:nvSpPr>
          <p:spPr>
            <a:xfrm>
              <a:off x="3173580" y="3810000"/>
              <a:ext cx="925090" cy="419612"/>
            </a:xfrm>
            <a:prstGeom prst="round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ESD</a:t>
              </a:r>
              <a:endParaRPr lang="en-US" sz="2800" b="1" dirty="0">
                <a:solidFill>
                  <a:schemeClr val="bg1"/>
                </a:solidFill>
              </a:endParaRPr>
            </a:p>
          </p:txBody>
        </p:sp>
        <p:sp>
          <p:nvSpPr>
            <p:cNvPr id="44" name="Rounded Rectangle 43"/>
            <p:cNvSpPr/>
            <p:nvPr/>
          </p:nvSpPr>
          <p:spPr>
            <a:xfrm>
              <a:off x="3173569" y="3772308"/>
              <a:ext cx="925090" cy="27003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3997" y="4492780"/>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3997" y="4970571"/>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3997" y="5932352"/>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rot="5400000">
              <a:off x="4658724" y="5427557"/>
              <a:ext cx="506369" cy="628498"/>
            </a:xfrm>
            <a:prstGeom prst="rect">
              <a:avLst/>
            </a:prstGeom>
            <a:noFill/>
          </p:spPr>
          <p:txBody>
            <a:bodyPr wrap="none" rtlCol="0">
              <a:spAutoFit/>
            </a:bodyPr>
            <a:lstStyle/>
            <a:p>
              <a:r>
                <a:rPr lang="en-US" sz="3400" dirty="0"/>
                <a:t>…</a:t>
              </a:r>
            </a:p>
          </p:txBody>
        </p:sp>
        <p:sp>
          <p:nvSpPr>
            <p:cNvPr id="49" name="Rounded Rectangle 48"/>
            <p:cNvSpPr/>
            <p:nvPr/>
          </p:nvSpPr>
          <p:spPr>
            <a:xfrm>
              <a:off x="4454297" y="3810000"/>
              <a:ext cx="925090" cy="419612"/>
            </a:xfrm>
            <a:prstGeom prst="round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ESD</a:t>
              </a:r>
              <a:endParaRPr lang="en-US" sz="2800" b="1" dirty="0">
                <a:solidFill>
                  <a:schemeClr val="bg1"/>
                </a:solidFill>
              </a:endParaRPr>
            </a:p>
          </p:txBody>
        </p:sp>
        <p:sp>
          <p:nvSpPr>
            <p:cNvPr id="50" name="Rounded Rectangle 49"/>
            <p:cNvSpPr/>
            <p:nvPr/>
          </p:nvSpPr>
          <p:spPr>
            <a:xfrm>
              <a:off x="4454286" y="3776624"/>
              <a:ext cx="925090" cy="27003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pic>
          <p:nvPicPr>
            <p:cNvPr id="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714" y="4519074"/>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714" y="4996865"/>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714" y="5958646"/>
              <a:ext cx="804255" cy="5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 name="Rounded Rectangular Callout 102"/>
          <p:cNvSpPr/>
          <p:nvPr/>
        </p:nvSpPr>
        <p:spPr>
          <a:xfrm>
            <a:off x="5714467" y="5819105"/>
            <a:ext cx="1731681" cy="694058"/>
          </a:xfrm>
          <a:prstGeom prst="wedgeRoundRectCallout">
            <a:avLst>
              <a:gd name="adj1" fmla="val -86709"/>
              <a:gd name="adj2" fmla="val 3650"/>
              <a:gd name="adj3" fmla="val 16667"/>
            </a:avLst>
          </a:prstGeom>
          <a:solidFill>
            <a:schemeClr val="tx2">
              <a:lumMod val="20000"/>
              <a:lumOff val="8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4" name="Rounded Rectangle 103"/>
          <p:cNvSpPr/>
          <p:nvPr/>
        </p:nvSpPr>
        <p:spPr>
          <a:xfrm>
            <a:off x="5715000" y="5791199"/>
            <a:ext cx="824838" cy="721963"/>
          </a:xfrm>
          <a:prstGeom prst="round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ESD</a:t>
            </a:r>
            <a:endParaRPr lang="en-US" sz="2400" b="1" dirty="0">
              <a:solidFill>
                <a:schemeClr val="bg1"/>
              </a:solidFill>
            </a:endParaRPr>
          </a:p>
        </p:txBody>
      </p:sp>
      <p:sp>
        <p:nvSpPr>
          <p:cNvPr id="105" name="Rounded Rectangle 104"/>
          <p:cNvSpPr/>
          <p:nvPr/>
        </p:nvSpPr>
        <p:spPr>
          <a:xfrm>
            <a:off x="6590428" y="5955427"/>
            <a:ext cx="891807" cy="3822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Server</a:t>
            </a:r>
          </a:p>
          <a:p>
            <a:pPr algn="ctr"/>
            <a:r>
              <a:rPr lang="en-US" b="1" dirty="0" smtClean="0">
                <a:solidFill>
                  <a:schemeClr val="tx1"/>
                </a:solidFill>
              </a:rPr>
              <a:t>H/W</a:t>
            </a:r>
            <a:endParaRPr lang="en-US" sz="1900" b="1" dirty="0">
              <a:solidFill>
                <a:schemeClr val="tx1"/>
              </a:solidFill>
            </a:endParaRPr>
          </a:p>
        </p:txBody>
      </p:sp>
      <p:grpSp>
        <p:nvGrpSpPr>
          <p:cNvPr id="106" name="Group 105"/>
          <p:cNvGrpSpPr/>
          <p:nvPr/>
        </p:nvGrpSpPr>
        <p:grpSpPr>
          <a:xfrm>
            <a:off x="5962914" y="3564106"/>
            <a:ext cx="1352286" cy="2220290"/>
            <a:chOff x="200157" y="3101405"/>
            <a:chExt cx="1352286" cy="2619907"/>
          </a:xfrm>
        </p:grpSpPr>
        <p:grpSp>
          <p:nvGrpSpPr>
            <p:cNvPr id="107" name="Group 106"/>
            <p:cNvGrpSpPr/>
            <p:nvPr/>
          </p:nvGrpSpPr>
          <p:grpSpPr>
            <a:xfrm>
              <a:off x="200157" y="3101405"/>
              <a:ext cx="1352286" cy="2003995"/>
              <a:chOff x="200157" y="2724449"/>
              <a:chExt cx="1352286" cy="2003995"/>
            </a:xfrm>
          </p:grpSpPr>
          <p:sp>
            <p:nvSpPr>
              <p:cNvPr id="111" name="TextBox 110"/>
              <p:cNvSpPr txBox="1"/>
              <p:nvPr/>
            </p:nvSpPr>
            <p:spPr>
              <a:xfrm>
                <a:off x="228600" y="3200400"/>
                <a:ext cx="1323843" cy="353943"/>
              </a:xfrm>
              <a:prstGeom prst="rect">
                <a:avLst/>
              </a:prstGeom>
              <a:noFill/>
            </p:spPr>
            <p:txBody>
              <a:bodyPr wrap="square" rtlCol="0">
                <a:spAutoFit/>
              </a:bodyPr>
              <a:lstStyle/>
              <a:p>
                <a:pPr algn="ctr"/>
                <a:r>
                  <a:rPr lang="en-US" sz="1700" b="1" dirty="0"/>
                  <a:t>Battery</a:t>
                </a:r>
              </a:p>
            </p:txBody>
          </p:sp>
          <p:pic>
            <p:nvPicPr>
              <p:cNvPr id="112" name="Picture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213" y="3554089"/>
                <a:ext cx="992944" cy="1081843"/>
              </a:xfrm>
              <a:prstGeom prst="rect">
                <a:avLst/>
              </a:prstGeom>
            </p:spPr>
          </p:pic>
          <p:sp>
            <p:nvSpPr>
              <p:cNvPr id="113" name="TextBox 112"/>
              <p:cNvSpPr txBox="1"/>
              <p:nvPr/>
            </p:nvSpPr>
            <p:spPr>
              <a:xfrm>
                <a:off x="200157" y="4203246"/>
                <a:ext cx="1323843" cy="353943"/>
              </a:xfrm>
              <a:prstGeom prst="rect">
                <a:avLst/>
              </a:prstGeom>
              <a:noFill/>
            </p:spPr>
            <p:txBody>
              <a:bodyPr wrap="square" rtlCol="0">
                <a:spAutoFit/>
              </a:bodyPr>
              <a:lstStyle/>
              <a:p>
                <a:pPr algn="ctr"/>
                <a:r>
                  <a:rPr lang="en-US" sz="1700" b="1" dirty="0"/>
                  <a:t>Capacitor</a:t>
                </a:r>
              </a:p>
            </p:txBody>
          </p:sp>
          <p:pic>
            <p:nvPicPr>
              <p:cNvPr id="114"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68000"/>
                        </a14:imgEffect>
                      </a14:imgLayer>
                    </a14:imgProps>
                  </a:ext>
                  <a:ext uri="{28A0092B-C50C-407E-A947-70E740481C1C}">
                    <a14:useLocalDpi xmlns:a14="http://schemas.microsoft.com/office/drawing/2010/main" val="0"/>
                  </a:ext>
                </a:extLst>
              </a:blip>
              <a:srcRect/>
              <a:stretch>
                <a:fillRect/>
              </a:stretch>
            </p:blipFill>
            <p:spPr bwMode="auto">
              <a:xfrm>
                <a:off x="552876" y="2906354"/>
                <a:ext cx="666324" cy="37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Rounded Rectangular Callout 114"/>
              <p:cNvSpPr/>
              <p:nvPr/>
            </p:nvSpPr>
            <p:spPr>
              <a:xfrm>
                <a:off x="213600" y="2724449"/>
                <a:ext cx="1338843" cy="2003995"/>
              </a:xfrm>
              <a:prstGeom prst="wedgeRoundRectCallout">
                <a:avLst>
                  <a:gd name="adj1" fmla="val -90018"/>
                  <a:gd name="adj2" fmla="val -6825"/>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8" name="Straight Connector 107"/>
            <p:cNvCxnSpPr/>
            <p:nvPr/>
          </p:nvCxnSpPr>
          <p:spPr>
            <a:xfrm>
              <a:off x="408890" y="5115457"/>
              <a:ext cx="0" cy="605855"/>
            </a:xfrm>
            <a:prstGeom prst="line">
              <a:avLst/>
            </a:prstGeom>
            <a:ln w="25400">
              <a:solidFill>
                <a:schemeClr val="tx1"/>
              </a:solidFill>
              <a:prstDash val="dash"/>
              <a:tailEnd w="med" len="lg"/>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5" idx="2"/>
            </p:cNvCxnSpPr>
            <p:nvPr/>
          </p:nvCxnSpPr>
          <p:spPr>
            <a:xfrm flipH="1">
              <a:off x="425709" y="5105400"/>
              <a:ext cx="457313" cy="532210"/>
            </a:xfrm>
            <a:prstGeom prst="line">
              <a:avLst/>
            </a:prstGeom>
            <a:ln w="25400">
              <a:solidFill>
                <a:schemeClr val="tx1"/>
              </a:solidFill>
              <a:prstDash val="dash"/>
              <a:tailEnd w="med" len="lg"/>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25709" y="4948957"/>
              <a:ext cx="364510" cy="20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6" name="Straight Connector 115"/>
          <p:cNvCxnSpPr/>
          <p:nvPr/>
        </p:nvCxnSpPr>
        <p:spPr>
          <a:xfrm flipH="1" flipV="1">
            <a:off x="1746780" y="2514602"/>
            <a:ext cx="3715977" cy="18589"/>
          </a:xfrm>
          <a:prstGeom prst="line">
            <a:avLst/>
          </a:prstGeom>
          <a:ln w="25400">
            <a:solidFill>
              <a:srgbClr val="245794"/>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746778" y="4279094"/>
            <a:ext cx="3772708" cy="8633"/>
          </a:xfrm>
          <a:prstGeom prst="line">
            <a:avLst/>
          </a:prstGeom>
          <a:ln w="25400">
            <a:solidFill>
              <a:srgbClr val="245794"/>
            </a:solidFill>
            <a:prstDash val="sysDot"/>
            <a:tailEnd type="none" w="med" len="lg"/>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077321" y="6400800"/>
            <a:ext cx="1168326" cy="369332"/>
          </a:xfrm>
          <a:prstGeom prst="rect">
            <a:avLst/>
          </a:prstGeom>
          <a:noFill/>
        </p:spPr>
        <p:txBody>
          <a:bodyPr wrap="square" rtlCol="0">
            <a:spAutoFit/>
          </a:bodyPr>
          <a:lstStyle/>
          <a:p>
            <a:pPr algn="ctr"/>
            <a:r>
              <a:rPr lang="en-US" b="1" dirty="0" smtClean="0">
                <a:solidFill>
                  <a:schemeClr val="tx1"/>
                </a:solidFill>
              </a:rPr>
              <a:t>Rack</a:t>
            </a:r>
            <a:endParaRPr lang="en-US" b="1" dirty="0">
              <a:solidFill>
                <a:schemeClr val="tx1"/>
              </a:solidFill>
            </a:endParaRPr>
          </a:p>
        </p:txBody>
      </p:sp>
      <p:sp>
        <p:nvSpPr>
          <p:cNvPr id="123" name="TextBox 122"/>
          <p:cNvSpPr txBox="1"/>
          <p:nvPr/>
        </p:nvSpPr>
        <p:spPr>
          <a:xfrm>
            <a:off x="3113509" y="6400800"/>
            <a:ext cx="1168326" cy="369332"/>
          </a:xfrm>
          <a:prstGeom prst="rect">
            <a:avLst/>
          </a:prstGeom>
          <a:noFill/>
        </p:spPr>
        <p:txBody>
          <a:bodyPr wrap="square" rtlCol="0">
            <a:spAutoFit/>
          </a:bodyPr>
          <a:lstStyle/>
          <a:p>
            <a:pPr algn="ctr"/>
            <a:r>
              <a:rPr lang="en-US" b="1" dirty="0" smtClean="0">
                <a:solidFill>
                  <a:schemeClr val="tx1"/>
                </a:solidFill>
              </a:rPr>
              <a:t>Rack</a:t>
            </a:r>
            <a:endParaRPr lang="en-US" b="1" dirty="0">
              <a:solidFill>
                <a:schemeClr val="tx1"/>
              </a:solidFill>
            </a:endParaRPr>
          </a:p>
        </p:txBody>
      </p:sp>
      <p:sp>
        <p:nvSpPr>
          <p:cNvPr id="124" name="TextBox 123"/>
          <p:cNvSpPr txBox="1"/>
          <p:nvPr/>
        </p:nvSpPr>
        <p:spPr>
          <a:xfrm>
            <a:off x="4408909" y="6400800"/>
            <a:ext cx="1168326" cy="369332"/>
          </a:xfrm>
          <a:prstGeom prst="rect">
            <a:avLst/>
          </a:prstGeom>
          <a:noFill/>
        </p:spPr>
        <p:txBody>
          <a:bodyPr wrap="square" rtlCol="0">
            <a:spAutoFit/>
          </a:bodyPr>
          <a:lstStyle/>
          <a:p>
            <a:pPr algn="ctr"/>
            <a:r>
              <a:rPr lang="en-US" b="1" dirty="0" smtClean="0">
                <a:solidFill>
                  <a:schemeClr val="tx1"/>
                </a:solidFill>
              </a:rPr>
              <a:t>Rack</a:t>
            </a:r>
            <a:endParaRPr lang="en-US" b="1" dirty="0">
              <a:solidFill>
                <a:schemeClr val="tx1"/>
              </a:solidFill>
            </a:endParaRPr>
          </a:p>
        </p:txBody>
      </p:sp>
      <p:grpSp>
        <p:nvGrpSpPr>
          <p:cNvPr id="125" name="Group 124"/>
          <p:cNvGrpSpPr/>
          <p:nvPr/>
        </p:nvGrpSpPr>
        <p:grpSpPr>
          <a:xfrm>
            <a:off x="5348635" y="1023803"/>
            <a:ext cx="2133600" cy="1956891"/>
            <a:chOff x="3581400" y="424373"/>
            <a:chExt cx="2133600" cy="2556321"/>
          </a:xfrm>
        </p:grpSpPr>
        <p:sp>
          <p:nvSpPr>
            <p:cNvPr id="126" name="TextBox 125"/>
            <p:cNvSpPr txBox="1"/>
            <p:nvPr/>
          </p:nvSpPr>
          <p:spPr>
            <a:xfrm>
              <a:off x="4696508" y="1801538"/>
              <a:ext cx="986038" cy="359476"/>
            </a:xfrm>
            <a:prstGeom prst="rect">
              <a:avLst/>
            </a:prstGeom>
            <a:noFill/>
          </p:spPr>
          <p:txBody>
            <a:bodyPr wrap="none" rtlCol="0">
              <a:spAutoFit/>
            </a:bodyPr>
            <a:lstStyle/>
            <a:p>
              <a:r>
                <a:rPr lang="en-US" sz="1700" b="1" dirty="0"/>
                <a:t>Flywheel</a:t>
              </a:r>
            </a:p>
          </p:txBody>
        </p:sp>
        <p:sp>
          <p:nvSpPr>
            <p:cNvPr id="127" name="TextBox 126"/>
            <p:cNvSpPr txBox="1"/>
            <p:nvPr/>
          </p:nvSpPr>
          <p:spPr>
            <a:xfrm>
              <a:off x="3827089" y="1088324"/>
              <a:ext cx="841962" cy="462362"/>
            </a:xfrm>
            <a:prstGeom prst="rect">
              <a:avLst/>
            </a:prstGeom>
            <a:noFill/>
          </p:spPr>
          <p:txBody>
            <a:bodyPr wrap="none" rtlCol="0">
              <a:spAutoFit/>
            </a:bodyPr>
            <a:lstStyle/>
            <a:p>
              <a:r>
                <a:rPr lang="en-US" sz="1700" b="1" dirty="0" smtClean="0"/>
                <a:t>Battery</a:t>
              </a:r>
              <a:endParaRPr lang="en-US" sz="1700" b="1" dirty="0"/>
            </a:p>
          </p:txBody>
        </p:sp>
        <p:sp>
          <p:nvSpPr>
            <p:cNvPr id="128" name="TextBox 127"/>
            <p:cNvSpPr txBox="1"/>
            <p:nvPr/>
          </p:nvSpPr>
          <p:spPr>
            <a:xfrm>
              <a:off x="3581400" y="2158425"/>
              <a:ext cx="1419297" cy="584775"/>
            </a:xfrm>
            <a:prstGeom prst="rect">
              <a:avLst/>
            </a:prstGeom>
            <a:noFill/>
          </p:spPr>
          <p:txBody>
            <a:bodyPr wrap="square" rtlCol="0">
              <a:spAutoFit/>
            </a:bodyPr>
            <a:lstStyle/>
            <a:p>
              <a:pPr algn="ctr"/>
              <a:r>
                <a:rPr lang="en-US" sz="1600" b="1" dirty="0" smtClean="0"/>
                <a:t>Compressed</a:t>
              </a:r>
            </a:p>
            <a:p>
              <a:pPr algn="ctr"/>
              <a:r>
                <a:rPr lang="en-US" sz="1600" b="1" dirty="0" smtClean="0"/>
                <a:t> Air</a:t>
              </a:r>
              <a:endParaRPr lang="en-US" sz="1600" b="1" dirty="0"/>
            </a:p>
          </p:txBody>
        </p:sp>
        <p:pic>
          <p:nvPicPr>
            <p:cNvPr id="130" name="Picture 1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9758" y="878707"/>
              <a:ext cx="544188" cy="1040807"/>
            </a:xfrm>
            <a:prstGeom prst="rect">
              <a:avLst/>
            </a:prstGeom>
          </p:spPr>
        </p:pic>
        <p:sp>
          <p:nvSpPr>
            <p:cNvPr id="132" name="Rounded Rectangular Callout 131"/>
            <p:cNvSpPr/>
            <p:nvPr/>
          </p:nvSpPr>
          <p:spPr>
            <a:xfrm>
              <a:off x="3795365" y="424373"/>
              <a:ext cx="1919635" cy="2556321"/>
            </a:xfrm>
            <a:prstGeom prst="wedgeRoundRectCallout">
              <a:avLst>
                <a:gd name="adj1" fmla="val -102485"/>
                <a:gd name="adj2" fmla="val 41379"/>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3"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68000"/>
                    </a14:imgEffect>
                  </a14:imgLayer>
                </a14:imgProps>
              </a:ext>
              <a:ext uri="{28A0092B-C50C-407E-A947-70E740481C1C}">
                <a14:useLocalDpi xmlns:a14="http://schemas.microsoft.com/office/drawing/2010/main" val="0"/>
              </a:ext>
            </a:extLst>
          </a:blip>
          <a:srcRect/>
          <a:stretch>
            <a:fillRect/>
          </a:stretch>
        </p:blipFill>
        <p:spPr bwMode="auto">
          <a:xfrm>
            <a:off x="5734476" y="1219200"/>
            <a:ext cx="666324" cy="31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9" name="Group 128"/>
          <p:cNvGrpSpPr/>
          <p:nvPr/>
        </p:nvGrpSpPr>
        <p:grpSpPr>
          <a:xfrm>
            <a:off x="565078" y="5064971"/>
            <a:ext cx="1035122" cy="954829"/>
            <a:chOff x="697133" y="4862199"/>
            <a:chExt cx="3810000" cy="1486520"/>
          </a:xfrm>
        </p:grpSpPr>
        <p:cxnSp>
          <p:nvCxnSpPr>
            <p:cNvPr id="134" name="Straight Arrow Connector 133"/>
            <p:cNvCxnSpPr/>
            <p:nvPr/>
          </p:nvCxnSpPr>
          <p:spPr>
            <a:xfrm>
              <a:off x="697133" y="6348718"/>
              <a:ext cx="381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697135" y="4862199"/>
              <a:ext cx="1" cy="1486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Freeform 135"/>
            <p:cNvSpPr/>
            <p:nvPr/>
          </p:nvSpPr>
          <p:spPr>
            <a:xfrm>
              <a:off x="703415" y="5252134"/>
              <a:ext cx="3716185" cy="644401"/>
            </a:xfrm>
            <a:custGeom>
              <a:avLst/>
              <a:gdLst>
                <a:gd name="connsiteX0" fmla="*/ 0 w 3716185"/>
                <a:gd name="connsiteY0" fmla="*/ 614799 h 644401"/>
                <a:gd name="connsiteX1" fmla="*/ 257175 w 3716185"/>
                <a:gd name="connsiteY1" fmla="*/ 529074 h 644401"/>
                <a:gd name="connsiteX2" fmla="*/ 352425 w 3716185"/>
                <a:gd name="connsiteY2" fmla="*/ 262374 h 644401"/>
                <a:gd name="connsiteX3" fmla="*/ 447675 w 3716185"/>
                <a:gd name="connsiteY3" fmla="*/ 567174 h 644401"/>
                <a:gd name="connsiteX4" fmla="*/ 542925 w 3716185"/>
                <a:gd name="connsiteY4" fmla="*/ 424299 h 644401"/>
                <a:gd name="connsiteX5" fmla="*/ 600075 w 3716185"/>
                <a:gd name="connsiteY5" fmla="*/ 614799 h 644401"/>
                <a:gd name="connsiteX6" fmla="*/ 695325 w 3716185"/>
                <a:gd name="connsiteY6" fmla="*/ 319524 h 644401"/>
                <a:gd name="connsiteX7" fmla="*/ 762000 w 3716185"/>
                <a:gd name="connsiteY7" fmla="*/ 243324 h 644401"/>
                <a:gd name="connsiteX8" fmla="*/ 838200 w 3716185"/>
                <a:gd name="connsiteY8" fmla="*/ 262374 h 644401"/>
                <a:gd name="connsiteX9" fmla="*/ 942975 w 3716185"/>
                <a:gd name="connsiteY9" fmla="*/ 595749 h 644401"/>
                <a:gd name="connsiteX10" fmla="*/ 1000125 w 3716185"/>
                <a:gd name="connsiteY10" fmla="*/ 367149 h 644401"/>
                <a:gd name="connsiteX11" fmla="*/ 1038225 w 3716185"/>
                <a:gd name="connsiteY11" fmla="*/ 224274 h 644401"/>
                <a:gd name="connsiteX12" fmla="*/ 1123950 w 3716185"/>
                <a:gd name="connsiteY12" fmla="*/ 557649 h 644401"/>
                <a:gd name="connsiteX13" fmla="*/ 1295400 w 3716185"/>
                <a:gd name="connsiteY13" fmla="*/ 614799 h 644401"/>
                <a:gd name="connsiteX14" fmla="*/ 1476375 w 3716185"/>
                <a:gd name="connsiteY14" fmla="*/ 348099 h 644401"/>
                <a:gd name="connsiteX15" fmla="*/ 1590675 w 3716185"/>
                <a:gd name="connsiteY15" fmla="*/ 224274 h 644401"/>
                <a:gd name="connsiteX16" fmla="*/ 1685925 w 3716185"/>
                <a:gd name="connsiteY16" fmla="*/ 195699 h 644401"/>
                <a:gd name="connsiteX17" fmla="*/ 1838325 w 3716185"/>
                <a:gd name="connsiteY17" fmla="*/ 376674 h 644401"/>
                <a:gd name="connsiteX18" fmla="*/ 1952625 w 3716185"/>
                <a:gd name="connsiteY18" fmla="*/ 643374 h 644401"/>
                <a:gd name="connsiteX19" fmla="*/ 2038350 w 3716185"/>
                <a:gd name="connsiteY19" fmla="*/ 471924 h 644401"/>
                <a:gd name="connsiteX20" fmla="*/ 2114550 w 3716185"/>
                <a:gd name="connsiteY20" fmla="*/ 557649 h 644401"/>
                <a:gd name="connsiteX21" fmla="*/ 2257425 w 3716185"/>
                <a:gd name="connsiteY21" fmla="*/ 186174 h 644401"/>
                <a:gd name="connsiteX22" fmla="*/ 2400300 w 3716185"/>
                <a:gd name="connsiteY22" fmla="*/ 443349 h 644401"/>
                <a:gd name="connsiteX23" fmla="*/ 2505075 w 3716185"/>
                <a:gd name="connsiteY23" fmla="*/ 595749 h 644401"/>
                <a:gd name="connsiteX24" fmla="*/ 2581275 w 3716185"/>
                <a:gd name="connsiteY24" fmla="*/ 357624 h 644401"/>
                <a:gd name="connsiteX25" fmla="*/ 2676525 w 3716185"/>
                <a:gd name="connsiteY25" fmla="*/ 309999 h 644401"/>
                <a:gd name="connsiteX26" fmla="*/ 2771775 w 3716185"/>
                <a:gd name="connsiteY26" fmla="*/ 5199 h 644401"/>
                <a:gd name="connsiteX27" fmla="*/ 2952750 w 3716185"/>
                <a:gd name="connsiteY27" fmla="*/ 595749 h 644401"/>
                <a:gd name="connsiteX28" fmla="*/ 3257550 w 3716185"/>
                <a:gd name="connsiteY28" fmla="*/ 405249 h 644401"/>
                <a:gd name="connsiteX29" fmla="*/ 3457575 w 3716185"/>
                <a:gd name="connsiteY29" fmla="*/ 424299 h 644401"/>
                <a:gd name="connsiteX30" fmla="*/ 3571875 w 3716185"/>
                <a:gd name="connsiteY30" fmla="*/ 395724 h 644401"/>
                <a:gd name="connsiteX31" fmla="*/ 3695700 w 3716185"/>
                <a:gd name="connsiteY31" fmla="*/ 329049 h 644401"/>
                <a:gd name="connsiteX32" fmla="*/ 3714750 w 3716185"/>
                <a:gd name="connsiteY32" fmla="*/ 338574 h 64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6185" h="644401">
                  <a:moveTo>
                    <a:pt x="0" y="614799"/>
                  </a:moveTo>
                  <a:cubicBezTo>
                    <a:pt x="99219" y="601305"/>
                    <a:pt x="198438" y="587811"/>
                    <a:pt x="257175" y="529074"/>
                  </a:cubicBezTo>
                  <a:cubicBezTo>
                    <a:pt x="315912" y="470337"/>
                    <a:pt x="320675" y="256024"/>
                    <a:pt x="352425" y="262374"/>
                  </a:cubicBezTo>
                  <a:cubicBezTo>
                    <a:pt x="384175" y="268724"/>
                    <a:pt x="415925" y="540187"/>
                    <a:pt x="447675" y="567174"/>
                  </a:cubicBezTo>
                  <a:cubicBezTo>
                    <a:pt x="479425" y="594161"/>
                    <a:pt x="517525" y="416362"/>
                    <a:pt x="542925" y="424299"/>
                  </a:cubicBezTo>
                  <a:cubicBezTo>
                    <a:pt x="568325" y="432236"/>
                    <a:pt x="574675" y="632262"/>
                    <a:pt x="600075" y="614799"/>
                  </a:cubicBezTo>
                  <a:cubicBezTo>
                    <a:pt x="625475" y="597336"/>
                    <a:pt x="668338" y="381436"/>
                    <a:pt x="695325" y="319524"/>
                  </a:cubicBezTo>
                  <a:cubicBezTo>
                    <a:pt x="722312" y="257612"/>
                    <a:pt x="738188" y="252849"/>
                    <a:pt x="762000" y="243324"/>
                  </a:cubicBezTo>
                  <a:cubicBezTo>
                    <a:pt x="785813" y="233799"/>
                    <a:pt x="808037" y="203636"/>
                    <a:pt x="838200" y="262374"/>
                  </a:cubicBezTo>
                  <a:cubicBezTo>
                    <a:pt x="868363" y="321112"/>
                    <a:pt x="915987" y="578286"/>
                    <a:pt x="942975" y="595749"/>
                  </a:cubicBezTo>
                  <a:cubicBezTo>
                    <a:pt x="969963" y="613212"/>
                    <a:pt x="984250" y="429061"/>
                    <a:pt x="1000125" y="367149"/>
                  </a:cubicBezTo>
                  <a:cubicBezTo>
                    <a:pt x="1016000" y="305236"/>
                    <a:pt x="1017588" y="192524"/>
                    <a:pt x="1038225" y="224274"/>
                  </a:cubicBezTo>
                  <a:cubicBezTo>
                    <a:pt x="1058862" y="256024"/>
                    <a:pt x="1081088" y="492562"/>
                    <a:pt x="1123950" y="557649"/>
                  </a:cubicBezTo>
                  <a:cubicBezTo>
                    <a:pt x="1166812" y="622736"/>
                    <a:pt x="1236663" y="649724"/>
                    <a:pt x="1295400" y="614799"/>
                  </a:cubicBezTo>
                  <a:cubicBezTo>
                    <a:pt x="1354138" y="579874"/>
                    <a:pt x="1427163" y="413186"/>
                    <a:pt x="1476375" y="348099"/>
                  </a:cubicBezTo>
                  <a:cubicBezTo>
                    <a:pt x="1525587" y="283012"/>
                    <a:pt x="1555750" y="249674"/>
                    <a:pt x="1590675" y="224274"/>
                  </a:cubicBezTo>
                  <a:cubicBezTo>
                    <a:pt x="1625600" y="198874"/>
                    <a:pt x="1644650" y="170299"/>
                    <a:pt x="1685925" y="195699"/>
                  </a:cubicBezTo>
                  <a:cubicBezTo>
                    <a:pt x="1727200" y="221099"/>
                    <a:pt x="1793875" y="302061"/>
                    <a:pt x="1838325" y="376674"/>
                  </a:cubicBezTo>
                  <a:cubicBezTo>
                    <a:pt x="1882775" y="451287"/>
                    <a:pt x="1919288" y="627499"/>
                    <a:pt x="1952625" y="643374"/>
                  </a:cubicBezTo>
                  <a:cubicBezTo>
                    <a:pt x="1985962" y="659249"/>
                    <a:pt x="2011363" y="486211"/>
                    <a:pt x="2038350" y="471924"/>
                  </a:cubicBezTo>
                  <a:cubicBezTo>
                    <a:pt x="2065338" y="457636"/>
                    <a:pt x="2078038" y="605274"/>
                    <a:pt x="2114550" y="557649"/>
                  </a:cubicBezTo>
                  <a:cubicBezTo>
                    <a:pt x="2151063" y="510024"/>
                    <a:pt x="2209800" y="205224"/>
                    <a:pt x="2257425" y="186174"/>
                  </a:cubicBezTo>
                  <a:cubicBezTo>
                    <a:pt x="2305050" y="167124"/>
                    <a:pt x="2359025" y="375086"/>
                    <a:pt x="2400300" y="443349"/>
                  </a:cubicBezTo>
                  <a:cubicBezTo>
                    <a:pt x="2441575" y="511611"/>
                    <a:pt x="2474913" y="610036"/>
                    <a:pt x="2505075" y="595749"/>
                  </a:cubicBezTo>
                  <a:cubicBezTo>
                    <a:pt x="2535237" y="581462"/>
                    <a:pt x="2552700" y="405249"/>
                    <a:pt x="2581275" y="357624"/>
                  </a:cubicBezTo>
                  <a:cubicBezTo>
                    <a:pt x="2609850" y="309999"/>
                    <a:pt x="2644775" y="368736"/>
                    <a:pt x="2676525" y="309999"/>
                  </a:cubicBezTo>
                  <a:cubicBezTo>
                    <a:pt x="2708275" y="251262"/>
                    <a:pt x="2725738" y="-42426"/>
                    <a:pt x="2771775" y="5199"/>
                  </a:cubicBezTo>
                  <a:cubicBezTo>
                    <a:pt x="2817813" y="52824"/>
                    <a:pt x="2871788" y="529074"/>
                    <a:pt x="2952750" y="595749"/>
                  </a:cubicBezTo>
                  <a:cubicBezTo>
                    <a:pt x="3033713" y="662424"/>
                    <a:pt x="3173413" y="433824"/>
                    <a:pt x="3257550" y="405249"/>
                  </a:cubicBezTo>
                  <a:cubicBezTo>
                    <a:pt x="3341687" y="376674"/>
                    <a:pt x="3405188" y="425886"/>
                    <a:pt x="3457575" y="424299"/>
                  </a:cubicBezTo>
                  <a:cubicBezTo>
                    <a:pt x="3509962" y="422712"/>
                    <a:pt x="3532188" y="411599"/>
                    <a:pt x="3571875" y="395724"/>
                  </a:cubicBezTo>
                  <a:cubicBezTo>
                    <a:pt x="3611562" y="379849"/>
                    <a:pt x="3671888" y="338574"/>
                    <a:pt x="3695700" y="329049"/>
                  </a:cubicBezTo>
                  <a:cubicBezTo>
                    <a:pt x="3719513" y="319524"/>
                    <a:pt x="3717131" y="329049"/>
                    <a:pt x="3714750" y="33857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 name="Group 6"/>
          <p:cNvGrpSpPr/>
          <p:nvPr/>
        </p:nvGrpSpPr>
        <p:grpSpPr>
          <a:xfrm>
            <a:off x="457200" y="1676344"/>
            <a:ext cx="1075458" cy="1066856"/>
            <a:chOff x="600942" y="2808295"/>
            <a:chExt cx="617477" cy="512891"/>
          </a:xfrm>
        </p:grpSpPr>
        <p:cxnSp>
          <p:nvCxnSpPr>
            <p:cNvPr id="137" name="Straight Arrow Connector 136"/>
            <p:cNvCxnSpPr/>
            <p:nvPr/>
          </p:nvCxnSpPr>
          <p:spPr>
            <a:xfrm>
              <a:off x="600942" y="3321186"/>
              <a:ext cx="6174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00945" y="2808295"/>
              <a:ext cx="1" cy="508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Freeform 138"/>
            <p:cNvSpPr/>
            <p:nvPr/>
          </p:nvSpPr>
          <p:spPr>
            <a:xfrm>
              <a:off x="608482" y="2959024"/>
              <a:ext cx="598396" cy="90201"/>
            </a:xfrm>
            <a:custGeom>
              <a:avLst/>
              <a:gdLst>
                <a:gd name="connsiteX0" fmla="*/ 0 w 1170338"/>
                <a:gd name="connsiteY0" fmla="*/ 93807 h 193246"/>
                <a:gd name="connsiteX1" fmla="*/ 64736 w 1170338"/>
                <a:gd name="connsiteY1" fmla="*/ 77623 h 193246"/>
                <a:gd name="connsiteX2" fmla="*/ 121381 w 1170338"/>
                <a:gd name="connsiteY2" fmla="*/ 4795 h 193246"/>
                <a:gd name="connsiteX3" fmla="*/ 202301 w 1170338"/>
                <a:gd name="connsiteY3" fmla="*/ 20979 h 193246"/>
                <a:gd name="connsiteX4" fmla="*/ 250853 w 1170338"/>
                <a:gd name="connsiteY4" fmla="*/ 134267 h 193246"/>
                <a:gd name="connsiteX5" fmla="*/ 420786 w 1170338"/>
                <a:gd name="connsiteY5" fmla="*/ 126175 h 193246"/>
                <a:gd name="connsiteX6" fmla="*/ 647363 w 1170338"/>
                <a:gd name="connsiteY6" fmla="*/ 77623 h 193246"/>
                <a:gd name="connsiteX7" fmla="*/ 784928 w 1170338"/>
                <a:gd name="connsiteY7" fmla="*/ 109991 h 193246"/>
                <a:gd name="connsiteX8" fmla="*/ 914400 w 1170338"/>
                <a:gd name="connsiteY8" fmla="*/ 77623 h 193246"/>
                <a:gd name="connsiteX9" fmla="*/ 1051965 w 1170338"/>
                <a:gd name="connsiteY9" fmla="*/ 166635 h 193246"/>
                <a:gd name="connsiteX10" fmla="*/ 1157161 w 1170338"/>
                <a:gd name="connsiteY10" fmla="*/ 190911 h 193246"/>
                <a:gd name="connsiteX11" fmla="*/ 1165253 w 1170338"/>
                <a:gd name="connsiteY11" fmla="*/ 190911 h 19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338" h="193246">
                  <a:moveTo>
                    <a:pt x="0" y="93807"/>
                  </a:moveTo>
                  <a:cubicBezTo>
                    <a:pt x="22253" y="93132"/>
                    <a:pt x="44506" y="92458"/>
                    <a:pt x="64736" y="77623"/>
                  </a:cubicBezTo>
                  <a:cubicBezTo>
                    <a:pt x="84966" y="62788"/>
                    <a:pt x="98454" y="14236"/>
                    <a:pt x="121381" y="4795"/>
                  </a:cubicBezTo>
                  <a:cubicBezTo>
                    <a:pt x="144308" y="-4646"/>
                    <a:pt x="180722" y="-600"/>
                    <a:pt x="202301" y="20979"/>
                  </a:cubicBezTo>
                  <a:cubicBezTo>
                    <a:pt x="223880" y="42558"/>
                    <a:pt x="214439" y="116734"/>
                    <a:pt x="250853" y="134267"/>
                  </a:cubicBezTo>
                  <a:cubicBezTo>
                    <a:pt x="287267" y="151800"/>
                    <a:pt x="354701" y="135616"/>
                    <a:pt x="420786" y="126175"/>
                  </a:cubicBezTo>
                  <a:cubicBezTo>
                    <a:pt x="486871" y="116734"/>
                    <a:pt x="586673" y="80320"/>
                    <a:pt x="647363" y="77623"/>
                  </a:cubicBezTo>
                  <a:cubicBezTo>
                    <a:pt x="708053" y="74926"/>
                    <a:pt x="740422" y="109991"/>
                    <a:pt x="784928" y="109991"/>
                  </a:cubicBezTo>
                  <a:cubicBezTo>
                    <a:pt x="829434" y="109991"/>
                    <a:pt x="869894" y="68182"/>
                    <a:pt x="914400" y="77623"/>
                  </a:cubicBezTo>
                  <a:cubicBezTo>
                    <a:pt x="958906" y="87064"/>
                    <a:pt x="1011505" y="147754"/>
                    <a:pt x="1051965" y="166635"/>
                  </a:cubicBezTo>
                  <a:cubicBezTo>
                    <a:pt x="1092425" y="185516"/>
                    <a:pt x="1138280" y="186865"/>
                    <a:pt x="1157161" y="190911"/>
                  </a:cubicBezTo>
                  <a:cubicBezTo>
                    <a:pt x="1176042" y="194957"/>
                    <a:pt x="1170647" y="192934"/>
                    <a:pt x="1165253" y="19091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8" name="Group 7"/>
          <p:cNvGrpSpPr/>
          <p:nvPr/>
        </p:nvGrpSpPr>
        <p:grpSpPr>
          <a:xfrm>
            <a:off x="533400" y="3505200"/>
            <a:ext cx="1203462" cy="935980"/>
            <a:chOff x="11387956" y="2081964"/>
            <a:chExt cx="617477" cy="508836"/>
          </a:xfrm>
        </p:grpSpPr>
        <p:cxnSp>
          <p:nvCxnSpPr>
            <p:cNvPr id="140" name="Straight Arrow Connector 139"/>
            <p:cNvCxnSpPr/>
            <p:nvPr/>
          </p:nvCxnSpPr>
          <p:spPr>
            <a:xfrm>
              <a:off x="11387956" y="2590800"/>
              <a:ext cx="6174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1387959" y="2081964"/>
              <a:ext cx="1" cy="508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Freeform 141"/>
            <p:cNvSpPr/>
            <p:nvPr/>
          </p:nvSpPr>
          <p:spPr>
            <a:xfrm>
              <a:off x="11394465" y="2268064"/>
              <a:ext cx="541808" cy="271348"/>
            </a:xfrm>
            <a:custGeom>
              <a:avLst/>
              <a:gdLst>
                <a:gd name="connsiteX0" fmla="*/ 0 w 1335186"/>
                <a:gd name="connsiteY0" fmla="*/ 617741 h 732477"/>
                <a:gd name="connsiteX1" fmla="*/ 64736 w 1335186"/>
                <a:gd name="connsiteY1" fmla="*/ 609649 h 732477"/>
                <a:gd name="connsiteX2" fmla="*/ 161841 w 1335186"/>
                <a:gd name="connsiteY2" fmla="*/ 107943 h 732477"/>
                <a:gd name="connsiteX3" fmla="*/ 356050 w 1335186"/>
                <a:gd name="connsiteY3" fmla="*/ 43207 h 732477"/>
                <a:gd name="connsiteX4" fmla="*/ 485522 w 1335186"/>
                <a:gd name="connsiteY4" fmla="*/ 633925 h 732477"/>
                <a:gd name="connsiteX5" fmla="*/ 841572 w 1335186"/>
                <a:gd name="connsiteY5" fmla="*/ 698662 h 732477"/>
                <a:gd name="connsiteX6" fmla="*/ 1011505 w 1335186"/>
                <a:gd name="connsiteY6" fmla="*/ 285968 h 732477"/>
                <a:gd name="connsiteX7" fmla="*/ 1173345 w 1335186"/>
                <a:gd name="connsiteY7" fmla="*/ 253600 h 732477"/>
                <a:gd name="connsiteX8" fmla="*/ 1246174 w 1335186"/>
                <a:gd name="connsiteY8" fmla="*/ 553005 h 732477"/>
                <a:gd name="connsiteX9" fmla="*/ 1335186 w 1335186"/>
                <a:gd name="connsiteY9" fmla="*/ 625833 h 732477"/>
                <a:gd name="connsiteX10" fmla="*/ 1335186 w 1335186"/>
                <a:gd name="connsiteY10" fmla="*/ 625833 h 732477"/>
                <a:gd name="connsiteX11" fmla="*/ 1335186 w 1335186"/>
                <a:gd name="connsiteY11" fmla="*/ 625833 h 73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186" h="732477">
                  <a:moveTo>
                    <a:pt x="0" y="617741"/>
                  </a:moveTo>
                  <a:cubicBezTo>
                    <a:pt x="18881" y="656178"/>
                    <a:pt x="37763" y="694615"/>
                    <a:pt x="64736" y="609649"/>
                  </a:cubicBezTo>
                  <a:cubicBezTo>
                    <a:pt x="91709" y="524683"/>
                    <a:pt x="113289" y="202350"/>
                    <a:pt x="161841" y="107943"/>
                  </a:cubicBezTo>
                  <a:cubicBezTo>
                    <a:pt x="210393" y="13536"/>
                    <a:pt x="302103" y="-44457"/>
                    <a:pt x="356050" y="43207"/>
                  </a:cubicBezTo>
                  <a:cubicBezTo>
                    <a:pt x="409997" y="130871"/>
                    <a:pt x="404602" y="524682"/>
                    <a:pt x="485522" y="633925"/>
                  </a:cubicBezTo>
                  <a:cubicBezTo>
                    <a:pt x="566442" y="743168"/>
                    <a:pt x="753908" y="756655"/>
                    <a:pt x="841572" y="698662"/>
                  </a:cubicBezTo>
                  <a:cubicBezTo>
                    <a:pt x="929236" y="640669"/>
                    <a:pt x="956210" y="360145"/>
                    <a:pt x="1011505" y="285968"/>
                  </a:cubicBezTo>
                  <a:cubicBezTo>
                    <a:pt x="1066801" y="211791"/>
                    <a:pt x="1134234" y="209094"/>
                    <a:pt x="1173345" y="253600"/>
                  </a:cubicBezTo>
                  <a:cubicBezTo>
                    <a:pt x="1212456" y="298106"/>
                    <a:pt x="1219201" y="490966"/>
                    <a:pt x="1246174" y="553005"/>
                  </a:cubicBezTo>
                  <a:cubicBezTo>
                    <a:pt x="1273147" y="615044"/>
                    <a:pt x="1335186" y="625833"/>
                    <a:pt x="1335186" y="625833"/>
                  </a:cubicBezTo>
                  <a:lnTo>
                    <a:pt x="1335186" y="625833"/>
                  </a:lnTo>
                  <a:lnTo>
                    <a:pt x="1335186" y="62583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143" name="Picture 2" descr="http://img.directindustry.com/images_di/photo-g/compressed-air-tank-65837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5066" y="1828800"/>
            <a:ext cx="878134" cy="6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23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Realistic Power Profiles</a:t>
            </a:r>
            <a:endParaRPr lang="en-US" sz="4400" b="1" dirty="0">
              <a:solidFill>
                <a:schemeClr val="accent3">
                  <a:lumMod val="50000"/>
                </a:schemeClr>
              </a:solidFill>
            </a:endParaRPr>
          </a:p>
        </p:txBody>
      </p:sp>
      <p:sp>
        <p:nvSpPr>
          <p:cNvPr id="3" name="TextBox 2"/>
          <p:cNvSpPr txBox="1"/>
          <p:nvPr/>
        </p:nvSpPr>
        <p:spPr>
          <a:xfrm>
            <a:off x="762000" y="1138535"/>
            <a:ext cx="3692549" cy="461665"/>
          </a:xfrm>
          <a:prstGeom prst="rect">
            <a:avLst/>
          </a:prstGeom>
          <a:solidFill>
            <a:schemeClr val="bg1"/>
          </a:solidFill>
        </p:spPr>
        <p:txBody>
          <a:bodyPr wrap="none" rtlCol="0">
            <a:spAutoFit/>
          </a:bodyPr>
          <a:lstStyle/>
          <a:p>
            <a:r>
              <a:rPr lang="en-US" sz="2400" b="1" dirty="0" smtClean="0"/>
              <a:t>(a) TCS (Indian IT Company)</a:t>
            </a:r>
            <a:endParaRPr lang="en-US" sz="2400"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1660358"/>
            <a:ext cx="4114800" cy="189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00200"/>
            <a:ext cx="39789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01644" y="1143000"/>
            <a:ext cx="1513556" cy="461665"/>
          </a:xfrm>
          <a:prstGeom prst="rect">
            <a:avLst/>
          </a:prstGeom>
          <a:solidFill>
            <a:schemeClr val="bg1"/>
          </a:solidFill>
        </p:spPr>
        <p:txBody>
          <a:bodyPr wrap="none" rtlCol="0">
            <a:spAutoFit/>
          </a:bodyPr>
          <a:lstStyle/>
          <a:p>
            <a:r>
              <a:rPr lang="en-US" sz="2400" b="1" dirty="0" smtClean="0"/>
              <a:t>(b) Google</a:t>
            </a:r>
            <a:endParaRPr lang="en-US" sz="2400" b="1" dirty="0"/>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29100"/>
            <a:ext cx="40386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32848" y="3729335"/>
            <a:ext cx="1191352" cy="461665"/>
          </a:xfrm>
          <a:prstGeom prst="rect">
            <a:avLst/>
          </a:prstGeom>
          <a:solidFill>
            <a:schemeClr val="bg1"/>
          </a:solidFill>
        </p:spPr>
        <p:txBody>
          <a:bodyPr wrap="none" rtlCol="0">
            <a:spAutoFit/>
          </a:bodyPr>
          <a:lstStyle/>
          <a:p>
            <a:r>
              <a:rPr lang="en-US" sz="2400" b="1" dirty="0" smtClean="0"/>
              <a:t>(c) MSN</a:t>
            </a:r>
            <a:endParaRPr lang="en-US" sz="2400" b="1" dirty="0"/>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267200"/>
            <a:ext cx="3902710" cy="189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334000" y="3733800"/>
            <a:ext cx="2800510" cy="461665"/>
          </a:xfrm>
          <a:prstGeom prst="rect">
            <a:avLst/>
          </a:prstGeom>
          <a:solidFill>
            <a:schemeClr val="bg1"/>
          </a:solidFill>
        </p:spPr>
        <p:txBody>
          <a:bodyPr wrap="none" rtlCol="0">
            <a:spAutoFit/>
          </a:bodyPr>
          <a:lstStyle/>
          <a:p>
            <a:r>
              <a:rPr lang="en-US" sz="2400" b="1" dirty="0" smtClean="0"/>
              <a:t>(d) Streaming Media</a:t>
            </a:r>
            <a:endParaRPr lang="en-US" sz="2400" b="1"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887952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5"/>
                                        </p:tgtEl>
                                      </p:cBhvr>
                                    </p:animEffect>
                                    <p:set>
                                      <p:cBhvr>
                                        <p:cTn id="10" dur="1" fill="hold">
                                          <p:stCondLst>
                                            <p:cond delay="499"/>
                                          </p:stCondLst>
                                        </p:cTn>
                                        <p:tgtEl>
                                          <p:spTgt spid="307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078"/>
                                        </p:tgtEl>
                                      </p:cBhvr>
                                    </p:animEffect>
                                    <p:set>
                                      <p:cBhvr>
                                        <p:cTn id="16"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Cost Savings for Google Workloads</a:t>
            </a:r>
            <a:endParaRPr lang="en-US" sz="4400" b="1" dirty="0">
              <a:solidFill>
                <a:schemeClr val="accent3">
                  <a:lumMod val="50000"/>
                </a:schemeClr>
              </a:solidFill>
            </a:endParaRPr>
          </a:p>
        </p:txBody>
      </p:sp>
      <p:sp>
        <p:nvSpPr>
          <p:cNvPr id="11" name="TextBox 10"/>
          <p:cNvSpPr txBox="1"/>
          <p:nvPr/>
        </p:nvSpPr>
        <p:spPr>
          <a:xfrm>
            <a:off x="2167568" y="2259926"/>
            <a:ext cx="998863" cy="707886"/>
          </a:xfrm>
          <a:prstGeom prst="rect">
            <a:avLst/>
          </a:prstGeom>
          <a:noFill/>
        </p:spPr>
        <p:txBody>
          <a:bodyPr wrap="none" rtlCol="0">
            <a:spAutoFit/>
          </a:bodyPr>
          <a:lstStyle/>
          <a:p>
            <a:pPr algn="ctr"/>
            <a:r>
              <a:rPr lang="en-US" sz="2000" b="1" dirty="0" smtClean="0">
                <a:solidFill>
                  <a:schemeClr val="tx1"/>
                </a:solidFill>
              </a:rPr>
              <a:t>Server: </a:t>
            </a:r>
          </a:p>
          <a:p>
            <a:pPr algn="ctr"/>
            <a:r>
              <a:rPr lang="en-US" sz="2000" b="1" dirty="0" smtClean="0"/>
              <a:t>LA</a:t>
            </a:r>
            <a:endParaRPr lang="en-US" sz="2000" b="1" dirty="0">
              <a:solidFill>
                <a:schemeClr val="tx1"/>
              </a:solidFill>
            </a:endParaRPr>
          </a:p>
        </p:txBody>
      </p:sp>
      <p:sp>
        <p:nvSpPr>
          <p:cNvPr id="12" name="TextBox 11"/>
          <p:cNvSpPr txBox="1"/>
          <p:nvPr/>
        </p:nvSpPr>
        <p:spPr>
          <a:xfrm>
            <a:off x="3480899" y="1008874"/>
            <a:ext cx="2636171" cy="461665"/>
          </a:xfrm>
          <a:prstGeom prst="rect">
            <a:avLst/>
          </a:prstGeom>
          <a:noFill/>
        </p:spPr>
        <p:txBody>
          <a:bodyPr wrap="none" rtlCol="0">
            <a:spAutoFit/>
          </a:bodyPr>
          <a:lstStyle/>
          <a:p>
            <a:pPr algn="ctr"/>
            <a:r>
              <a:rPr lang="en-US" sz="2400" b="1" dirty="0" smtClean="0">
                <a:solidFill>
                  <a:schemeClr val="tx1"/>
                </a:solidFill>
              </a:rPr>
              <a:t>(Savings, ESD cost)</a:t>
            </a:r>
            <a:endParaRPr lang="en-US" sz="2400" b="1" dirty="0">
              <a:solidFill>
                <a:schemeClr val="tx1"/>
              </a:solidFill>
            </a:endParaRPr>
          </a:p>
        </p:txBody>
      </p:sp>
      <p:sp>
        <p:nvSpPr>
          <p:cNvPr id="14" name="TextBox 13"/>
          <p:cNvSpPr txBox="1"/>
          <p:nvPr/>
        </p:nvSpPr>
        <p:spPr>
          <a:xfrm>
            <a:off x="5942536" y="1905983"/>
            <a:ext cx="1490343" cy="1015663"/>
          </a:xfrm>
          <a:prstGeom prst="rect">
            <a:avLst/>
          </a:prstGeom>
          <a:noFill/>
        </p:spPr>
        <p:txBody>
          <a:bodyPr wrap="none" rtlCol="0">
            <a:spAutoFit/>
          </a:bodyPr>
          <a:lstStyle/>
          <a:p>
            <a:pPr algn="ctr"/>
            <a:r>
              <a:rPr lang="en-US" sz="2000" b="1" dirty="0" smtClean="0">
                <a:solidFill>
                  <a:schemeClr val="tx1"/>
                </a:solidFill>
              </a:rPr>
              <a:t>Datacenter: </a:t>
            </a:r>
          </a:p>
          <a:p>
            <a:pPr algn="ctr"/>
            <a:r>
              <a:rPr lang="en-US" sz="2000" b="1" dirty="0" smtClean="0">
                <a:solidFill>
                  <a:schemeClr val="tx1"/>
                </a:solidFill>
              </a:rPr>
              <a:t>FW+CAES</a:t>
            </a:r>
          </a:p>
          <a:p>
            <a:pPr algn="ctr"/>
            <a:r>
              <a:rPr lang="en-US" sz="2000" b="1" dirty="0" smtClean="0"/>
              <a:t>Server: LA</a:t>
            </a:r>
            <a:endParaRPr lang="en-US" sz="2000" b="1" dirty="0">
              <a:solidFill>
                <a:schemeClr val="tx1"/>
              </a:solidFill>
            </a:endParaRPr>
          </a:p>
        </p:txBody>
      </p:sp>
      <p:sp>
        <p:nvSpPr>
          <p:cNvPr id="20" name="Oval 19"/>
          <p:cNvSpPr/>
          <p:nvPr/>
        </p:nvSpPr>
        <p:spPr>
          <a:xfrm>
            <a:off x="3276600" y="2209800"/>
            <a:ext cx="1524000" cy="67710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300423" y="2278582"/>
            <a:ext cx="1490344" cy="707886"/>
          </a:xfrm>
          <a:prstGeom prst="rect">
            <a:avLst/>
          </a:prstGeom>
          <a:noFill/>
        </p:spPr>
        <p:txBody>
          <a:bodyPr wrap="none" rtlCol="0">
            <a:spAutoFit/>
          </a:bodyPr>
          <a:lstStyle/>
          <a:p>
            <a:pPr algn="ctr"/>
            <a:r>
              <a:rPr lang="en-US" sz="2000" b="1" dirty="0" smtClean="0"/>
              <a:t>Datacenter</a:t>
            </a:r>
            <a:r>
              <a:rPr lang="en-US" sz="2000" b="1" dirty="0" smtClean="0">
                <a:solidFill>
                  <a:schemeClr val="tx1"/>
                </a:solidFill>
              </a:rPr>
              <a:t>: </a:t>
            </a:r>
            <a:endParaRPr lang="en-US" sz="2000" b="1" dirty="0"/>
          </a:p>
          <a:p>
            <a:pPr algn="ctr"/>
            <a:r>
              <a:rPr lang="en-US" sz="2000" b="1" dirty="0" smtClean="0">
                <a:solidFill>
                  <a:schemeClr val="tx1"/>
                </a:solidFill>
              </a:rPr>
              <a:t>CAES</a:t>
            </a:r>
            <a:endParaRPr lang="en-US" sz="2000" b="1" dirty="0">
              <a:solidFill>
                <a:schemeClr val="tx1"/>
              </a:solidFill>
            </a:endParaRPr>
          </a:p>
        </p:txBody>
      </p:sp>
      <p:sp>
        <p:nvSpPr>
          <p:cNvPr id="6" name="TextBox 5"/>
          <p:cNvSpPr txBox="1"/>
          <p:nvPr/>
        </p:nvSpPr>
        <p:spPr>
          <a:xfrm rot="10800000">
            <a:off x="845402" y="2656756"/>
            <a:ext cx="830997" cy="2049279"/>
          </a:xfrm>
          <a:prstGeom prst="rect">
            <a:avLst/>
          </a:prstGeom>
          <a:noFill/>
        </p:spPr>
        <p:txBody>
          <a:bodyPr vert="eaVert" wrap="none" rtlCol="0">
            <a:spAutoFit/>
          </a:bodyPr>
          <a:lstStyle/>
          <a:p>
            <a:r>
              <a:rPr lang="en-US" sz="2400" b="1" dirty="0" smtClean="0"/>
              <a:t>Savings ($/</a:t>
            </a:r>
            <a:r>
              <a:rPr lang="en-US" sz="2400" b="1" dirty="0"/>
              <a:t>day)</a:t>
            </a:r>
          </a:p>
          <a:p>
            <a:endParaRPr lang="en-US" dirty="0"/>
          </a:p>
        </p:txBody>
      </p:sp>
      <p:sp>
        <p:nvSpPr>
          <p:cNvPr id="26" name="Oval 25"/>
          <p:cNvSpPr/>
          <p:nvPr/>
        </p:nvSpPr>
        <p:spPr>
          <a:xfrm>
            <a:off x="1905000" y="2257703"/>
            <a:ext cx="1524000" cy="68008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5867400" y="1886635"/>
            <a:ext cx="1676400" cy="100994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76600" y="5525869"/>
            <a:ext cx="1752600" cy="646331"/>
          </a:xfrm>
          <a:prstGeom prst="rect">
            <a:avLst/>
          </a:prstGeom>
          <a:noFill/>
        </p:spPr>
        <p:txBody>
          <a:bodyPr wrap="square" rtlCol="0">
            <a:spAutoFit/>
          </a:bodyPr>
          <a:lstStyle/>
          <a:p>
            <a:r>
              <a:rPr lang="en-US" b="1" dirty="0" smtClean="0"/>
              <a:t>Single-tech,</a:t>
            </a:r>
          </a:p>
          <a:p>
            <a:r>
              <a:rPr lang="en-US" b="1" dirty="0" smtClean="0"/>
              <a:t>Datacenter-level</a:t>
            </a:r>
          </a:p>
        </p:txBody>
      </p:sp>
      <p:sp>
        <p:nvSpPr>
          <p:cNvPr id="25" name="TextBox 24"/>
          <p:cNvSpPr txBox="1"/>
          <p:nvPr/>
        </p:nvSpPr>
        <p:spPr>
          <a:xfrm>
            <a:off x="4984297" y="5525868"/>
            <a:ext cx="1340303" cy="646331"/>
          </a:xfrm>
          <a:prstGeom prst="rect">
            <a:avLst/>
          </a:prstGeom>
          <a:noFill/>
        </p:spPr>
        <p:txBody>
          <a:bodyPr wrap="none" rtlCol="0">
            <a:spAutoFit/>
          </a:bodyPr>
          <a:lstStyle/>
          <a:p>
            <a:r>
              <a:rPr lang="en-US" b="1" dirty="0" smtClean="0"/>
              <a:t>Multi-tech,</a:t>
            </a:r>
          </a:p>
          <a:p>
            <a:r>
              <a:rPr lang="en-US" b="1" dirty="0" smtClean="0"/>
              <a:t>Server Level</a:t>
            </a:r>
            <a:endParaRPr lang="en-US" b="1" dirty="0"/>
          </a:p>
        </p:txBody>
      </p:sp>
      <p:sp>
        <p:nvSpPr>
          <p:cNvPr id="29" name="TextBox 28"/>
          <p:cNvSpPr txBox="1"/>
          <p:nvPr/>
        </p:nvSpPr>
        <p:spPr>
          <a:xfrm>
            <a:off x="6303644" y="5525869"/>
            <a:ext cx="1244636" cy="646331"/>
          </a:xfrm>
          <a:prstGeom prst="rect">
            <a:avLst/>
          </a:prstGeom>
          <a:noFill/>
        </p:spPr>
        <p:txBody>
          <a:bodyPr wrap="none" rtlCol="0">
            <a:spAutoFit/>
          </a:bodyPr>
          <a:lstStyle/>
          <a:p>
            <a:r>
              <a:rPr lang="en-US" b="1" dirty="0" smtClean="0"/>
              <a:t>Multi-tech,</a:t>
            </a:r>
          </a:p>
          <a:p>
            <a:r>
              <a:rPr lang="en-US" b="1" dirty="0" smtClean="0"/>
              <a:t>Multi-level</a:t>
            </a:r>
            <a:endParaRPr lang="en-US" b="1" dirty="0"/>
          </a:p>
        </p:txBody>
      </p:sp>
      <p:sp>
        <p:nvSpPr>
          <p:cNvPr id="15" name="Rectangle 14"/>
          <p:cNvSpPr/>
          <p:nvPr/>
        </p:nvSpPr>
        <p:spPr>
          <a:xfrm>
            <a:off x="2978368" y="6304002"/>
            <a:ext cx="3592009" cy="369332"/>
          </a:xfrm>
          <a:prstGeom prst="rect">
            <a:avLst/>
          </a:prstGeom>
        </p:spPr>
        <p:txBody>
          <a:bodyPr wrap="none">
            <a:spAutoFit/>
          </a:bodyPr>
          <a:lstStyle/>
          <a:p>
            <a:r>
              <a:rPr lang="en-US" b="1" dirty="0" smtClean="0"/>
              <a:t>Total </a:t>
            </a:r>
            <a:r>
              <a:rPr lang="en-US" b="1" dirty="0"/>
              <a:t>cost without ESD is $12k/day</a:t>
            </a:r>
            <a:endParaRPr lang="en-US" dirty="0"/>
          </a:p>
        </p:txBody>
      </p:sp>
      <p:sp>
        <p:nvSpPr>
          <p:cNvPr id="37" name="TextBox 36"/>
          <p:cNvSpPr txBox="1"/>
          <p:nvPr/>
        </p:nvSpPr>
        <p:spPr>
          <a:xfrm>
            <a:off x="1960736" y="5507504"/>
            <a:ext cx="1468264" cy="646331"/>
          </a:xfrm>
          <a:prstGeom prst="rect">
            <a:avLst/>
          </a:prstGeom>
          <a:noFill/>
        </p:spPr>
        <p:txBody>
          <a:bodyPr wrap="square" rtlCol="0">
            <a:spAutoFit/>
          </a:bodyPr>
          <a:lstStyle/>
          <a:p>
            <a:r>
              <a:rPr lang="en-US" b="1" dirty="0" smtClean="0"/>
              <a:t>Single-tech,</a:t>
            </a:r>
          </a:p>
          <a:p>
            <a:r>
              <a:rPr lang="en-US" b="1" dirty="0" smtClean="0"/>
              <a:t>Server-level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918088"/>
            <a:ext cx="2547937" cy="129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Chart 38"/>
          <p:cNvGraphicFramePr>
            <a:graphicFrameLocks/>
          </p:cNvGraphicFramePr>
          <p:nvPr>
            <p:extLst>
              <p:ext uri="{D42A27DB-BD31-4B8C-83A1-F6EECF244321}">
                <p14:modId xmlns:p14="http://schemas.microsoft.com/office/powerpoint/2010/main" val="3489421872"/>
              </p:ext>
            </p:extLst>
          </p:nvPr>
        </p:nvGraphicFramePr>
        <p:xfrm>
          <a:off x="1371600" y="2413814"/>
          <a:ext cx="6096000" cy="3182034"/>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p:cNvCxnSpPr/>
          <p:nvPr/>
        </p:nvCxnSpPr>
        <p:spPr>
          <a:xfrm>
            <a:off x="1981200" y="3124200"/>
            <a:ext cx="2188617" cy="0"/>
          </a:xfrm>
          <a:prstGeom prst="line">
            <a:avLst/>
          </a:prstGeom>
          <a:ln w="44450" cap="flat" cmpd="sng" algn="ctr">
            <a:solidFill>
              <a:srgbClr val="C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362200" y="3119026"/>
            <a:ext cx="0" cy="521354"/>
          </a:xfrm>
          <a:prstGeom prst="straightConnector1">
            <a:avLst/>
          </a:prstGeom>
          <a:ln w="44450" cap="flat" cmpd="sng" algn="ctr">
            <a:solidFill>
              <a:srgbClr val="C0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775180" y="3193703"/>
            <a:ext cx="587020" cy="369332"/>
          </a:xfrm>
          <a:prstGeom prst="rect">
            <a:avLst/>
          </a:prstGeom>
        </p:spPr>
        <p:txBody>
          <a:bodyPr wrap="none">
            <a:spAutoFit/>
          </a:bodyPr>
          <a:lstStyle/>
          <a:p>
            <a:r>
              <a:rPr lang="en-US" b="1" dirty="0" smtClean="0">
                <a:solidFill>
                  <a:srgbClr val="C00000"/>
                </a:solidFill>
              </a:rPr>
              <a:t>25%</a:t>
            </a:r>
            <a:endParaRPr lang="en-US" dirty="0">
              <a:solidFill>
                <a:srgbClr val="C00000"/>
              </a:solidFill>
            </a:endParaRPr>
          </a:p>
        </p:txBody>
      </p:sp>
      <p:cxnSp>
        <p:nvCxnSpPr>
          <p:cNvPr id="33" name="Straight Connector 32"/>
          <p:cNvCxnSpPr/>
          <p:nvPr/>
        </p:nvCxnSpPr>
        <p:spPr>
          <a:xfrm>
            <a:off x="2286000" y="3563035"/>
            <a:ext cx="5867400" cy="19110"/>
          </a:xfrm>
          <a:prstGeom prst="line">
            <a:avLst/>
          </a:prstGeom>
          <a:ln w="44450" cap="flat" cmpd="sng" algn="ctr">
            <a:solidFill>
              <a:srgbClr val="C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89623" y="2971800"/>
            <a:ext cx="1463777" cy="9555"/>
          </a:xfrm>
          <a:prstGeom prst="line">
            <a:avLst/>
          </a:prstGeom>
          <a:ln w="44450" cap="flat" cmpd="sng" algn="ctr">
            <a:solidFill>
              <a:srgbClr val="C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779526" y="3341642"/>
            <a:ext cx="596410" cy="1061"/>
          </a:xfrm>
          <a:prstGeom prst="straightConnector1">
            <a:avLst/>
          </a:prstGeom>
          <a:ln w="44450" cap="flat" cmpd="sng" algn="ctr">
            <a:solidFill>
              <a:srgbClr val="C0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175980" y="3105835"/>
            <a:ext cx="587020" cy="369332"/>
          </a:xfrm>
          <a:prstGeom prst="rect">
            <a:avLst/>
          </a:prstGeom>
        </p:spPr>
        <p:txBody>
          <a:bodyPr wrap="none">
            <a:spAutoFit/>
          </a:bodyPr>
          <a:lstStyle/>
          <a:p>
            <a:r>
              <a:rPr lang="en-US" b="1" dirty="0" smtClean="0">
                <a:solidFill>
                  <a:srgbClr val="C00000"/>
                </a:solidFill>
              </a:rPr>
              <a:t>30%</a:t>
            </a:r>
            <a:endParaRPr lang="en-US" dirty="0">
              <a:solidFill>
                <a:srgbClr val="C00000"/>
              </a:solidFill>
            </a:endParaRPr>
          </a:p>
        </p:txBody>
      </p:sp>
      <p:sp>
        <p:nvSpPr>
          <p:cNvPr id="24" name="TextBox 23"/>
          <p:cNvSpPr txBox="1"/>
          <p:nvPr/>
        </p:nvSpPr>
        <p:spPr>
          <a:xfrm>
            <a:off x="3200400" y="3090446"/>
            <a:ext cx="1372492" cy="400110"/>
          </a:xfrm>
          <a:prstGeom prst="rect">
            <a:avLst/>
          </a:prstGeom>
          <a:noFill/>
        </p:spPr>
        <p:txBody>
          <a:bodyPr wrap="none" rtlCol="0">
            <a:spAutoFit/>
          </a:bodyPr>
          <a:lstStyle/>
          <a:p>
            <a:pPr algn="ctr"/>
            <a:r>
              <a:rPr lang="en-US" sz="2000" b="1" dirty="0" smtClean="0"/>
              <a:t>(4.9k, 0.4k)</a:t>
            </a:r>
            <a:endParaRPr lang="en-US" sz="2000" b="1" dirty="0">
              <a:solidFill>
                <a:schemeClr val="tx1"/>
              </a:solidFill>
            </a:endParaRPr>
          </a:p>
        </p:txBody>
      </p:sp>
      <p:sp>
        <p:nvSpPr>
          <p:cNvPr id="40" name="TextBox 39"/>
          <p:cNvSpPr txBox="1"/>
          <p:nvPr/>
        </p:nvSpPr>
        <p:spPr>
          <a:xfrm>
            <a:off x="4702674" y="3183994"/>
            <a:ext cx="1372492" cy="400110"/>
          </a:xfrm>
          <a:prstGeom prst="rect">
            <a:avLst/>
          </a:prstGeom>
          <a:noFill/>
        </p:spPr>
        <p:txBody>
          <a:bodyPr wrap="none" rtlCol="0">
            <a:spAutoFit/>
          </a:bodyPr>
          <a:lstStyle/>
          <a:p>
            <a:pPr algn="ctr"/>
            <a:r>
              <a:rPr lang="en-US" sz="2000" b="1" dirty="0" smtClean="0"/>
              <a:t>(4.7k, 0.3k)</a:t>
            </a:r>
            <a:endParaRPr lang="en-US" sz="2000" b="1" dirty="0">
              <a:solidFill>
                <a:schemeClr val="tx1"/>
              </a:solidFill>
            </a:endParaRPr>
          </a:p>
        </p:txBody>
      </p:sp>
      <p:sp>
        <p:nvSpPr>
          <p:cNvPr id="13" name="TextBox 12"/>
          <p:cNvSpPr txBox="1"/>
          <p:nvPr/>
        </p:nvSpPr>
        <p:spPr>
          <a:xfrm>
            <a:off x="4799536" y="2263914"/>
            <a:ext cx="995785" cy="707886"/>
          </a:xfrm>
          <a:prstGeom prst="rect">
            <a:avLst/>
          </a:prstGeom>
          <a:noFill/>
        </p:spPr>
        <p:txBody>
          <a:bodyPr wrap="none" rtlCol="0">
            <a:spAutoFit/>
          </a:bodyPr>
          <a:lstStyle/>
          <a:p>
            <a:pPr algn="ctr"/>
            <a:r>
              <a:rPr lang="en-US" sz="2000" b="1" dirty="0" smtClean="0">
                <a:solidFill>
                  <a:schemeClr val="tx1"/>
                </a:solidFill>
              </a:rPr>
              <a:t>Server:</a:t>
            </a:r>
          </a:p>
          <a:p>
            <a:pPr algn="ctr"/>
            <a:r>
              <a:rPr lang="en-US" sz="2000" b="1" dirty="0" smtClean="0"/>
              <a:t>UC + LA</a:t>
            </a:r>
            <a:endParaRPr lang="en-US" sz="2000" b="1" dirty="0">
              <a:solidFill>
                <a:schemeClr val="tx1"/>
              </a:solidFill>
            </a:endParaRPr>
          </a:p>
        </p:txBody>
      </p:sp>
      <p:sp>
        <p:nvSpPr>
          <p:cNvPr id="27" name="Oval 26"/>
          <p:cNvSpPr/>
          <p:nvPr/>
        </p:nvSpPr>
        <p:spPr>
          <a:xfrm>
            <a:off x="4572000" y="2260937"/>
            <a:ext cx="1524000" cy="68008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6018908" y="2895600"/>
            <a:ext cx="1372492" cy="400110"/>
          </a:xfrm>
          <a:prstGeom prst="rect">
            <a:avLst/>
          </a:prstGeom>
          <a:noFill/>
        </p:spPr>
        <p:txBody>
          <a:bodyPr wrap="none" rtlCol="0">
            <a:spAutoFit/>
          </a:bodyPr>
          <a:lstStyle/>
          <a:p>
            <a:pPr algn="ctr"/>
            <a:r>
              <a:rPr lang="en-US" sz="2000" b="1" dirty="0" smtClean="0"/>
              <a:t>(5.2k, 0.3k)</a:t>
            </a:r>
            <a:endParaRPr lang="en-US" sz="2000" b="1" dirty="0">
              <a:solidFill>
                <a:schemeClr val="tx1"/>
              </a:solidFill>
            </a:endParaRPr>
          </a:p>
        </p:txBody>
      </p:sp>
      <p:cxnSp>
        <p:nvCxnSpPr>
          <p:cNvPr id="42" name="Straight Connector 41"/>
          <p:cNvCxnSpPr/>
          <p:nvPr/>
        </p:nvCxnSpPr>
        <p:spPr>
          <a:xfrm>
            <a:off x="2291206" y="3201327"/>
            <a:ext cx="3347594" cy="4778"/>
          </a:xfrm>
          <a:prstGeom prst="line">
            <a:avLst/>
          </a:prstGeom>
          <a:ln w="44450" cap="flat" cmpd="sng" algn="ctr">
            <a:solidFill>
              <a:srgbClr val="C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537180" y="3212068"/>
            <a:ext cx="587020" cy="369332"/>
          </a:xfrm>
          <a:prstGeom prst="rect">
            <a:avLst/>
          </a:prstGeom>
        </p:spPr>
        <p:txBody>
          <a:bodyPr wrap="none">
            <a:spAutoFit/>
          </a:bodyPr>
          <a:lstStyle/>
          <a:p>
            <a:r>
              <a:rPr lang="en-US" b="1" dirty="0">
                <a:solidFill>
                  <a:srgbClr val="C00000"/>
                </a:solidFill>
              </a:rPr>
              <a:t>2</a:t>
            </a:r>
            <a:r>
              <a:rPr lang="en-US" b="1" dirty="0" smtClean="0">
                <a:solidFill>
                  <a:srgbClr val="C00000"/>
                </a:solidFill>
              </a:rPr>
              <a:t>0%</a:t>
            </a:r>
            <a:endParaRPr lang="en-US" dirty="0">
              <a:solidFill>
                <a:srgbClr val="C0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777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6" grpId="0" animBg="1"/>
      <p:bldP spid="26" grpId="1" animBg="1"/>
      <p:bldP spid="28" grpId="0" animBg="1"/>
      <p:bldP spid="36" grpId="0"/>
      <p:bldP spid="36" grpId="1"/>
      <p:bldP spid="38" grpId="0"/>
      <p:bldP spid="27" grpId="0" animBg="1"/>
      <p:bldP spid="27" grpId="1" animBg="1"/>
      <p:bldP spid="43" grpId="0"/>
      <p:bldP spid="4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pic>
        <p:nvPicPr>
          <p:cNvPr id="145" name="Picture 2" descr="http://www.pachd.com/free-images/household-images/five-dollar-bills-01.jpg"/>
          <p:cNvPicPr>
            <a:picLocks noChangeAspect="1" noChangeArrowheads="1"/>
          </p:cNvPicPr>
          <p:nvPr/>
        </p:nvPicPr>
        <p:blipFill>
          <a:blip r:embed="rId4" cstate="print"/>
          <a:srcRect/>
          <a:stretch>
            <a:fillRect/>
          </a:stretch>
        </p:blipFill>
        <p:spPr bwMode="auto">
          <a:xfrm>
            <a:off x="3048000" y="2895600"/>
            <a:ext cx="1197746" cy="762000"/>
          </a:xfrm>
          <a:prstGeom prst="rect">
            <a:avLst/>
          </a:prstGeom>
          <a:noFill/>
        </p:spPr>
      </p:pic>
      <p:pic>
        <p:nvPicPr>
          <p:cNvPr id="143" name="Picture 2" descr="http://www.pachd.com/free-images/household-images/five-dollar-bills-01.jpg"/>
          <p:cNvPicPr>
            <a:picLocks noChangeAspect="1" noChangeArrowheads="1"/>
          </p:cNvPicPr>
          <p:nvPr/>
        </p:nvPicPr>
        <p:blipFill>
          <a:blip r:embed="rId4" cstate="print"/>
          <a:srcRect/>
          <a:stretch>
            <a:fillRect/>
          </a:stretch>
        </p:blipFill>
        <p:spPr bwMode="auto">
          <a:xfrm>
            <a:off x="5987213" y="1524000"/>
            <a:ext cx="1404187" cy="893338"/>
          </a:xfrm>
          <a:prstGeom prst="rect">
            <a:avLst/>
          </a:prstGeom>
          <a:noFill/>
        </p:spPr>
      </p:pic>
      <p:sp>
        <p:nvSpPr>
          <p:cNvPr id="78" name="TextBox 77"/>
          <p:cNvSpPr txBox="1"/>
          <p:nvPr/>
        </p:nvSpPr>
        <p:spPr>
          <a:xfrm>
            <a:off x="2286000" y="1197114"/>
            <a:ext cx="1316963" cy="1015663"/>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smtClean="0"/>
              <a:t>S</a:t>
            </a:r>
            <a:r>
              <a:rPr lang="en-US" sz="2000" b="1" dirty="0" smtClean="0">
                <a:solidFill>
                  <a:schemeClr val="tx1"/>
                </a:solidFill>
              </a:rPr>
              <a:t>ubstation</a:t>
            </a:r>
          </a:p>
          <a:p>
            <a:pPr algn="ctr"/>
            <a:endParaRPr lang="en-US" sz="2000" b="1" dirty="0">
              <a:solidFill>
                <a:schemeClr val="tx1"/>
              </a:solidFill>
            </a:endParaRPr>
          </a:p>
        </p:txBody>
      </p:sp>
      <p:sp>
        <p:nvSpPr>
          <p:cNvPr id="97" name="TextBox 96"/>
          <p:cNvSpPr txBox="1"/>
          <p:nvPr/>
        </p:nvSpPr>
        <p:spPr>
          <a:xfrm>
            <a:off x="609600" y="3276600"/>
            <a:ext cx="2819400" cy="1015663"/>
          </a:xfrm>
          <a:prstGeom prst="rect">
            <a:avLst/>
          </a:prstGeom>
          <a:noFill/>
        </p:spPr>
        <p:txBody>
          <a:bodyPr wrap="square" rtlCol="0">
            <a:spAutoFit/>
          </a:bodyPr>
          <a:lstStyle/>
          <a:p>
            <a:pPr algn="ctr"/>
            <a:r>
              <a:rPr lang="en-US" sz="2000" b="1" dirty="0" smtClean="0">
                <a:solidFill>
                  <a:schemeClr val="tx1"/>
                </a:solidFill>
              </a:rPr>
              <a:t>UPS </a:t>
            </a:r>
            <a:endParaRPr lang="en-US" sz="2000" b="1" dirty="0"/>
          </a:p>
          <a:p>
            <a:pPr algn="ctr"/>
            <a:r>
              <a:rPr lang="en-US" sz="2000" b="1" u="sng" dirty="0" smtClean="0"/>
              <a:t>~1-2</a:t>
            </a:r>
            <a:r>
              <a:rPr lang="en-US" sz="2000" b="1" u="sng" dirty="0" smtClean="0">
                <a:solidFill>
                  <a:schemeClr val="tx1"/>
                </a:solidFill>
              </a:rPr>
              <a:t> $/W</a:t>
            </a:r>
          </a:p>
          <a:p>
            <a:pPr algn="ctr"/>
            <a:r>
              <a:rPr lang="en-US" sz="2000" b="1" dirty="0" smtClean="0"/>
              <a:t>(centralized more costly)</a:t>
            </a:r>
            <a:r>
              <a:rPr lang="en-US" sz="2000" b="1" dirty="0" smtClean="0">
                <a:solidFill>
                  <a:schemeClr val="tx1"/>
                </a:solidFill>
              </a:rPr>
              <a:t> </a:t>
            </a:r>
            <a:endParaRPr lang="en-US" sz="2000" b="1" dirty="0">
              <a:solidFill>
                <a:schemeClr val="tx1"/>
              </a:solidFill>
            </a:endParaRPr>
          </a:p>
        </p:txBody>
      </p: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482" name="Picture 2" descr="Caterpillar Offers Tier 2 EPA-compliant 18kW Diesel Generator Set"/>
          <p:cNvPicPr>
            <a:picLocks noChangeAspect="1" noChangeArrowheads="1"/>
          </p:cNvPicPr>
          <p:nvPr/>
        </p:nvPicPr>
        <p:blipFill>
          <a:blip r:embed="rId5"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p:cNvSpPr txBox="1">
            <a:spLocks/>
          </p:cNvSpPr>
          <p:nvPr/>
        </p:nvSpPr>
        <p:spPr>
          <a:xfrm>
            <a:off x="0" y="0"/>
            <a:ext cx="91440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rPr>
              <a:t>Expensive Equipment …</a:t>
            </a:r>
            <a:endParaRPr lang="en-US" sz="4000" b="1" dirty="0">
              <a:solidFill>
                <a:schemeClr val="accent3">
                  <a:lumMod val="50000"/>
                </a:schemeClr>
              </a:solidFill>
              <a:latin typeface="+mj-lt"/>
            </a:endParaRPr>
          </a:p>
        </p:txBody>
      </p:sp>
      <p:pic>
        <p:nvPicPr>
          <p:cNvPr id="137" name="Picture 4" descr="http://webobjects2.cdw.com/is/image/CDW/662901?$product_230$"/>
          <p:cNvPicPr>
            <a:picLocks noChangeAspect="1" noChangeArrowheads="1"/>
          </p:cNvPicPr>
          <p:nvPr/>
        </p:nvPicPr>
        <p:blipFill>
          <a:blip r:embed="rId6" cstate="print"/>
          <a:srcRect/>
          <a:stretch>
            <a:fillRect/>
          </a:stretch>
        </p:blipFill>
        <p:spPr bwMode="auto">
          <a:xfrm>
            <a:off x="5133868" y="4639012"/>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6" cstate="print"/>
          <a:srcRect/>
          <a:stretch>
            <a:fillRect/>
          </a:stretch>
        </p:blipFill>
        <p:spPr bwMode="auto">
          <a:xfrm>
            <a:off x="3124200" y="4639012"/>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6" cstate="print"/>
          <a:srcRect/>
          <a:stretch>
            <a:fillRect/>
          </a:stretch>
        </p:blipFill>
        <p:spPr bwMode="auto">
          <a:xfrm>
            <a:off x="2209800" y="4639012"/>
            <a:ext cx="1524000" cy="771188"/>
          </a:xfrm>
          <a:prstGeom prst="rect">
            <a:avLst/>
          </a:prstGeom>
          <a:noFill/>
        </p:spPr>
      </p:pic>
      <p:sp>
        <p:nvSpPr>
          <p:cNvPr id="159" name="TextBox 158"/>
          <p:cNvSpPr txBox="1"/>
          <p:nvPr/>
        </p:nvSpPr>
        <p:spPr>
          <a:xfrm>
            <a:off x="4803486" y="4623138"/>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200" y="4470737"/>
            <a:ext cx="2667000" cy="1015663"/>
          </a:xfrm>
          <a:prstGeom prst="rect">
            <a:avLst/>
          </a:prstGeom>
          <a:noFill/>
        </p:spPr>
        <p:txBody>
          <a:bodyPr wrap="square" rtlCol="0">
            <a:spAutoFit/>
          </a:bodyPr>
          <a:lstStyle/>
          <a:p>
            <a:pPr algn="ctr"/>
            <a:r>
              <a:rPr lang="en-US" sz="2000" b="1" dirty="0" smtClean="0"/>
              <a:t>Power </a:t>
            </a:r>
            <a:r>
              <a:rPr lang="en-US" sz="2000" b="1" dirty="0" smtClean="0">
                <a:solidFill>
                  <a:schemeClr val="tx1"/>
                </a:solidFill>
              </a:rPr>
              <a:t>Distribution</a:t>
            </a:r>
            <a:r>
              <a:rPr lang="en-US" sz="2000" b="1" dirty="0"/>
              <a:t> </a:t>
            </a:r>
            <a:r>
              <a:rPr lang="en-US" sz="2000" b="1" dirty="0" smtClean="0"/>
              <a:t>Unit (PDU)</a:t>
            </a:r>
          </a:p>
          <a:p>
            <a:pPr algn="ctr"/>
            <a:r>
              <a:rPr lang="en-US" sz="2000" b="1" u="sng" dirty="0" smtClean="0">
                <a:solidFill>
                  <a:schemeClr val="tx1"/>
                </a:solidFill>
              </a:rPr>
              <a:t>~0.3 $/W</a:t>
            </a:r>
            <a:endParaRPr lang="en-US" sz="2000" b="1" u="sng" dirty="0">
              <a:solidFill>
                <a:schemeClr val="tx1"/>
              </a:solidFill>
            </a:endParaRPr>
          </a:p>
        </p:txBody>
      </p:sp>
      <p:sp>
        <p:nvSpPr>
          <p:cNvPr id="96" name="TextBox 95"/>
          <p:cNvSpPr txBox="1"/>
          <p:nvPr/>
        </p:nvSpPr>
        <p:spPr>
          <a:xfrm>
            <a:off x="6081387" y="2108537"/>
            <a:ext cx="3062613" cy="707886"/>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u="sng" dirty="0" smtClean="0"/>
              <a:t>~2 $/W</a:t>
            </a:r>
            <a:endParaRPr lang="en-US" sz="2000" b="1" u="sng" dirty="0" smtClean="0">
              <a:solidFill>
                <a:schemeClr val="tx1"/>
              </a:solidFill>
            </a:endParaRPr>
          </a:p>
        </p:txBody>
      </p:sp>
      <p:pic>
        <p:nvPicPr>
          <p:cNvPr id="139" name="Picture 2" descr="http://www.pachd.com/free-images/household-images/five-dollar-bills-01.jpg"/>
          <p:cNvPicPr>
            <a:picLocks noChangeAspect="1" noChangeArrowheads="1"/>
          </p:cNvPicPr>
          <p:nvPr/>
        </p:nvPicPr>
        <p:blipFill>
          <a:blip r:embed="rId4" cstate="print"/>
          <a:srcRect/>
          <a:stretch>
            <a:fillRect/>
          </a:stretch>
        </p:blipFill>
        <p:spPr bwMode="auto">
          <a:xfrm>
            <a:off x="4677200" y="706862"/>
            <a:ext cx="1404187" cy="893338"/>
          </a:xfrm>
          <a:prstGeom prst="rect">
            <a:avLst/>
          </a:prstGeom>
          <a:noFill/>
        </p:spPr>
      </p:pic>
      <p:pic>
        <p:nvPicPr>
          <p:cNvPr id="144" name="Picture 2" descr="http://www.pachd.com/free-images/household-images/five-dollar-bills-01.jpg"/>
          <p:cNvPicPr>
            <a:picLocks noChangeAspect="1" noChangeArrowheads="1"/>
          </p:cNvPicPr>
          <p:nvPr/>
        </p:nvPicPr>
        <p:blipFill>
          <a:blip r:embed="rId4" cstate="print"/>
          <a:srcRect/>
          <a:stretch>
            <a:fillRect/>
          </a:stretch>
        </p:blipFill>
        <p:spPr bwMode="auto">
          <a:xfrm>
            <a:off x="6063414" y="4454454"/>
            <a:ext cx="1023186" cy="650946"/>
          </a:xfrm>
          <a:prstGeom prst="rect">
            <a:avLst/>
          </a:prstGeom>
          <a:noFill/>
        </p:spPr>
      </p:pic>
    </p:spTree>
    <p:extLst>
      <p:ext uri="{BB962C8B-B14F-4D97-AF65-F5344CB8AC3E}">
        <p14:creationId xmlns:p14="http://schemas.microsoft.com/office/powerpoint/2010/main" val="23758580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graphicFrame>
        <p:nvGraphicFramePr>
          <p:cNvPr id="36" name="Chart 35"/>
          <p:cNvGraphicFramePr>
            <a:graphicFrameLocks/>
          </p:cNvGraphicFramePr>
          <p:nvPr>
            <p:extLst>
              <p:ext uri="{D42A27DB-BD31-4B8C-83A1-F6EECF244321}">
                <p14:modId xmlns:p14="http://schemas.microsoft.com/office/powerpoint/2010/main" val="3620150900"/>
              </p:ext>
            </p:extLst>
          </p:nvPr>
        </p:nvGraphicFramePr>
        <p:xfrm>
          <a:off x="1100456" y="3276600"/>
          <a:ext cx="7510144" cy="2543175"/>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Cost Savings for MSN Workloads</a:t>
            </a:r>
            <a:endParaRPr lang="en-US" sz="4400" b="1" dirty="0">
              <a:solidFill>
                <a:schemeClr val="accent3">
                  <a:lumMod val="50000"/>
                </a:schemeClr>
              </a:solidFill>
            </a:endParaRPr>
          </a:p>
        </p:txBody>
      </p:sp>
      <p:sp>
        <p:nvSpPr>
          <p:cNvPr id="12" name="TextBox 11"/>
          <p:cNvSpPr txBox="1"/>
          <p:nvPr/>
        </p:nvSpPr>
        <p:spPr>
          <a:xfrm>
            <a:off x="3448794" y="1371600"/>
            <a:ext cx="2551211" cy="461665"/>
          </a:xfrm>
          <a:prstGeom prst="rect">
            <a:avLst/>
          </a:prstGeom>
          <a:noFill/>
        </p:spPr>
        <p:txBody>
          <a:bodyPr wrap="none" rtlCol="0">
            <a:spAutoFit/>
          </a:bodyPr>
          <a:lstStyle/>
          <a:p>
            <a:pPr algn="ctr"/>
            <a:r>
              <a:rPr lang="en-US" sz="2400" b="1" dirty="0" smtClean="0">
                <a:solidFill>
                  <a:schemeClr val="tx1"/>
                </a:solidFill>
              </a:rPr>
              <a:t>(Savings, ESD cost)</a:t>
            </a:r>
            <a:endParaRPr lang="en-US" sz="2400" b="1" dirty="0">
              <a:solidFill>
                <a:schemeClr val="tx1"/>
              </a:solidFill>
            </a:endParaRPr>
          </a:p>
        </p:txBody>
      </p:sp>
      <p:sp>
        <p:nvSpPr>
          <p:cNvPr id="6" name="TextBox 5"/>
          <p:cNvSpPr txBox="1"/>
          <p:nvPr/>
        </p:nvSpPr>
        <p:spPr>
          <a:xfrm>
            <a:off x="152400" y="3400390"/>
            <a:ext cx="830997" cy="2049279"/>
          </a:xfrm>
          <a:prstGeom prst="rect">
            <a:avLst/>
          </a:prstGeom>
          <a:noFill/>
        </p:spPr>
        <p:txBody>
          <a:bodyPr vert="vert270" wrap="none" rtlCol="0">
            <a:spAutoFit/>
          </a:bodyPr>
          <a:lstStyle/>
          <a:p>
            <a:r>
              <a:rPr lang="en-US" sz="2400" b="1" dirty="0" smtClean="0"/>
              <a:t>Savings ($/</a:t>
            </a:r>
            <a:r>
              <a:rPr lang="en-US" sz="2400" b="1" dirty="0"/>
              <a:t>day)</a:t>
            </a:r>
          </a:p>
          <a:p>
            <a:endParaRPr lang="en-US" dirty="0"/>
          </a:p>
        </p:txBody>
      </p:sp>
      <p:sp>
        <p:nvSpPr>
          <p:cNvPr id="31" name="TextBox 28"/>
          <p:cNvSpPr txBox="1"/>
          <p:nvPr/>
        </p:nvSpPr>
        <p:spPr>
          <a:xfrm>
            <a:off x="3732909" y="3733800"/>
            <a:ext cx="1372492"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(4.0k, 0.5k)</a:t>
            </a:r>
            <a:endParaRPr lang="en-US" sz="2000" b="1" dirty="0">
              <a:solidFill>
                <a:schemeClr val="tx1"/>
              </a:solidFill>
            </a:endParaRPr>
          </a:p>
        </p:txBody>
      </p:sp>
      <p:sp>
        <p:nvSpPr>
          <p:cNvPr id="38" name="TextBox 37"/>
          <p:cNvSpPr txBox="1"/>
          <p:nvPr/>
        </p:nvSpPr>
        <p:spPr>
          <a:xfrm>
            <a:off x="1938589" y="5828761"/>
            <a:ext cx="3124200" cy="369332"/>
          </a:xfrm>
          <a:prstGeom prst="rect">
            <a:avLst/>
          </a:prstGeom>
          <a:noFill/>
        </p:spPr>
        <p:txBody>
          <a:bodyPr wrap="square" rtlCol="0">
            <a:spAutoFit/>
          </a:bodyPr>
          <a:lstStyle/>
          <a:p>
            <a:r>
              <a:rPr lang="en-US" b="1" dirty="0" smtClean="0"/>
              <a:t>Single-tech, Single-level</a:t>
            </a:r>
            <a:endParaRPr lang="en-US" b="1" dirty="0"/>
          </a:p>
        </p:txBody>
      </p:sp>
      <p:sp>
        <p:nvSpPr>
          <p:cNvPr id="39" name="TextBox 38"/>
          <p:cNvSpPr txBox="1"/>
          <p:nvPr/>
        </p:nvSpPr>
        <p:spPr>
          <a:xfrm>
            <a:off x="5486400" y="5715000"/>
            <a:ext cx="1600200" cy="646331"/>
          </a:xfrm>
          <a:prstGeom prst="rect">
            <a:avLst/>
          </a:prstGeom>
          <a:noFill/>
        </p:spPr>
        <p:txBody>
          <a:bodyPr wrap="square" rtlCol="0">
            <a:spAutoFit/>
          </a:bodyPr>
          <a:lstStyle/>
          <a:p>
            <a:r>
              <a:rPr lang="en-US" b="1" dirty="0" smtClean="0"/>
              <a:t>Multi-tech, </a:t>
            </a:r>
          </a:p>
          <a:p>
            <a:r>
              <a:rPr lang="en-US" b="1" dirty="0" smtClean="0"/>
              <a:t>Single-level</a:t>
            </a:r>
            <a:endParaRPr lang="en-US" b="1" dirty="0"/>
          </a:p>
        </p:txBody>
      </p:sp>
      <p:sp>
        <p:nvSpPr>
          <p:cNvPr id="40" name="TextBox 39"/>
          <p:cNvSpPr txBox="1"/>
          <p:nvPr/>
        </p:nvSpPr>
        <p:spPr>
          <a:xfrm>
            <a:off x="7467600" y="5715000"/>
            <a:ext cx="1273041" cy="646331"/>
          </a:xfrm>
          <a:prstGeom prst="rect">
            <a:avLst/>
          </a:prstGeom>
          <a:noFill/>
        </p:spPr>
        <p:txBody>
          <a:bodyPr wrap="none" rtlCol="0">
            <a:spAutoFit/>
          </a:bodyPr>
          <a:lstStyle/>
          <a:p>
            <a:r>
              <a:rPr lang="en-US" b="1" dirty="0" smtClean="0"/>
              <a:t>Multi-tech,</a:t>
            </a:r>
          </a:p>
          <a:p>
            <a:r>
              <a:rPr lang="en-US" b="1" dirty="0" smtClean="0"/>
              <a:t>Multi-level</a:t>
            </a:r>
            <a:endParaRPr lang="en-US" b="1" dirty="0"/>
          </a:p>
        </p:txBody>
      </p:sp>
      <p:sp>
        <p:nvSpPr>
          <p:cNvPr id="3" name="Rectangle 2"/>
          <p:cNvSpPr/>
          <p:nvPr/>
        </p:nvSpPr>
        <p:spPr>
          <a:xfrm>
            <a:off x="2819400" y="6336268"/>
            <a:ext cx="3459409" cy="369332"/>
          </a:xfrm>
          <a:prstGeom prst="rect">
            <a:avLst/>
          </a:prstGeom>
        </p:spPr>
        <p:txBody>
          <a:bodyPr wrap="none">
            <a:spAutoFit/>
          </a:bodyPr>
          <a:lstStyle/>
          <a:p>
            <a:pPr algn="ctr"/>
            <a:r>
              <a:rPr lang="en-US" b="1" dirty="0" smtClean="0"/>
              <a:t>Total </a:t>
            </a:r>
            <a:r>
              <a:rPr lang="en-US" b="1" dirty="0"/>
              <a:t>cost without ESD is $15k/day</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914400"/>
            <a:ext cx="2590800" cy="139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58737" y="2721114"/>
            <a:ext cx="998863" cy="707886"/>
          </a:xfrm>
          <a:prstGeom prst="rect">
            <a:avLst/>
          </a:prstGeom>
          <a:noFill/>
        </p:spPr>
        <p:txBody>
          <a:bodyPr wrap="none" rtlCol="0">
            <a:spAutoFit/>
          </a:bodyPr>
          <a:lstStyle/>
          <a:p>
            <a:pPr algn="ctr"/>
            <a:r>
              <a:rPr lang="en-US" sz="2000" b="1" dirty="0" smtClean="0">
                <a:solidFill>
                  <a:schemeClr val="tx1"/>
                </a:solidFill>
              </a:rPr>
              <a:t>Server: </a:t>
            </a:r>
          </a:p>
          <a:p>
            <a:pPr algn="ctr"/>
            <a:r>
              <a:rPr lang="en-US" sz="2000" b="1" dirty="0" smtClean="0"/>
              <a:t>LA</a:t>
            </a:r>
            <a:endParaRPr lang="en-US" sz="2000" b="1" dirty="0">
              <a:solidFill>
                <a:schemeClr val="tx1"/>
              </a:solidFill>
            </a:endParaRPr>
          </a:p>
        </p:txBody>
      </p:sp>
      <p:sp>
        <p:nvSpPr>
          <p:cNvPr id="13" name="TextBox 12"/>
          <p:cNvSpPr txBox="1"/>
          <p:nvPr/>
        </p:nvSpPr>
        <p:spPr>
          <a:xfrm>
            <a:off x="5100215" y="2743200"/>
            <a:ext cx="995785" cy="707886"/>
          </a:xfrm>
          <a:prstGeom prst="rect">
            <a:avLst/>
          </a:prstGeom>
          <a:noFill/>
        </p:spPr>
        <p:txBody>
          <a:bodyPr wrap="none" rtlCol="0">
            <a:spAutoFit/>
          </a:bodyPr>
          <a:lstStyle/>
          <a:p>
            <a:pPr algn="ctr"/>
            <a:r>
              <a:rPr lang="en-US" sz="2000" b="1" dirty="0" smtClean="0"/>
              <a:t>Rack</a:t>
            </a:r>
            <a:r>
              <a:rPr lang="en-US" sz="2000" b="1" dirty="0" smtClean="0">
                <a:solidFill>
                  <a:schemeClr val="tx1"/>
                </a:solidFill>
              </a:rPr>
              <a:t>:</a:t>
            </a:r>
          </a:p>
          <a:p>
            <a:pPr algn="ctr"/>
            <a:r>
              <a:rPr lang="en-US" sz="2000" b="1" dirty="0" smtClean="0"/>
              <a:t>UC + LA</a:t>
            </a:r>
            <a:endParaRPr lang="en-US" sz="2000" b="1" dirty="0">
              <a:solidFill>
                <a:schemeClr val="tx1"/>
              </a:solidFill>
            </a:endParaRPr>
          </a:p>
        </p:txBody>
      </p:sp>
      <p:sp>
        <p:nvSpPr>
          <p:cNvPr id="14" name="TextBox 13"/>
          <p:cNvSpPr txBox="1"/>
          <p:nvPr/>
        </p:nvSpPr>
        <p:spPr>
          <a:xfrm>
            <a:off x="7315200" y="2489537"/>
            <a:ext cx="1490343" cy="1015663"/>
          </a:xfrm>
          <a:prstGeom prst="rect">
            <a:avLst/>
          </a:prstGeom>
          <a:noFill/>
        </p:spPr>
        <p:txBody>
          <a:bodyPr wrap="none" rtlCol="0">
            <a:spAutoFit/>
          </a:bodyPr>
          <a:lstStyle/>
          <a:p>
            <a:pPr algn="ctr"/>
            <a:r>
              <a:rPr lang="en-US" sz="2000" b="1" dirty="0" smtClean="0">
                <a:solidFill>
                  <a:schemeClr val="tx1"/>
                </a:solidFill>
              </a:rPr>
              <a:t>Datacenter: </a:t>
            </a:r>
          </a:p>
          <a:p>
            <a:pPr algn="ctr"/>
            <a:r>
              <a:rPr lang="en-US" sz="2000" b="1" dirty="0" smtClean="0">
                <a:solidFill>
                  <a:schemeClr val="tx1"/>
                </a:solidFill>
              </a:rPr>
              <a:t>FW+CAES</a:t>
            </a:r>
          </a:p>
          <a:p>
            <a:pPr algn="ctr"/>
            <a:r>
              <a:rPr lang="en-US" sz="2000" b="1" dirty="0" smtClean="0"/>
              <a:t>Server: UC</a:t>
            </a:r>
            <a:endParaRPr lang="en-US" sz="2000" b="1" dirty="0">
              <a:solidFill>
                <a:schemeClr val="tx1"/>
              </a:solidFill>
            </a:endParaRPr>
          </a:p>
        </p:txBody>
      </p:sp>
      <p:sp>
        <p:nvSpPr>
          <p:cNvPr id="23" name="TextBox 22"/>
          <p:cNvSpPr txBox="1"/>
          <p:nvPr/>
        </p:nvSpPr>
        <p:spPr>
          <a:xfrm>
            <a:off x="1699953" y="2721114"/>
            <a:ext cx="814647" cy="707886"/>
          </a:xfrm>
          <a:prstGeom prst="rect">
            <a:avLst/>
          </a:prstGeom>
          <a:noFill/>
        </p:spPr>
        <p:txBody>
          <a:bodyPr wrap="none" rtlCol="0">
            <a:spAutoFit/>
          </a:bodyPr>
          <a:lstStyle/>
          <a:p>
            <a:pPr algn="ctr"/>
            <a:r>
              <a:rPr lang="en-US" sz="2000" b="1" dirty="0" smtClean="0"/>
              <a:t>Rack</a:t>
            </a:r>
            <a:r>
              <a:rPr lang="en-US" sz="2000" b="1" dirty="0" smtClean="0">
                <a:solidFill>
                  <a:schemeClr val="tx1"/>
                </a:solidFill>
              </a:rPr>
              <a:t>: </a:t>
            </a:r>
            <a:endParaRPr lang="en-US" sz="2000" b="1" dirty="0"/>
          </a:p>
          <a:p>
            <a:pPr algn="ctr"/>
            <a:r>
              <a:rPr lang="en-US" sz="2000" b="1" dirty="0" smtClean="0">
                <a:solidFill>
                  <a:schemeClr val="tx1"/>
                </a:solidFill>
              </a:rPr>
              <a:t>LA</a:t>
            </a:r>
            <a:endParaRPr lang="en-US" sz="2000" b="1" dirty="0">
              <a:solidFill>
                <a:schemeClr val="tx1"/>
              </a:solidFill>
            </a:endParaRPr>
          </a:p>
        </p:txBody>
      </p:sp>
      <p:sp>
        <p:nvSpPr>
          <p:cNvPr id="27" name="Oval 26"/>
          <p:cNvSpPr/>
          <p:nvPr/>
        </p:nvSpPr>
        <p:spPr>
          <a:xfrm>
            <a:off x="4952999" y="2743200"/>
            <a:ext cx="2472949" cy="68008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239000" y="2489537"/>
            <a:ext cx="1676400" cy="100994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1523108" y="3867090"/>
            <a:ext cx="1372492" cy="400110"/>
          </a:xfrm>
          <a:prstGeom prst="rect">
            <a:avLst/>
          </a:prstGeom>
          <a:noFill/>
        </p:spPr>
        <p:txBody>
          <a:bodyPr wrap="none" rtlCol="0">
            <a:spAutoFit/>
          </a:bodyPr>
          <a:lstStyle/>
          <a:p>
            <a:pPr algn="ctr"/>
            <a:r>
              <a:rPr lang="en-US" sz="2000" b="1" dirty="0" smtClean="0"/>
              <a:t>(3.8k, 0.3k)</a:t>
            </a:r>
            <a:endParaRPr lang="en-US" sz="2000" b="1" dirty="0">
              <a:solidFill>
                <a:schemeClr val="tx1"/>
              </a:solidFill>
            </a:endParaRPr>
          </a:p>
        </p:txBody>
      </p:sp>
      <p:sp>
        <p:nvSpPr>
          <p:cNvPr id="30" name="TextBox 29"/>
          <p:cNvSpPr txBox="1"/>
          <p:nvPr/>
        </p:nvSpPr>
        <p:spPr>
          <a:xfrm>
            <a:off x="3564262" y="2721114"/>
            <a:ext cx="1490344" cy="707886"/>
          </a:xfrm>
          <a:prstGeom prst="rect">
            <a:avLst/>
          </a:prstGeom>
          <a:noFill/>
        </p:spPr>
        <p:txBody>
          <a:bodyPr wrap="none" rtlCol="0">
            <a:spAutoFit/>
          </a:bodyPr>
          <a:lstStyle/>
          <a:p>
            <a:pPr algn="ctr"/>
            <a:r>
              <a:rPr lang="en-US" sz="2000" b="1" dirty="0" smtClean="0">
                <a:solidFill>
                  <a:schemeClr val="tx1"/>
                </a:solidFill>
              </a:rPr>
              <a:t>Datacenter: </a:t>
            </a:r>
          </a:p>
          <a:p>
            <a:pPr algn="ctr"/>
            <a:r>
              <a:rPr lang="en-US" sz="2000" b="1" dirty="0" smtClean="0"/>
              <a:t>LA</a:t>
            </a:r>
            <a:endParaRPr lang="en-US" sz="2000" b="1" dirty="0">
              <a:solidFill>
                <a:schemeClr val="tx1"/>
              </a:solidFill>
            </a:endParaRPr>
          </a:p>
        </p:txBody>
      </p:sp>
      <p:sp>
        <p:nvSpPr>
          <p:cNvPr id="32" name="TextBox 28"/>
          <p:cNvSpPr txBox="1"/>
          <p:nvPr/>
        </p:nvSpPr>
        <p:spPr>
          <a:xfrm>
            <a:off x="4876800" y="3581400"/>
            <a:ext cx="1372492"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(4.3k, 0.3k)</a:t>
            </a:r>
            <a:endParaRPr lang="en-US" sz="2000" b="1" dirty="0">
              <a:solidFill>
                <a:schemeClr val="tx1"/>
              </a:solidFill>
            </a:endParaRPr>
          </a:p>
        </p:txBody>
      </p:sp>
      <p:sp>
        <p:nvSpPr>
          <p:cNvPr id="33" name="TextBox 28"/>
          <p:cNvSpPr txBox="1"/>
          <p:nvPr/>
        </p:nvSpPr>
        <p:spPr>
          <a:xfrm>
            <a:off x="6171308" y="3657600"/>
            <a:ext cx="1372492"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(4.2k, 0.2k)</a:t>
            </a:r>
            <a:endParaRPr lang="en-US" sz="2000" b="1" dirty="0">
              <a:solidFill>
                <a:schemeClr val="tx1"/>
              </a:solidFill>
            </a:endParaRPr>
          </a:p>
        </p:txBody>
      </p:sp>
      <p:sp>
        <p:nvSpPr>
          <p:cNvPr id="34" name="TextBox 28"/>
          <p:cNvSpPr txBox="1"/>
          <p:nvPr/>
        </p:nvSpPr>
        <p:spPr>
          <a:xfrm>
            <a:off x="7391400" y="3562290"/>
            <a:ext cx="1372492"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(4.4k, 0.3k)</a:t>
            </a:r>
            <a:endParaRPr lang="en-US" sz="2000" b="1" dirty="0">
              <a:solidFill>
                <a:schemeClr val="tx1"/>
              </a:solidFill>
            </a:endParaRPr>
          </a:p>
        </p:txBody>
      </p:sp>
      <p:sp>
        <p:nvSpPr>
          <p:cNvPr id="35" name="TextBox 34"/>
          <p:cNvSpPr txBox="1"/>
          <p:nvPr/>
        </p:nvSpPr>
        <p:spPr>
          <a:xfrm>
            <a:off x="6248400" y="2692063"/>
            <a:ext cx="995785" cy="707886"/>
          </a:xfrm>
          <a:prstGeom prst="rect">
            <a:avLst/>
          </a:prstGeom>
          <a:noFill/>
        </p:spPr>
        <p:txBody>
          <a:bodyPr wrap="none" rtlCol="0">
            <a:spAutoFit/>
          </a:bodyPr>
          <a:lstStyle/>
          <a:p>
            <a:pPr algn="ctr"/>
            <a:r>
              <a:rPr lang="en-US" sz="2000" b="1" dirty="0" smtClean="0"/>
              <a:t>Server</a:t>
            </a:r>
            <a:r>
              <a:rPr lang="en-US" sz="2000" b="1" dirty="0" smtClean="0">
                <a:solidFill>
                  <a:schemeClr val="tx1"/>
                </a:solidFill>
              </a:rPr>
              <a:t>:</a:t>
            </a:r>
          </a:p>
          <a:p>
            <a:pPr algn="ctr"/>
            <a:r>
              <a:rPr lang="en-US" sz="2000" b="1" dirty="0" smtClean="0"/>
              <a:t>UC + LA</a:t>
            </a:r>
            <a:endParaRPr lang="en-US" sz="2000" b="1" dirty="0">
              <a:solidFill>
                <a:schemeClr val="tx1"/>
              </a:solidFill>
            </a:endParaRPr>
          </a:p>
        </p:txBody>
      </p:sp>
      <p:sp>
        <p:nvSpPr>
          <p:cNvPr id="41" name="Oval 40"/>
          <p:cNvSpPr/>
          <p:nvPr/>
        </p:nvSpPr>
        <p:spPr>
          <a:xfrm>
            <a:off x="983397" y="2362200"/>
            <a:ext cx="3969603" cy="128721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28"/>
          <p:cNvSpPr txBox="1"/>
          <p:nvPr/>
        </p:nvSpPr>
        <p:spPr>
          <a:xfrm>
            <a:off x="2667000" y="4019490"/>
            <a:ext cx="1372492"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(3.4k, 0.1k)</a:t>
            </a:r>
            <a:endParaRPr lang="en-US" sz="2000" b="1" dirty="0">
              <a:solidFill>
                <a:schemeClr val="tx1"/>
              </a:solidFill>
            </a:endParaRPr>
          </a:p>
        </p:txBody>
      </p:sp>
    </p:spTree>
    <p:extLst>
      <p:ext uri="{BB962C8B-B14F-4D97-AF65-F5344CB8AC3E}">
        <p14:creationId xmlns:p14="http://schemas.microsoft.com/office/powerpoint/2010/main" val="2296249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41" grpId="0" animBg="1"/>
      <p:bldP spid="4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5" name="Title Placeholder 1"/>
          <p:cNvSpPr txBox="1">
            <a:spLocks/>
          </p:cNvSpPr>
          <p:nvPr/>
        </p:nvSpPr>
        <p:spPr>
          <a:xfrm>
            <a:off x="457200" y="274638"/>
            <a:ext cx="7924800" cy="487362"/>
          </a:xfrm>
          <a:prstGeom prst="rect">
            <a:avLst/>
          </a:prstGeom>
        </p:spPr>
        <p:txBody>
          <a:bodyPr vert="horz" lIns="91440" tIns="45720" rIns="91440" bIns="45720" rtlCol="0" anchor="ctr">
            <a:normAutofit fontScale="70000" lnSpcReduction="20000"/>
          </a:bodyPr>
          <a:lstStyle/>
          <a:p>
            <a:pPr algn="ctr"/>
            <a:r>
              <a:rPr lang="en-US" sz="4400" b="1" dirty="0" smtClean="0">
                <a:solidFill>
                  <a:schemeClr val="accent3">
                    <a:lumMod val="50000"/>
                  </a:schemeClr>
                </a:solidFill>
              </a:rPr>
              <a:t>Charge/Discharge Control for MSN demand</a:t>
            </a:r>
            <a:endParaRPr lang="en-US" sz="4400" b="1" dirty="0">
              <a:solidFill>
                <a:schemeClr val="accent3">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143000"/>
            <a:ext cx="69151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276600" y="3257252"/>
            <a:ext cx="1676400" cy="1009948"/>
          </a:xfrm>
          <a:prstGeom prst="ellipse">
            <a:avLst/>
          </a:prstGeom>
          <a:noFill/>
          <a:ln w="571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p:cNvSpPr txBox="1">
            <a:spLocks/>
          </p:cNvSpPr>
          <p:nvPr/>
        </p:nvSpPr>
        <p:spPr>
          <a:xfrm>
            <a:off x="415498" y="4724400"/>
            <a:ext cx="8457136" cy="1676400"/>
          </a:xfrm>
          <a:prstGeom prst="rect">
            <a:avLst/>
          </a:prstGeom>
        </p:spPr>
        <p:txBody>
          <a:bodyPr vert="horz" lIns="91440" tIns="45720" rIns="91440" bIns="45720" rtlCol="0">
            <a:normAutofit fontScale="92500"/>
          </a:bodyPr>
          <a:lstStyle/>
          <a:p>
            <a:endParaRPr lang="en-US" sz="2400" dirty="0" smtClean="0"/>
          </a:p>
          <a:p>
            <a:pPr marL="342900" indent="-342900">
              <a:buFont typeface="Arial" pitchFamily="34" charset="0"/>
              <a:buChar char="•"/>
            </a:pPr>
            <a:r>
              <a:rPr lang="en-US" sz="2800" dirty="0" smtClean="0"/>
              <a:t>CAES takes a bulk of the gap for significant portions of time</a:t>
            </a:r>
          </a:p>
          <a:p>
            <a:pPr marL="342900" indent="-342900">
              <a:buFont typeface="Arial" pitchFamily="34" charset="0"/>
              <a:buChar char="•"/>
            </a:pPr>
            <a:r>
              <a:rPr lang="en-US" sz="2800" dirty="0" smtClean="0"/>
              <a:t>Ultra-capacitor is used for sudden spikes and gets charged from CAES</a:t>
            </a:r>
            <a:endParaRPr lang="en-US" sz="2400" dirty="0" smtClean="0"/>
          </a:p>
          <a:p>
            <a:endParaRPr lang="en-US" sz="2400" dirty="0"/>
          </a:p>
        </p:txBody>
      </p:sp>
    </p:spTree>
    <p:extLst>
      <p:ext uri="{BB962C8B-B14F-4D97-AF65-F5344CB8AC3E}">
        <p14:creationId xmlns:p14="http://schemas.microsoft.com/office/powerpoint/2010/main" val="527104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3" name="Title 2"/>
          <p:cNvSpPr>
            <a:spLocks noGrp="1"/>
          </p:cNvSpPr>
          <p:nvPr>
            <p:ph type="title"/>
          </p:nvPr>
        </p:nvSpPr>
        <p:spPr>
          <a:xfrm>
            <a:off x="457200" y="76200"/>
            <a:ext cx="8229600" cy="1143000"/>
          </a:xfrm>
        </p:spPr>
        <p:txBody>
          <a:bodyPr/>
          <a:lstStyle/>
          <a:p>
            <a:r>
              <a:rPr lang="en-US" b="1" dirty="0" smtClean="0">
                <a:solidFill>
                  <a:schemeClr val="accent3">
                    <a:lumMod val="50000"/>
                  </a:schemeClr>
                </a:solidFill>
              </a:rPr>
              <a:t>Conclusion</a:t>
            </a:r>
            <a:endParaRPr lang="en-US" b="1" dirty="0">
              <a:solidFill>
                <a:schemeClr val="accent3">
                  <a:lumMod val="50000"/>
                </a:schemeClr>
              </a:solidFill>
            </a:endParaRPr>
          </a:p>
        </p:txBody>
      </p:sp>
      <p:sp>
        <p:nvSpPr>
          <p:cNvPr id="4" name="Content Placeholder 3"/>
          <p:cNvSpPr>
            <a:spLocks noGrp="1"/>
          </p:cNvSpPr>
          <p:nvPr>
            <p:ph idx="1"/>
          </p:nvPr>
        </p:nvSpPr>
        <p:spPr>
          <a:xfrm>
            <a:off x="76200" y="1143000"/>
            <a:ext cx="8991600" cy="5410200"/>
          </a:xfrm>
        </p:spPr>
        <p:txBody>
          <a:bodyPr>
            <a:normAutofit lnSpcReduction="10000"/>
          </a:bodyPr>
          <a:lstStyle/>
          <a:p>
            <a:r>
              <a:rPr lang="en-US" sz="2800" dirty="0" smtClean="0"/>
              <a:t>Room for improvement in data center Cap-ex (and Op-ex)</a:t>
            </a:r>
          </a:p>
          <a:p>
            <a:pPr lvl="1"/>
            <a:r>
              <a:rPr lang="en-US" sz="2400" dirty="0" smtClean="0"/>
              <a:t>We have been studying the utility of energy storage along with IT-based knobs</a:t>
            </a:r>
          </a:p>
          <a:p>
            <a:r>
              <a:rPr lang="en-US" sz="2800" dirty="0" smtClean="0"/>
              <a:t>Our Papers on this topic:</a:t>
            </a:r>
          </a:p>
          <a:p>
            <a:pPr lvl="1"/>
            <a:r>
              <a:rPr lang="en-US" sz="2400" dirty="0"/>
              <a:t>[Eurosys’09]: </a:t>
            </a:r>
            <a:r>
              <a:rPr lang="en-US" sz="2400" dirty="0" smtClean="0"/>
              <a:t>overbooking  techniques</a:t>
            </a:r>
            <a:endParaRPr lang="en-US" sz="2400" dirty="0"/>
          </a:p>
          <a:p>
            <a:pPr lvl="1"/>
            <a:r>
              <a:rPr lang="en-US" sz="2400" dirty="0"/>
              <a:t>[ISCA’11]: op-ex savings (peak pricing</a:t>
            </a:r>
            <a:r>
              <a:rPr lang="en-US" sz="2400" dirty="0" smtClean="0"/>
              <a:t>)</a:t>
            </a:r>
            <a:endParaRPr lang="en-US" sz="2400" dirty="0"/>
          </a:p>
          <a:p>
            <a:pPr lvl="1"/>
            <a:r>
              <a:rPr lang="en-US" sz="2400" dirty="0"/>
              <a:t>[Sigmetrics’11]: op-ex savings (time of day</a:t>
            </a:r>
            <a:r>
              <a:rPr lang="en-US" sz="2400" dirty="0" smtClean="0"/>
              <a:t>)</a:t>
            </a:r>
            <a:endParaRPr lang="en-US" sz="2400" dirty="0"/>
          </a:p>
          <a:p>
            <a:pPr lvl="1"/>
            <a:r>
              <a:rPr lang="en-US" sz="2400" dirty="0"/>
              <a:t>[HotPower’11]: reliability </a:t>
            </a:r>
            <a:r>
              <a:rPr lang="en-US" sz="2400" dirty="0" smtClean="0"/>
              <a:t>modeling</a:t>
            </a:r>
            <a:endParaRPr lang="en-US" sz="2400" dirty="0"/>
          </a:p>
          <a:p>
            <a:pPr lvl="1"/>
            <a:r>
              <a:rPr lang="en-US" sz="2400" dirty="0"/>
              <a:t>[Asplos’12]: under-provisioning </a:t>
            </a:r>
            <a:r>
              <a:rPr lang="en-US" sz="2400" dirty="0" smtClean="0"/>
              <a:t>for </a:t>
            </a:r>
            <a:r>
              <a:rPr lang="en-US" sz="2400" dirty="0"/>
              <a:t>cap-ex </a:t>
            </a:r>
            <a:r>
              <a:rPr lang="en-US" sz="2400" dirty="0" smtClean="0"/>
              <a:t>savings</a:t>
            </a:r>
          </a:p>
          <a:p>
            <a:pPr lvl="1"/>
            <a:r>
              <a:rPr lang="en-US" sz="2400" dirty="0" smtClean="0"/>
              <a:t>[Sigmetrics’12</a:t>
            </a:r>
            <a:r>
              <a:rPr lang="en-US" sz="2400" dirty="0"/>
              <a:t>]: </a:t>
            </a:r>
            <a:r>
              <a:rPr lang="en-US" sz="2400" dirty="0" smtClean="0"/>
              <a:t>hybrid </a:t>
            </a:r>
            <a:r>
              <a:rPr lang="en-US" sz="2400" dirty="0" smtClean="0"/>
              <a:t>storage</a:t>
            </a:r>
          </a:p>
          <a:p>
            <a:pPr lvl="1"/>
            <a:r>
              <a:rPr lang="en-US" sz="2400" dirty="0" smtClean="0"/>
              <a:t>[Mascots’14]: IT control for op-ex</a:t>
            </a:r>
            <a:endParaRPr lang="en-US" sz="2400" dirty="0" smtClean="0"/>
          </a:p>
          <a:p>
            <a:r>
              <a:rPr lang="en-US" sz="2800" dirty="0" smtClean="0"/>
              <a:t>Questions?</a:t>
            </a:r>
            <a:endParaRPr lang="en-US" sz="2800" dirty="0"/>
          </a:p>
        </p:txBody>
      </p:sp>
    </p:spTree>
    <p:extLst>
      <p:ext uri="{BB962C8B-B14F-4D97-AF65-F5344CB8AC3E}">
        <p14:creationId xmlns:p14="http://schemas.microsoft.com/office/powerpoint/2010/main" val="342280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78" name="TextBox 77"/>
          <p:cNvSpPr txBox="1"/>
          <p:nvPr/>
        </p:nvSpPr>
        <p:spPr>
          <a:xfrm>
            <a:off x="2286000" y="1197114"/>
            <a:ext cx="1316964" cy="707886"/>
          </a:xfrm>
          <a:prstGeom prst="rect">
            <a:avLst/>
          </a:prstGeom>
          <a:noFill/>
        </p:spPr>
        <p:txBody>
          <a:bodyPr wrap="none" rtlCol="0">
            <a:spAutoFit/>
          </a:bodyPr>
          <a:lstStyle/>
          <a:p>
            <a:pPr algn="ctr"/>
            <a:r>
              <a:rPr lang="en-US" sz="2000" b="1" dirty="0" smtClean="0">
                <a:solidFill>
                  <a:schemeClr val="tx1"/>
                </a:solidFill>
              </a:rPr>
              <a:t>Utility</a:t>
            </a:r>
          </a:p>
          <a:p>
            <a:pPr algn="ctr"/>
            <a:r>
              <a:rPr lang="en-US" sz="2000" b="1" dirty="0"/>
              <a:t>S</a:t>
            </a:r>
            <a:r>
              <a:rPr lang="en-US" sz="2000" b="1" dirty="0" smtClean="0">
                <a:solidFill>
                  <a:schemeClr val="tx1"/>
                </a:solidFill>
              </a:rPr>
              <a:t>ubstation</a:t>
            </a:r>
            <a:endParaRPr lang="en-US" sz="2000" b="1" dirty="0">
              <a:solidFill>
                <a:schemeClr val="tx1"/>
              </a:solidFill>
            </a:endParaRPr>
          </a:p>
        </p:txBody>
      </p:sp>
      <p:sp>
        <p:nvSpPr>
          <p:cNvPr id="97" name="TextBox 96"/>
          <p:cNvSpPr txBox="1"/>
          <p:nvPr/>
        </p:nvSpPr>
        <p:spPr>
          <a:xfrm>
            <a:off x="2461426" y="3406914"/>
            <a:ext cx="967574" cy="707886"/>
          </a:xfrm>
          <a:prstGeom prst="rect">
            <a:avLst/>
          </a:prstGeom>
          <a:noFill/>
        </p:spPr>
        <p:txBody>
          <a:bodyPr wrap="none" rtlCol="0">
            <a:spAutoFit/>
          </a:bodyPr>
          <a:lstStyle/>
          <a:p>
            <a:pPr algn="ctr"/>
            <a:r>
              <a:rPr lang="en-US" sz="2000" b="1" dirty="0" smtClean="0">
                <a:solidFill>
                  <a:schemeClr val="tx1"/>
                </a:solidFill>
              </a:rPr>
              <a:t>UPS </a:t>
            </a:r>
          </a:p>
          <a:p>
            <a:pPr algn="ctr"/>
            <a:r>
              <a:rPr lang="en-US" sz="2000" b="1" dirty="0" smtClean="0"/>
              <a:t>B</a:t>
            </a:r>
            <a:r>
              <a:rPr lang="en-US" sz="2000" b="1" dirty="0" smtClean="0">
                <a:solidFill>
                  <a:schemeClr val="tx1"/>
                </a:solidFill>
              </a:rPr>
              <a:t>attery</a:t>
            </a:r>
            <a:endParaRPr lang="en-US" sz="2000" b="1" dirty="0">
              <a:solidFill>
                <a:schemeClr val="tx1"/>
              </a:solidFill>
            </a:endParaRPr>
          </a:p>
        </p:txBody>
      </p:sp>
      <p:grpSp>
        <p:nvGrpSpPr>
          <p:cNvPr id="2" name="Group 207"/>
          <p:cNvGrpSpPr/>
          <p:nvPr/>
        </p:nvGrpSpPr>
        <p:grpSpPr>
          <a:xfrm>
            <a:off x="3939120" y="990600"/>
            <a:ext cx="632880" cy="1020769"/>
            <a:chOff x="2588172" y="914400"/>
            <a:chExt cx="512381" cy="1066800"/>
          </a:xfrm>
        </p:grpSpPr>
        <p:cxnSp>
          <p:nvCxnSpPr>
            <p:cNvPr id="55" name="Straight Connector 54"/>
            <p:cNvCxnSpPr/>
            <p:nvPr/>
          </p:nvCxnSpPr>
          <p:spPr>
            <a:xfrm>
              <a:off x="2701159" y="1211751"/>
              <a:ext cx="2890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0800000">
              <a:off x="2727434" y="1574129"/>
              <a:ext cx="236483" cy="241585"/>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2674882" y="914400"/>
              <a:ext cx="373117" cy="90131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648607" y="1115117"/>
              <a:ext cx="3941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705393"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889324" y="1110882"/>
              <a:ext cx="96634" cy="1051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8" idx="2"/>
            </p:cNvCxnSpPr>
            <p:nvPr/>
          </p:nvCxnSpPr>
          <p:spPr>
            <a:xfrm rot="5400000" flipH="1" flipV="1">
              <a:off x="2576131" y="1861915"/>
              <a:ext cx="144952" cy="525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4"/>
            </p:cNvCxnSpPr>
            <p:nvPr/>
          </p:nvCxnSpPr>
          <p:spPr>
            <a:xfrm rot="16200000" flipV="1">
              <a:off x="2986035" y="1877678"/>
              <a:ext cx="144952" cy="210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10800000">
              <a:off x="2806262" y="1211751"/>
              <a:ext cx="78828" cy="362378"/>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8"/>
            <p:cNvGrpSpPr/>
            <p:nvPr/>
          </p:nvGrpSpPr>
          <p:grpSpPr>
            <a:xfrm>
              <a:off x="2588172" y="1908725"/>
              <a:ext cx="78828" cy="72475"/>
              <a:chOff x="6705600" y="3886200"/>
              <a:chExt cx="1295400" cy="2819400"/>
            </a:xfrm>
          </p:grpSpPr>
          <p:cxnSp>
            <p:nvCxnSpPr>
              <p:cNvPr id="85" name="Straight Connector 8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8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3048000" y="1908725"/>
              <a:ext cx="52553" cy="72475"/>
              <a:chOff x="6705606" y="3886206"/>
              <a:chExt cx="1295437" cy="2819392"/>
            </a:xfrm>
          </p:grpSpPr>
          <p:cxnSp>
            <p:nvCxnSpPr>
              <p:cNvPr id="103" name="Straight Connector 10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6857968" y="3886206"/>
                <a:ext cx="990614" cy="2362194"/>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5" idx="2"/>
              </p:cNvCxnSpPr>
              <p:nvPr/>
            </p:nvCxnSpPr>
            <p:spPr>
              <a:xfrm rot="5400000" flipH="1" flipV="1">
                <a:off x="6553213"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4"/>
              </p:cNvCxnSpPr>
              <p:nvPr/>
            </p:nvCxnSpPr>
            <p:spPr>
              <a:xfrm rot="16200000" flipV="1">
                <a:off x="7696238" y="6400793"/>
                <a:ext cx="457198" cy="1524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1"/>
            <p:cNvGrpSpPr/>
            <p:nvPr/>
          </p:nvGrpSpPr>
          <p:grpSpPr>
            <a:xfrm>
              <a:off x="2622331" y="1115117"/>
              <a:ext cx="52552" cy="72475"/>
              <a:chOff x="6705600" y="3886200"/>
              <a:chExt cx="1295400" cy="2819400"/>
            </a:xfrm>
          </p:grpSpPr>
          <p:cxnSp>
            <p:nvCxnSpPr>
              <p:cNvPr id="113" name="Straight Connector 112"/>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1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3"/>
            <p:cNvGrpSpPr/>
            <p:nvPr/>
          </p:nvGrpSpPr>
          <p:grpSpPr>
            <a:xfrm>
              <a:off x="3016469" y="1115117"/>
              <a:ext cx="52552" cy="72475"/>
              <a:chOff x="6705600" y="3886200"/>
              <a:chExt cx="1295400" cy="2819400"/>
            </a:xfrm>
          </p:grpSpPr>
          <p:cxnSp>
            <p:nvCxnSpPr>
              <p:cNvPr id="125" name="Straight Connector 124"/>
              <p:cNvCxnSpPr/>
              <p:nvPr/>
            </p:nvCxnSpPr>
            <p:spPr>
              <a:xfrm>
                <a:off x="6934200" y="4343400"/>
                <a:ext cx="8382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10800000">
                <a:off x="7010400" y="5486400"/>
                <a:ext cx="685800" cy="762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858000" y="3886200"/>
                <a:ext cx="990600" cy="23622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6781800" y="4038600"/>
                <a:ext cx="1143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6934200" y="4038600"/>
                <a:ext cx="304801"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7467600" y="4038600"/>
                <a:ext cx="304800" cy="3048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7" idx="2"/>
              </p:cNvCxnSpPr>
              <p:nvPr/>
            </p:nvCxnSpPr>
            <p:spPr>
              <a:xfrm rot="5400000" flipH="1" flipV="1">
                <a:off x="6553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7" idx="4"/>
              </p:cNvCxnSpPr>
              <p:nvPr/>
            </p:nvCxnSpPr>
            <p:spPr>
              <a:xfrm rot="16200000" flipV="1">
                <a:off x="7696200" y="6400800"/>
                <a:ext cx="457200" cy="1524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Isosceles Triangle 132"/>
              <p:cNvSpPr/>
              <p:nvPr/>
            </p:nvSpPr>
            <p:spPr>
              <a:xfrm rot="10800000">
                <a:off x="7239000" y="4343400"/>
                <a:ext cx="228600" cy="1143000"/>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482" name="Picture 2" descr="Caterpillar Offers Tier 2 EPA-compliant 18kW Diesel Generator Set"/>
          <p:cNvPicPr>
            <a:picLocks noChangeAspect="1" noChangeArrowheads="1"/>
          </p:cNvPicPr>
          <p:nvPr/>
        </p:nvPicPr>
        <p:blipFill>
          <a:blip r:embed="rId4" cstate="print"/>
          <a:srcRect/>
          <a:stretch>
            <a:fillRect/>
          </a:stretch>
        </p:blipFill>
        <p:spPr bwMode="auto">
          <a:xfrm>
            <a:off x="4921740" y="2209801"/>
            <a:ext cx="1402731" cy="838199"/>
          </a:xfrm>
          <a:prstGeom prst="rect">
            <a:avLst/>
          </a:prstGeom>
          <a:solidFill>
            <a:srgbClr val="92D050"/>
          </a:solidFill>
        </p:spPr>
      </p:pic>
      <p:sp>
        <p:nvSpPr>
          <p:cNvPr id="140" name="Can 139"/>
          <p:cNvSpPr/>
          <p:nvPr/>
        </p:nvSpPr>
        <p:spPr>
          <a:xfrm rot="16200000">
            <a:off x="3730426" y="3753786"/>
            <a:ext cx="246184" cy="88982"/>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4" descr="http://webobjects2.cdw.com/is/image/CDW/662901?$product_230$"/>
          <p:cNvPicPr>
            <a:picLocks noChangeAspect="1" noChangeArrowheads="1"/>
          </p:cNvPicPr>
          <p:nvPr/>
        </p:nvPicPr>
        <p:blipFill>
          <a:blip r:embed="rId5" cstate="print"/>
          <a:srcRect/>
          <a:stretch>
            <a:fillRect/>
          </a:stretch>
        </p:blipFill>
        <p:spPr bwMode="auto">
          <a:xfrm>
            <a:off x="5133868" y="4639012"/>
            <a:ext cx="1495532" cy="771188"/>
          </a:xfrm>
          <a:prstGeom prst="rect">
            <a:avLst/>
          </a:prstGeom>
          <a:noFill/>
        </p:spPr>
      </p:pic>
      <p:pic>
        <p:nvPicPr>
          <p:cNvPr id="146" name="Picture 4" descr="http://webobjects2.cdw.com/is/image/CDW/662901?$product_230$"/>
          <p:cNvPicPr>
            <a:picLocks noChangeAspect="1" noChangeArrowheads="1"/>
          </p:cNvPicPr>
          <p:nvPr/>
        </p:nvPicPr>
        <p:blipFill>
          <a:blip r:embed="rId5" cstate="print"/>
          <a:srcRect/>
          <a:stretch>
            <a:fillRect/>
          </a:stretch>
        </p:blipFill>
        <p:spPr bwMode="auto">
          <a:xfrm>
            <a:off x="3124200" y="4639012"/>
            <a:ext cx="1562100" cy="771188"/>
          </a:xfrm>
          <a:prstGeom prst="rect">
            <a:avLst/>
          </a:prstGeom>
          <a:noFill/>
        </p:spPr>
      </p:pic>
      <p:pic>
        <p:nvPicPr>
          <p:cNvPr id="158" name="Picture 4" descr="http://webobjects2.cdw.com/is/image/CDW/662901?$product_230$"/>
          <p:cNvPicPr>
            <a:picLocks noChangeAspect="1" noChangeArrowheads="1"/>
          </p:cNvPicPr>
          <p:nvPr/>
        </p:nvPicPr>
        <p:blipFill>
          <a:blip r:embed="rId5" cstate="print"/>
          <a:srcRect/>
          <a:stretch>
            <a:fillRect/>
          </a:stretch>
        </p:blipFill>
        <p:spPr bwMode="auto">
          <a:xfrm>
            <a:off x="2209800" y="4639012"/>
            <a:ext cx="1524000" cy="771188"/>
          </a:xfrm>
          <a:prstGeom prst="rect">
            <a:avLst/>
          </a:prstGeom>
          <a:noFill/>
        </p:spPr>
      </p:pic>
      <p:sp>
        <p:nvSpPr>
          <p:cNvPr id="159" name="TextBox 158"/>
          <p:cNvSpPr txBox="1"/>
          <p:nvPr/>
        </p:nvSpPr>
        <p:spPr>
          <a:xfrm>
            <a:off x="4803486" y="4623138"/>
            <a:ext cx="875957" cy="523220"/>
          </a:xfrm>
          <a:prstGeom prst="rect">
            <a:avLst/>
          </a:prstGeom>
          <a:noFill/>
        </p:spPr>
        <p:txBody>
          <a:bodyPr wrap="square">
            <a:spAutoFit/>
          </a:bodyPr>
          <a:lstStyle/>
          <a:p>
            <a:pPr>
              <a:defRPr/>
            </a:pPr>
            <a:r>
              <a:rPr lang="en-US" sz="2800" b="1" dirty="0">
                <a:solidFill>
                  <a:prstClr val="black"/>
                </a:solidFill>
                <a:ea typeface="ＭＳ Ｐゴシック"/>
                <a:cs typeface="Arial" charset="0"/>
              </a:rPr>
              <a:t>…</a:t>
            </a:r>
          </a:p>
        </p:txBody>
      </p:sp>
      <p:sp>
        <p:nvSpPr>
          <p:cNvPr id="225" name="Can 224"/>
          <p:cNvSpPr/>
          <p:nvPr/>
        </p:nvSpPr>
        <p:spPr>
          <a:xfrm rot="5400000">
            <a:off x="3971149" y="3496454"/>
            <a:ext cx="533395" cy="550896"/>
          </a:xfrm>
          <a:prstGeom prst="can">
            <a:avLst>
              <a:gd name="adj" fmla="val 15585"/>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an 197"/>
          <p:cNvSpPr/>
          <p:nvPr/>
        </p:nvSpPr>
        <p:spPr>
          <a:xfrm rot="5400000">
            <a:off x="4310136" y="3594011"/>
            <a:ext cx="533397" cy="355782"/>
          </a:xfrm>
          <a:prstGeom prst="can">
            <a:avLst>
              <a:gd name="adj" fmla="val 17018"/>
            </a:avLst>
          </a:prstGeom>
          <a:solidFill>
            <a:srgbClr val="0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an 140"/>
          <p:cNvSpPr/>
          <p:nvPr/>
        </p:nvSpPr>
        <p:spPr>
          <a:xfrm rot="16200000">
            <a:off x="4057732" y="3326989"/>
            <a:ext cx="533400" cy="889821"/>
          </a:xfrm>
          <a:prstGeom prst="can">
            <a:avLst>
              <a:gd name="adj" fmla="val 160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914400" y="4470737"/>
            <a:ext cx="1452962" cy="1015663"/>
          </a:xfrm>
          <a:prstGeom prst="rect">
            <a:avLst/>
          </a:prstGeom>
          <a:noFill/>
        </p:spPr>
        <p:txBody>
          <a:bodyPr wrap="none" rtlCol="0">
            <a:spAutoFit/>
          </a:bodyPr>
          <a:lstStyle/>
          <a:p>
            <a:pPr algn="ctr"/>
            <a:r>
              <a:rPr lang="en-US" sz="2000" b="1" dirty="0" smtClean="0"/>
              <a:t>Power</a:t>
            </a:r>
          </a:p>
          <a:p>
            <a:pPr algn="ctr"/>
            <a:r>
              <a:rPr lang="en-US" sz="2000" b="1" dirty="0" smtClean="0">
                <a:solidFill>
                  <a:schemeClr val="tx1"/>
                </a:solidFill>
              </a:rPr>
              <a:t>Distribution</a:t>
            </a:r>
          </a:p>
          <a:p>
            <a:pPr algn="ctr"/>
            <a:r>
              <a:rPr lang="en-US" sz="2000" b="1" dirty="0" smtClean="0"/>
              <a:t>Unit (PDU)</a:t>
            </a:r>
            <a:endParaRPr lang="en-US" sz="2000" b="1" dirty="0">
              <a:solidFill>
                <a:schemeClr val="tx1"/>
              </a:solidFill>
            </a:endParaRPr>
          </a:p>
        </p:txBody>
      </p:sp>
      <p:sp>
        <p:nvSpPr>
          <p:cNvPr id="96" name="TextBox 95"/>
          <p:cNvSpPr txBox="1"/>
          <p:nvPr/>
        </p:nvSpPr>
        <p:spPr>
          <a:xfrm>
            <a:off x="6081387" y="2108537"/>
            <a:ext cx="1691013" cy="1015663"/>
          </a:xfrm>
          <a:prstGeom prst="rect">
            <a:avLst/>
          </a:prstGeom>
          <a:noFill/>
        </p:spPr>
        <p:txBody>
          <a:bodyPr wrap="square" rtlCol="0">
            <a:spAutoFit/>
          </a:bodyPr>
          <a:lstStyle/>
          <a:p>
            <a:pPr algn="ctr"/>
            <a:r>
              <a:rPr lang="en-US" sz="2000" b="1" dirty="0" smtClean="0">
                <a:solidFill>
                  <a:schemeClr val="tx1"/>
                </a:solidFill>
              </a:rPr>
              <a:t>Diesel Generator</a:t>
            </a:r>
          </a:p>
          <a:p>
            <a:pPr algn="ctr"/>
            <a:r>
              <a:rPr lang="en-US" sz="2000" b="1" dirty="0" smtClean="0"/>
              <a:t>(DG)</a:t>
            </a:r>
            <a:endParaRPr lang="en-US" sz="2000" b="1" dirty="0" smtClean="0">
              <a:solidFill>
                <a:schemeClr val="tx1"/>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319" y="2027685"/>
            <a:ext cx="1412281" cy="2087115"/>
          </a:xfrm>
          <a:prstGeom prst="rect">
            <a:avLst/>
          </a:prstGeom>
        </p:spPr>
      </p:pic>
      <p:sp>
        <p:nvSpPr>
          <p:cNvPr id="11" name="TextBox 10"/>
          <p:cNvSpPr txBox="1"/>
          <p:nvPr/>
        </p:nvSpPr>
        <p:spPr>
          <a:xfrm>
            <a:off x="367039" y="1219200"/>
            <a:ext cx="1614161" cy="830997"/>
          </a:xfrm>
          <a:prstGeom prst="rect">
            <a:avLst/>
          </a:prstGeom>
          <a:noFill/>
        </p:spPr>
        <p:txBody>
          <a:bodyPr wrap="none" rtlCol="0">
            <a:spAutoFit/>
          </a:bodyPr>
          <a:lstStyle/>
          <a:p>
            <a:pPr algn="ctr"/>
            <a:r>
              <a:rPr lang="en-US" sz="2400" b="1" dirty="0" smtClean="0"/>
              <a:t>Rated Peak</a:t>
            </a:r>
          </a:p>
          <a:p>
            <a:pPr algn="ctr"/>
            <a:r>
              <a:rPr lang="en-US" sz="2400" b="1" dirty="0"/>
              <a:t>c</a:t>
            </a:r>
            <a:r>
              <a:rPr lang="en-US" sz="2400" b="1" dirty="0" smtClean="0"/>
              <a:t>apacity</a:t>
            </a:r>
            <a:endParaRPr lang="en-US" sz="2400" b="1" dirty="0"/>
          </a:p>
        </p:txBody>
      </p:sp>
      <p:sp>
        <p:nvSpPr>
          <p:cNvPr id="79" name="Text Box 5"/>
          <p:cNvSpPr txBox="1">
            <a:spLocks noChangeArrowheads="1"/>
          </p:cNvSpPr>
          <p:nvPr/>
        </p:nvSpPr>
        <p:spPr bwMode="auto">
          <a:xfrm rot="16200000">
            <a:off x="4583657" y="1131343"/>
            <a:ext cx="1203502" cy="312416"/>
          </a:xfrm>
          <a:prstGeom prst="rect">
            <a:avLst/>
          </a:prstGeom>
          <a:noFill/>
          <a:ln w="9525">
            <a:noFill/>
            <a:miter lim="800000"/>
            <a:headEnd/>
            <a:tailEnd/>
          </a:ln>
        </p:spPr>
        <p:txBody>
          <a:bodyPr wrap="none"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000000"/>
                </a:solidFill>
                <a:latin typeface="Calibri" pitchFamily="84" charset="0"/>
                <a:ea typeface="DejaVu LGC Sans" charset="0"/>
                <a:cs typeface="DejaVu LGC Sans" charset="0"/>
              </a:rPr>
              <a:t>Power </a:t>
            </a:r>
            <a:r>
              <a:rPr lang="en-GB" sz="1600" b="1" dirty="0" smtClean="0">
                <a:solidFill>
                  <a:srgbClr val="000000"/>
                </a:solidFill>
                <a:latin typeface="Calibri" pitchFamily="84" charset="0"/>
                <a:ea typeface="DejaVu LGC Sans" charset="0"/>
                <a:cs typeface="DejaVu LGC Sans" charset="0"/>
              </a:rPr>
              <a:t>(W</a:t>
            </a:r>
            <a:r>
              <a:rPr lang="en-GB" sz="1600" b="1" dirty="0">
                <a:solidFill>
                  <a:srgbClr val="000000"/>
                </a:solidFill>
                <a:latin typeface="Calibri" pitchFamily="84" charset="0"/>
                <a:ea typeface="DejaVu LGC Sans" charset="0"/>
                <a:cs typeface="DejaVu LGC Sans" charset="0"/>
              </a:rPr>
              <a:t>)</a:t>
            </a:r>
          </a:p>
        </p:txBody>
      </p:sp>
      <p:sp>
        <p:nvSpPr>
          <p:cNvPr id="80" name="Line 3"/>
          <p:cNvSpPr>
            <a:spLocks noChangeShapeType="1"/>
          </p:cNvSpPr>
          <p:nvPr/>
        </p:nvSpPr>
        <p:spPr bwMode="auto">
          <a:xfrm>
            <a:off x="5374610" y="1761846"/>
            <a:ext cx="1400862" cy="539"/>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82" name="Text Box 6"/>
          <p:cNvSpPr txBox="1">
            <a:spLocks noChangeArrowheads="1"/>
          </p:cNvSpPr>
          <p:nvPr/>
        </p:nvSpPr>
        <p:spPr bwMode="auto">
          <a:xfrm>
            <a:off x="5637862" y="1731547"/>
            <a:ext cx="791587" cy="241402"/>
          </a:xfrm>
          <a:prstGeom prst="rect">
            <a:avLst/>
          </a:prstGeom>
          <a:noFill/>
          <a:ln w="9525">
            <a:noFill/>
            <a:miter lim="800000"/>
            <a:headEnd/>
            <a:tailEnd/>
          </a:ln>
        </p:spPr>
        <p:txBody>
          <a:bodyPr lIns="81639" tIns="40820" rIns="81639" bIns="40820">
            <a:prstTxWarp prst="textNoShape">
              <a:avLst/>
            </a:prstTxWarp>
          </a:bodyPr>
          <a:lstStyle/>
          <a:p>
            <a:pPr algn="ctr" defTabSz="414338" hangingPunct="0">
              <a:lnSpc>
                <a:spcPct val="124000"/>
              </a:lnSpc>
              <a:buClr>
                <a:srgbClr val="000000"/>
              </a:buClr>
              <a:buSzPct val="45000"/>
              <a:buFont typeface="Wingdings" pitchFamily="84"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smtClean="0">
                <a:solidFill>
                  <a:srgbClr val="000000"/>
                </a:solidFill>
                <a:latin typeface="Calibri" pitchFamily="84" charset="0"/>
                <a:ea typeface="DejaVu LGC Sans" charset="0"/>
                <a:cs typeface="DejaVu LGC Sans" charset="0"/>
              </a:rPr>
              <a:t>Time</a:t>
            </a:r>
            <a:endParaRPr lang="en-GB" sz="1050" b="1" dirty="0">
              <a:solidFill>
                <a:srgbClr val="000000"/>
              </a:solidFill>
              <a:latin typeface="Calibri" pitchFamily="84" charset="0"/>
              <a:ea typeface="DejaVu LGC Sans" charset="0"/>
              <a:cs typeface="DejaVu LGC Sans" charset="0"/>
            </a:endParaRPr>
          </a:p>
        </p:txBody>
      </p:sp>
      <p:sp>
        <p:nvSpPr>
          <p:cNvPr id="83" name="Freeform 82"/>
          <p:cNvSpPr/>
          <p:nvPr/>
        </p:nvSpPr>
        <p:spPr>
          <a:xfrm>
            <a:off x="5423491" y="822583"/>
            <a:ext cx="1257447" cy="891288"/>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84" name="Straight Connector 83"/>
          <p:cNvCxnSpPr/>
          <p:nvPr/>
        </p:nvCxnSpPr>
        <p:spPr>
          <a:xfrm>
            <a:off x="5423491" y="762000"/>
            <a:ext cx="137596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423491" y="533400"/>
            <a:ext cx="0" cy="1290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7598652" y="2248310"/>
            <a:ext cx="783348" cy="723490"/>
            <a:chOff x="3353509" y="916885"/>
            <a:chExt cx="3820087" cy="2821886"/>
          </a:xfrm>
        </p:grpSpPr>
        <p:sp>
          <p:nvSpPr>
            <p:cNvPr id="10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15" name="Freeform 114"/>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34" name="Straight Arrow Connector 133"/>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5084052" y="3391310"/>
            <a:ext cx="783348" cy="723490"/>
            <a:chOff x="3353509" y="916885"/>
            <a:chExt cx="3820087" cy="2821886"/>
          </a:xfrm>
        </p:grpSpPr>
        <p:sp>
          <p:nvSpPr>
            <p:cNvPr id="147"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48" name="Freeform 147"/>
            <p:cNvSpPr/>
            <p:nvPr/>
          </p:nvSpPr>
          <p:spPr>
            <a:xfrm>
              <a:off x="3486805" y="1221685"/>
              <a:ext cx="3429000" cy="224154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49" name="Straight Arrow Connector 148"/>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477000" y="5562600"/>
            <a:ext cx="578086" cy="558463"/>
            <a:chOff x="3353509" y="916885"/>
            <a:chExt cx="3820087" cy="2821886"/>
          </a:xfrm>
        </p:grpSpPr>
        <p:sp>
          <p:nvSpPr>
            <p:cNvPr id="15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2" name="Freeform 15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3" name="Straight Arrow Connector 15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4495800" y="5562600"/>
            <a:ext cx="578086" cy="558463"/>
            <a:chOff x="3353509" y="916885"/>
            <a:chExt cx="3820087" cy="2821886"/>
          </a:xfrm>
        </p:grpSpPr>
        <p:sp>
          <p:nvSpPr>
            <p:cNvPr id="155"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56" name="Freeform 155"/>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57" name="Straight Arrow Connector 156"/>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3429000" y="5562600"/>
            <a:ext cx="578086" cy="558463"/>
            <a:chOff x="3353509" y="916885"/>
            <a:chExt cx="3820087" cy="2821886"/>
          </a:xfrm>
        </p:grpSpPr>
        <p:sp>
          <p:nvSpPr>
            <p:cNvPr id="161" name="Line 3"/>
            <p:cNvSpPr>
              <a:spLocks noChangeShapeType="1"/>
            </p:cNvSpPr>
            <p:nvPr/>
          </p:nvSpPr>
          <p:spPr bwMode="auto">
            <a:xfrm>
              <a:off x="3353509" y="3583885"/>
              <a:ext cx="3820087" cy="1356"/>
            </a:xfrm>
            <a:prstGeom prst="line">
              <a:avLst/>
            </a:prstGeom>
            <a:noFill/>
            <a:ln w="57150">
              <a:solidFill>
                <a:srgbClr val="000000"/>
              </a:solidFill>
              <a:round/>
              <a:headEnd/>
              <a:tailEnd type="triangle" w="med" len="med"/>
            </a:ln>
          </p:spPr>
          <p:txBody>
            <a:bodyPr/>
            <a:lstStyle/>
            <a:p>
              <a:pPr defTabSz="914400" fontAlgn="auto">
                <a:spcBef>
                  <a:spcPts val="0"/>
                </a:spcBef>
                <a:spcAft>
                  <a:spcPts val="0"/>
                </a:spcAft>
                <a:defRPr/>
              </a:pPr>
              <a:endParaRPr lang="en-US" sz="1050">
                <a:solidFill>
                  <a:prstClr val="black"/>
                </a:solidFill>
                <a:latin typeface="Calibri"/>
                <a:ea typeface="+mn-ea"/>
                <a:cs typeface="+mn-cs"/>
              </a:endParaRPr>
            </a:p>
          </p:txBody>
        </p:sp>
        <p:sp>
          <p:nvSpPr>
            <p:cNvPr id="162" name="Freeform 161"/>
            <p:cNvSpPr/>
            <p:nvPr/>
          </p:nvSpPr>
          <p:spPr>
            <a:xfrm>
              <a:off x="3486802" y="1813602"/>
              <a:ext cx="2525488" cy="1649627"/>
            </a:xfrm>
            <a:custGeom>
              <a:avLst/>
              <a:gdLst>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8 w 7818120"/>
                <a:gd name="connsiteY40" fmla="*/ 106070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2 w 7818120"/>
                <a:gd name="connsiteY39" fmla="*/ 116128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6 w 7818120"/>
                <a:gd name="connsiteY41" fmla="*/ 113385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534657 w 7818120"/>
                <a:gd name="connsiteY41" fmla="*/ 1456936 h 3666744"/>
                <a:gd name="connsiteX42" fmla="*/ 7726680 w 7818120"/>
                <a:gd name="connsiteY42" fmla="*/ 1508760 h 3666744"/>
                <a:gd name="connsiteX43" fmla="*/ 7818120 w 7818120"/>
                <a:gd name="connsiteY43" fmla="*/ 1874520 h 3666744"/>
                <a:gd name="connsiteX44" fmla="*/ 7818120 w 7818120"/>
                <a:gd name="connsiteY44"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 name="connsiteX0" fmla="*/ 0 w 7818120"/>
                <a:gd name="connsiteY0" fmla="*/ 3666744 h 3666744"/>
                <a:gd name="connsiteX1" fmla="*/ 347472 w 7818120"/>
                <a:gd name="connsiteY1" fmla="*/ 3337560 h 3666744"/>
                <a:gd name="connsiteX2" fmla="*/ 603504 w 7818120"/>
                <a:gd name="connsiteY2" fmla="*/ 3127248 h 3666744"/>
                <a:gd name="connsiteX3" fmla="*/ 740664 w 7818120"/>
                <a:gd name="connsiteY3" fmla="*/ 2944368 h 3666744"/>
                <a:gd name="connsiteX4" fmla="*/ 795528 w 7818120"/>
                <a:gd name="connsiteY4" fmla="*/ 2752344 h 3666744"/>
                <a:gd name="connsiteX5" fmla="*/ 1051560 w 7818120"/>
                <a:gd name="connsiteY5" fmla="*/ 2532888 h 3666744"/>
                <a:gd name="connsiteX6" fmla="*/ 1143000 w 7818120"/>
                <a:gd name="connsiteY6" fmla="*/ 1883664 h 3666744"/>
                <a:gd name="connsiteX7" fmla="*/ 1252728 w 7818120"/>
                <a:gd name="connsiteY7" fmla="*/ 1682496 h 3666744"/>
                <a:gd name="connsiteX8" fmla="*/ 1252728 w 7818120"/>
                <a:gd name="connsiteY8" fmla="*/ 1289304 h 3666744"/>
                <a:gd name="connsiteX9" fmla="*/ 1399032 w 7818120"/>
                <a:gd name="connsiteY9" fmla="*/ 1078992 h 3666744"/>
                <a:gd name="connsiteX10" fmla="*/ 1472184 w 7818120"/>
                <a:gd name="connsiteY10" fmla="*/ 621792 h 3666744"/>
                <a:gd name="connsiteX11" fmla="*/ 1572768 w 7818120"/>
                <a:gd name="connsiteY11" fmla="*/ 155448 h 3666744"/>
                <a:gd name="connsiteX12" fmla="*/ 1828800 w 7818120"/>
                <a:gd name="connsiteY12" fmla="*/ 27432 h 3666744"/>
                <a:gd name="connsiteX13" fmla="*/ 1938528 w 7818120"/>
                <a:gd name="connsiteY13" fmla="*/ 27432 h 3666744"/>
                <a:gd name="connsiteX14" fmla="*/ 2084832 w 7818120"/>
                <a:gd name="connsiteY14" fmla="*/ 192024 h 3666744"/>
                <a:gd name="connsiteX15" fmla="*/ 2203704 w 7818120"/>
                <a:gd name="connsiteY15" fmla="*/ 886968 h 3666744"/>
                <a:gd name="connsiteX16" fmla="*/ 2249424 w 7818120"/>
                <a:gd name="connsiteY16" fmla="*/ 1316736 h 3666744"/>
                <a:gd name="connsiteX17" fmla="*/ 2468880 w 7818120"/>
                <a:gd name="connsiteY17" fmla="*/ 1554480 h 3666744"/>
                <a:gd name="connsiteX18" fmla="*/ 2734056 w 7818120"/>
                <a:gd name="connsiteY18" fmla="*/ 1856232 h 3666744"/>
                <a:gd name="connsiteX19" fmla="*/ 2862072 w 7818120"/>
                <a:gd name="connsiteY19" fmla="*/ 2203704 h 3666744"/>
                <a:gd name="connsiteX20" fmla="*/ 2926080 w 7818120"/>
                <a:gd name="connsiteY20" fmla="*/ 2487168 h 3666744"/>
                <a:gd name="connsiteX21" fmla="*/ 3191256 w 7818120"/>
                <a:gd name="connsiteY21" fmla="*/ 2743200 h 3666744"/>
                <a:gd name="connsiteX22" fmla="*/ 3803904 w 7818120"/>
                <a:gd name="connsiteY22" fmla="*/ 2770632 h 3666744"/>
                <a:gd name="connsiteX23" fmla="*/ 4078224 w 7818120"/>
                <a:gd name="connsiteY23" fmla="*/ 2532888 h 3666744"/>
                <a:gd name="connsiteX24" fmla="*/ 4251960 w 7818120"/>
                <a:gd name="connsiteY24" fmla="*/ 2249424 h 3666744"/>
                <a:gd name="connsiteX25" fmla="*/ 4315968 w 7818120"/>
                <a:gd name="connsiteY25" fmla="*/ 1920240 h 3666744"/>
                <a:gd name="connsiteX26" fmla="*/ 4425696 w 7818120"/>
                <a:gd name="connsiteY26" fmla="*/ 1783080 h 3666744"/>
                <a:gd name="connsiteX27" fmla="*/ 4718304 w 7818120"/>
                <a:gd name="connsiteY27" fmla="*/ 1737360 h 3666744"/>
                <a:gd name="connsiteX28" fmla="*/ 5029200 w 7818120"/>
                <a:gd name="connsiteY28" fmla="*/ 1792224 h 3666744"/>
                <a:gd name="connsiteX29" fmla="*/ 5266944 w 7818120"/>
                <a:gd name="connsiteY29" fmla="*/ 2011680 h 3666744"/>
                <a:gd name="connsiteX30" fmla="*/ 5349240 w 7818120"/>
                <a:gd name="connsiteY30" fmla="*/ 2194560 h 3666744"/>
                <a:gd name="connsiteX31" fmla="*/ 5541264 w 7818120"/>
                <a:gd name="connsiteY31" fmla="*/ 2432304 h 3666744"/>
                <a:gd name="connsiteX32" fmla="*/ 5779008 w 7818120"/>
                <a:gd name="connsiteY32" fmla="*/ 2697480 h 3666744"/>
                <a:gd name="connsiteX33" fmla="*/ 5952744 w 7818120"/>
                <a:gd name="connsiteY33" fmla="*/ 2788920 h 3666744"/>
                <a:gd name="connsiteX34" fmla="*/ 6217920 w 7818120"/>
                <a:gd name="connsiteY34" fmla="*/ 2715768 h 3666744"/>
                <a:gd name="connsiteX35" fmla="*/ 6382512 w 7818120"/>
                <a:gd name="connsiteY35" fmla="*/ 2459736 h 3666744"/>
                <a:gd name="connsiteX36" fmla="*/ 6638544 w 7818120"/>
                <a:gd name="connsiteY36" fmla="*/ 2103120 h 3666744"/>
                <a:gd name="connsiteX37" fmla="*/ 6812280 w 7818120"/>
                <a:gd name="connsiteY37" fmla="*/ 1847088 h 3666744"/>
                <a:gd name="connsiteX38" fmla="*/ 6885432 w 7818120"/>
                <a:gd name="connsiteY38" fmla="*/ 1527048 h 3666744"/>
                <a:gd name="connsiteX39" fmla="*/ 7068313 w 7818120"/>
                <a:gd name="connsiteY39" fmla="*/ 1484368 h 3666744"/>
                <a:gd name="connsiteX40" fmla="*/ 7287769 w 7818120"/>
                <a:gd name="connsiteY40" fmla="*/ 1383784 h 3666744"/>
                <a:gd name="connsiteX41" fmla="*/ 7343093 w 7818120"/>
                <a:gd name="connsiteY41" fmla="*/ 1414268 h 3666744"/>
                <a:gd name="connsiteX42" fmla="*/ 7534657 w 7818120"/>
                <a:gd name="connsiteY42" fmla="*/ 1456936 h 3666744"/>
                <a:gd name="connsiteX43" fmla="*/ 7726680 w 7818120"/>
                <a:gd name="connsiteY43" fmla="*/ 1508760 h 3666744"/>
                <a:gd name="connsiteX44" fmla="*/ 7818120 w 7818120"/>
                <a:gd name="connsiteY44" fmla="*/ 1874520 h 3666744"/>
                <a:gd name="connsiteX45" fmla="*/ 7818120 w 7818120"/>
                <a:gd name="connsiteY45" fmla="*/ 1874520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18120" h="3666744">
                  <a:moveTo>
                    <a:pt x="0" y="3666744"/>
                  </a:moveTo>
                  <a:cubicBezTo>
                    <a:pt x="123444" y="3547110"/>
                    <a:pt x="246888" y="3427476"/>
                    <a:pt x="347472" y="3337560"/>
                  </a:cubicBezTo>
                  <a:cubicBezTo>
                    <a:pt x="448056" y="3247644"/>
                    <a:pt x="537972" y="3192780"/>
                    <a:pt x="603504" y="3127248"/>
                  </a:cubicBezTo>
                  <a:cubicBezTo>
                    <a:pt x="669036" y="3061716"/>
                    <a:pt x="708660" y="3006852"/>
                    <a:pt x="740664" y="2944368"/>
                  </a:cubicBezTo>
                  <a:cubicBezTo>
                    <a:pt x="772668" y="2881884"/>
                    <a:pt x="743712" y="2820924"/>
                    <a:pt x="795528" y="2752344"/>
                  </a:cubicBezTo>
                  <a:cubicBezTo>
                    <a:pt x="847344" y="2683764"/>
                    <a:pt x="993648" y="2677668"/>
                    <a:pt x="1051560" y="2532888"/>
                  </a:cubicBezTo>
                  <a:cubicBezTo>
                    <a:pt x="1109472" y="2388108"/>
                    <a:pt x="1109472" y="2025396"/>
                    <a:pt x="1143000" y="1883664"/>
                  </a:cubicBezTo>
                  <a:cubicBezTo>
                    <a:pt x="1176528" y="1741932"/>
                    <a:pt x="1234440" y="1781556"/>
                    <a:pt x="1252728" y="1682496"/>
                  </a:cubicBezTo>
                  <a:cubicBezTo>
                    <a:pt x="1271016" y="1583436"/>
                    <a:pt x="1228344" y="1389888"/>
                    <a:pt x="1252728" y="1289304"/>
                  </a:cubicBezTo>
                  <a:cubicBezTo>
                    <a:pt x="1277112" y="1188720"/>
                    <a:pt x="1362456" y="1190244"/>
                    <a:pt x="1399032" y="1078992"/>
                  </a:cubicBezTo>
                  <a:cubicBezTo>
                    <a:pt x="1435608" y="967740"/>
                    <a:pt x="1443228" y="775716"/>
                    <a:pt x="1472184" y="621792"/>
                  </a:cubicBezTo>
                  <a:cubicBezTo>
                    <a:pt x="1501140" y="467868"/>
                    <a:pt x="1513332" y="254508"/>
                    <a:pt x="1572768" y="155448"/>
                  </a:cubicBezTo>
                  <a:cubicBezTo>
                    <a:pt x="1632204" y="56388"/>
                    <a:pt x="1767840" y="48768"/>
                    <a:pt x="1828800" y="27432"/>
                  </a:cubicBezTo>
                  <a:cubicBezTo>
                    <a:pt x="1889760" y="6096"/>
                    <a:pt x="1895856" y="0"/>
                    <a:pt x="1938528" y="27432"/>
                  </a:cubicBezTo>
                  <a:cubicBezTo>
                    <a:pt x="1981200" y="54864"/>
                    <a:pt x="2040636" y="48768"/>
                    <a:pt x="2084832" y="192024"/>
                  </a:cubicBezTo>
                  <a:cubicBezTo>
                    <a:pt x="2129028" y="335280"/>
                    <a:pt x="2176272" y="699516"/>
                    <a:pt x="2203704" y="886968"/>
                  </a:cubicBezTo>
                  <a:cubicBezTo>
                    <a:pt x="2231136" y="1074420"/>
                    <a:pt x="2205228" y="1205484"/>
                    <a:pt x="2249424" y="1316736"/>
                  </a:cubicBezTo>
                  <a:cubicBezTo>
                    <a:pt x="2293620" y="1427988"/>
                    <a:pt x="2388108" y="1464564"/>
                    <a:pt x="2468880" y="1554480"/>
                  </a:cubicBezTo>
                  <a:cubicBezTo>
                    <a:pt x="2549652" y="1644396"/>
                    <a:pt x="2668524" y="1748028"/>
                    <a:pt x="2734056" y="1856232"/>
                  </a:cubicBezTo>
                  <a:cubicBezTo>
                    <a:pt x="2799588" y="1964436"/>
                    <a:pt x="2830068" y="2098548"/>
                    <a:pt x="2862072" y="2203704"/>
                  </a:cubicBezTo>
                  <a:cubicBezTo>
                    <a:pt x="2894076" y="2308860"/>
                    <a:pt x="2871216" y="2397252"/>
                    <a:pt x="2926080" y="2487168"/>
                  </a:cubicBezTo>
                  <a:cubicBezTo>
                    <a:pt x="2980944" y="2577084"/>
                    <a:pt x="3044952" y="2695956"/>
                    <a:pt x="3191256" y="2743200"/>
                  </a:cubicBezTo>
                  <a:cubicBezTo>
                    <a:pt x="3337560" y="2790444"/>
                    <a:pt x="3656076" y="2805684"/>
                    <a:pt x="3803904" y="2770632"/>
                  </a:cubicBezTo>
                  <a:cubicBezTo>
                    <a:pt x="3951732" y="2735580"/>
                    <a:pt x="4003548" y="2619756"/>
                    <a:pt x="4078224" y="2532888"/>
                  </a:cubicBezTo>
                  <a:cubicBezTo>
                    <a:pt x="4152900" y="2446020"/>
                    <a:pt x="4212336" y="2351532"/>
                    <a:pt x="4251960" y="2249424"/>
                  </a:cubicBezTo>
                  <a:cubicBezTo>
                    <a:pt x="4291584" y="2147316"/>
                    <a:pt x="4287012" y="1997964"/>
                    <a:pt x="4315968" y="1920240"/>
                  </a:cubicBezTo>
                  <a:cubicBezTo>
                    <a:pt x="4344924" y="1842516"/>
                    <a:pt x="4358640" y="1813560"/>
                    <a:pt x="4425696" y="1783080"/>
                  </a:cubicBezTo>
                  <a:cubicBezTo>
                    <a:pt x="4492752" y="1752600"/>
                    <a:pt x="4617720" y="1735836"/>
                    <a:pt x="4718304" y="1737360"/>
                  </a:cubicBezTo>
                  <a:cubicBezTo>
                    <a:pt x="4818888" y="1738884"/>
                    <a:pt x="4937760" y="1746504"/>
                    <a:pt x="5029200" y="1792224"/>
                  </a:cubicBezTo>
                  <a:cubicBezTo>
                    <a:pt x="5120640" y="1837944"/>
                    <a:pt x="5213604" y="1944624"/>
                    <a:pt x="5266944" y="2011680"/>
                  </a:cubicBezTo>
                  <a:cubicBezTo>
                    <a:pt x="5320284" y="2078736"/>
                    <a:pt x="5303520" y="2124456"/>
                    <a:pt x="5349240" y="2194560"/>
                  </a:cubicBezTo>
                  <a:cubicBezTo>
                    <a:pt x="5394960" y="2264664"/>
                    <a:pt x="5469636" y="2348484"/>
                    <a:pt x="5541264" y="2432304"/>
                  </a:cubicBezTo>
                  <a:cubicBezTo>
                    <a:pt x="5612892" y="2516124"/>
                    <a:pt x="5710428" y="2638044"/>
                    <a:pt x="5779008" y="2697480"/>
                  </a:cubicBezTo>
                  <a:cubicBezTo>
                    <a:pt x="5847588" y="2756916"/>
                    <a:pt x="5879592" y="2785872"/>
                    <a:pt x="5952744" y="2788920"/>
                  </a:cubicBezTo>
                  <a:cubicBezTo>
                    <a:pt x="6025896" y="2791968"/>
                    <a:pt x="6146292" y="2770632"/>
                    <a:pt x="6217920" y="2715768"/>
                  </a:cubicBezTo>
                  <a:cubicBezTo>
                    <a:pt x="6289548" y="2660904"/>
                    <a:pt x="6312408" y="2561844"/>
                    <a:pt x="6382512" y="2459736"/>
                  </a:cubicBezTo>
                  <a:cubicBezTo>
                    <a:pt x="6452616" y="2357628"/>
                    <a:pt x="6566916" y="2205228"/>
                    <a:pt x="6638544" y="2103120"/>
                  </a:cubicBezTo>
                  <a:cubicBezTo>
                    <a:pt x="6710172" y="2001012"/>
                    <a:pt x="6771132" y="1943100"/>
                    <a:pt x="6812280" y="1847088"/>
                  </a:cubicBezTo>
                  <a:cubicBezTo>
                    <a:pt x="6853428" y="1751076"/>
                    <a:pt x="6842760" y="1587501"/>
                    <a:pt x="6885432" y="1527048"/>
                  </a:cubicBezTo>
                  <a:cubicBezTo>
                    <a:pt x="6928104" y="1466595"/>
                    <a:pt x="7001257" y="1508245"/>
                    <a:pt x="7068313" y="1484368"/>
                  </a:cubicBezTo>
                  <a:cubicBezTo>
                    <a:pt x="7135369" y="1460491"/>
                    <a:pt x="7241972" y="1395467"/>
                    <a:pt x="7287769" y="1383784"/>
                  </a:cubicBezTo>
                  <a:cubicBezTo>
                    <a:pt x="7333566" y="1372101"/>
                    <a:pt x="7719949" y="1462384"/>
                    <a:pt x="7343093" y="1414268"/>
                  </a:cubicBezTo>
                  <a:cubicBezTo>
                    <a:pt x="7384241" y="1426460"/>
                    <a:pt x="7470726" y="1441187"/>
                    <a:pt x="7534657" y="1456936"/>
                  </a:cubicBezTo>
                  <a:cubicBezTo>
                    <a:pt x="7598588" y="1472685"/>
                    <a:pt x="7679436" y="1439163"/>
                    <a:pt x="7726680" y="1508760"/>
                  </a:cubicBezTo>
                  <a:cubicBezTo>
                    <a:pt x="7773924" y="1578357"/>
                    <a:pt x="7818120" y="1874520"/>
                    <a:pt x="7818120" y="1874520"/>
                  </a:cubicBezTo>
                  <a:lnTo>
                    <a:pt x="7818120" y="187452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sz="800">
                <a:solidFill>
                  <a:prstClr val="black"/>
                </a:solidFill>
              </a:endParaRPr>
            </a:p>
          </p:txBody>
        </p:sp>
        <p:cxnSp>
          <p:nvCxnSpPr>
            <p:cNvPr id="163" name="Straight Arrow Connector 162"/>
            <p:cNvCxnSpPr/>
            <p:nvPr/>
          </p:nvCxnSpPr>
          <p:spPr>
            <a:xfrm flipV="1">
              <a:off x="3486805" y="916885"/>
              <a:ext cx="0" cy="28218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7691835" y="22860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181600" y="3429000"/>
            <a:ext cx="68798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551018"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572000"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505200" y="5638800"/>
            <a:ext cx="375875"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6858000" y="616803"/>
            <a:ext cx="2286000" cy="1364397"/>
          </a:xfrm>
          <a:prstGeom prst="irregularSeal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Rare Peaks</a:t>
            </a:r>
            <a:endParaRPr lang="en-US" sz="2400" b="1" dirty="0"/>
          </a:p>
        </p:txBody>
      </p:sp>
      <p:sp>
        <p:nvSpPr>
          <p:cNvPr id="124" name="Rectangle 2"/>
          <p:cNvSpPr txBox="1">
            <a:spLocks/>
          </p:cNvSpPr>
          <p:nvPr/>
        </p:nvSpPr>
        <p:spPr>
          <a:xfrm>
            <a:off x="0" y="0"/>
            <a:ext cx="9144000" cy="838200"/>
          </a:xfrm>
          <a:prstGeom prst="rect">
            <a:avLst/>
          </a:prstGeom>
        </p:spPr>
        <p:txBody>
          <a:bodyPr/>
          <a:lstStyle/>
          <a:p>
            <a:pPr algn="ctr" defTabSz="914400" fontAlgn="auto">
              <a:spcAft>
                <a:spcPts val="0"/>
              </a:spcAft>
              <a:defRPr/>
            </a:pPr>
            <a:r>
              <a:rPr lang="en-US" sz="4000" b="1" dirty="0" smtClean="0">
                <a:solidFill>
                  <a:schemeClr val="accent3">
                    <a:lumMod val="50000"/>
                  </a:schemeClr>
                </a:solidFill>
                <a:latin typeface="+mj-lt"/>
              </a:rPr>
              <a:t>… Provisioned For (Rare) Peaks …</a:t>
            </a:r>
            <a:endParaRPr lang="en-US" sz="4000" b="1" dirty="0">
              <a:solidFill>
                <a:schemeClr val="accent3">
                  <a:lumMod val="50000"/>
                </a:schemeClr>
              </a:solidFill>
              <a:latin typeface="+mj-lt"/>
            </a:endParaRPr>
          </a:p>
        </p:txBody>
      </p:sp>
    </p:spTree>
    <p:extLst>
      <p:ext uri="{BB962C8B-B14F-4D97-AF65-F5344CB8AC3E}">
        <p14:creationId xmlns:p14="http://schemas.microsoft.com/office/powerpoint/2010/main" val="17716974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1000"/>
                                        <p:tgtEl>
                                          <p:spTgt spid="166"/>
                                        </p:tgtEl>
                                      </p:cBhvr>
                                    </p:animEffect>
                                    <p:anim calcmode="lin" valueType="num">
                                      <p:cBhvr>
                                        <p:cTn id="28" dur="1000" fill="hold"/>
                                        <p:tgtEl>
                                          <p:spTgt spid="166"/>
                                        </p:tgtEl>
                                        <p:attrNameLst>
                                          <p:attrName>ppt_x</p:attrName>
                                        </p:attrNameLst>
                                      </p:cBhvr>
                                      <p:tavLst>
                                        <p:tav tm="0">
                                          <p:val>
                                            <p:strVal val="#ppt_x"/>
                                          </p:val>
                                        </p:tav>
                                        <p:tav tm="100000">
                                          <p:val>
                                            <p:strVal val="#ppt_x"/>
                                          </p:val>
                                        </p:tav>
                                      </p:tavLst>
                                    </p:anim>
                                    <p:anim calcmode="lin" valueType="num">
                                      <p:cBhvr>
                                        <p:cTn id="29" dur="1000" fill="hold"/>
                                        <p:tgtEl>
                                          <p:spTgt spid="16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7"/>
                                        </p:tgtEl>
                                        <p:attrNameLst>
                                          <p:attrName>style.visibility</p:attrName>
                                        </p:attrNameLst>
                                      </p:cBhvr>
                                      <p:to>
                                        <p:strVal val="visible"/>
                                      </p:to>
                                    </p:set>
                                    <p:animEffect transition="in" filter="fade">
                                      <p:cBhvr>
                                        <p:cTn id="32" dur="1000"/>
                                        <p:tgtEl>
                                          <p:spTgt spid="167"/>
                                        </p:tgtEl>
                                      </p:cBhvr>
                                    </p:animEffect>
                                    <p:anim calcmode="lin" valueType="num">
                                      <p:cBhvr>
                                        <p:cTn id="33" dur="1000" fill="hold"/>
                                        <p:tgtEl>
                                          <p:spTgt spid="167"/>
                                        </p:tgtEl>
                                        <p:attrNameLst>
                                          <p:attrName>ppt_x</p:attrName>
                                        </p:attrNameLst>
                                      </p:cBhvr>
                                      <p:tavLst>
                                        <p:tav tm="0">
                                          <p:val>
                                            <p:strVal val="#ppt_x"/>
                                          </p:val>
                                        </p:tav>
                                        <p:tav tm="100000">
                                          <p:val>
                                            <p:strVal val="#ppt_x"/>
                                          </p:val>
                                        </p:tav>
                                      </p:tavLst>
                                    </p:anim>
                                    <p:anim calcmode="lin" valueType="num">
                                      <p:cBhvr>
                                        <p:cTn id="34" dur="1000" fill="hold"/>
                                        <p:tgtEl>
                                          <p:spTgt spid="16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1000"/>
                                        <p:tgtEl>
                                          <p:spTgt spid="168"/>
                                        </p:tgtEl>
                                      </p:cBhvr>
                                    </p:animEffect>
                                    <p:anim calcmode="lin" valueType="num">
                                      <p:cBhvr>
                                        <p:cTn id="38" dur="1000" fill="hold"/>
                                        <p:tgtEl>
                                          <p:spTgt spid="168"/>
                                        </p:tgtEl>
                                        <p:attrNameLst>
                                          <p:attrName>ppt_x</p:attrName>
                                        </p:attrNameLst>
                                      </p:cBhvr>
                                      <p:tavLst>
                                        <p:tav tm="0">
                                          <p:val>
                                            <p:strVal val="#ppt_x"/>
                                          </p:val>
                                        </p:tav>
                                        <p:tav tm="100000">
                                          <p:val>
                                            <p:strVal val="#ppt_x"/>
                                          </p:val>
                                        </p:tav>
                                      </p:tavLst>
                                    </p:anim>
                                    <p:anim calcmode="lin" valueType="num">
                                      <p:cBhvr>
                                        <p:cTn id="39" dur="1000" fill="hold"/>
                                        <p:tgtEl>
                                          <p:spTgt spid="168"/>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5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9" grpId="0"/>
      <p:bldP spid="80" grpId="0" animBg="1"/>
      <p:bldP spid="82" grpId="0"/>
      <p:bldP spid="8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txBox="1">
            <a:spLocks/>
          </p:cNvSpPr>
          <p:nvPr/>
        </p:nvSpPr>
        <p:spPr bwMode="auto">
          <a:xfrm>
            <a:off x="-152400" y="-1524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800" b="1" dirty="0" smtClean="0">
              <a:solidFill>
                <a:schemeClr val="accent3">
                  <a:lumMod val="50000"/>
                </a:schemeClr>
              </a:solidFill>
            </a:endParaRPr>
          </a:p>
        </p:txBody>
      </p:sp>
      <p:sp>
        <p:nvSpPr>
          <p:cNvPr id="8" name="Rounded Rectangle 7"/>
          <p:cNvSpPr/>
          <p:nvPr/>
        </p:nvSpPr>
        <p:spPr>
          <a:xfrm>
            <a:off x="533400" y="2286000"/>
            <a:ext cx="8229600" cy="19812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Key Lesson: Try to Reduce the “Size” of Power Infrastructure</a:t>
            </a:r>
            <a:endParaRPr lang="en-US" sz="4000" b="1" dirty="0"/>
          </a:p>
        </p:txBody>
      </p:sp>
    </p:spTree>
    <p:extLst>
      <p:ext uri="{BB962C8B-B14F-4D97-AF65-F5344CB8AC3E}">
        <p14:creationId xmlns:p14="http://schemas.microsoft.com/office/powerpoint/2010/main" val="1283352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txBox="1">
            <a:spLocks/>
          </p:cNvSpPr>
          <p:nvPr/>
        </p:nvSpPr>
        <p:spPr bwMode="auto">
          <a:xfrm>
            <a:off x="-152400" y="-1524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800" b="1" dirty="0" smtClean="0">
                <a:solidFill>
                  <a:schemeClr val="accent3">
                    <a:lumMod val="50000"/>
                  </a:schemeClr>
                </a:solidFill>
              </a:rPr>
              <a:t>Under-provisioning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914400"/>
            <a:ext cx="6019800" cy="5524052"/>
          </a:xfrm>
          <a:prstGeom prst="rect">
            <a:avLst/>
          </a:prstGeom>
        </p:spPr>
      </p:pic>
    </p:spTree>
    <p:extLst>
      <p:ext uri="{BB962C8B-B14F-4D97-AF65-F5344CB8AC3E}">
        <p14:creationId xmlns:p14="http://schemas.microsoft.com/office/powerpoint/2010/main" val="41416599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 y="8021"/>
            <a:ext cx="9144000" cy="6858000"/>
          </a:xfrm>
          <a:prstGeom prst="rect">
            <a:avLst/>
          </a:prstGeom>
        </p:spPr>
      </p:pic>
      <p:sp>
        <p:nvSpPr>
          <p:cNvPr id="2" name="Title 1"/>
          <p:cNvSpPr txBox="1">
            <a:spLocks/>
          </p:cNvSpPr>
          <p:nvPr/>
        </p:nvSpPr>
        <p:spPr bwMode="auto">
          <a:xfrm>
            <a:off x="-152400" y="-1524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800" b="1" dirty="0" smtClean="0">
                <a:solidFill>
                  <a:schemeClr val="accent3">
                    <a:lumMod val="50000"/>
                  </a:schemeClr>
                </a:solidFill>
              </a:rPr>
              <a:t>Overbooking w/ Stat. Mux.</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54" y="1711196"/>
            <a:ext cx="8403946" cy="3165604"/>
          </a:xfrm>
          <a:prstGeom prst="rect">
            <a:avLst/>
          </a:prstGeom>
        </p:spPr>
      </p:pic>
    </p:spTree>
    <p:extLst>
      <p:ext uri="{BB962C8B-B14F-4D97-AF65-F5344CB8AC3E}">
        <p14:creationId xmlns:p14="http://schemas.microsoft.com/office/powerpoint/2010/main" val="406642970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1"/>
</p:tagLst>
</file>

<file path=ppt/tags/tag2.xml><?xml version="1.0" encoding="utf-8"?>
<p:tagLst xmlns:a="http://schemas.openxmlformats.org/drawingml/2006/main" xmlns:r="http://schemas.openxmlformats.org/officeDocument/2006/relationships" xmlns:p="http://schemas.openxmlformats.org/presentationml/2006/main">
  <p:tag name="TIMING" val="|0.1|0.1"/>
</p:tagLst>
</file>

<file path=ppt/tags/tag3.xml><?xml version="1.0" encoding="utf-8"?>
<p:tagLst xmlns:a="http://schemas.openxmlformats.org/drawingml/2006/main" xmlns:r="http://schemas.openxmlformats.org/officeDocument/2006/relationships" xmlns:p="http://schemas.openxmlformats.org/presentationml/2006/main">
  <p:tag name="TIMING" val="|0.1|0.1"/>
</p:tagLst>
</file>

<file path=ppt/tags/tag4.xml><?xml version="1.0" encoding="utf-8"?>
<p:tagLst xmlns:a="http://schemas.openxmlformats.org/drawingml/2006/main" xmlns:r="http://schemas.openxmlformats.org/officeDocument/2006/relationships" xmlns:p="http://schemas.openxmlformats.org/presentationml/2006/main">
  <p:tag name="TIMING" val="|0.1|0.1"/>
</p:tagLst>
</file>

<file path=ppt/tags/tag5.xml><?xml version="1.0" encoding="utf-8"?>
<p:tagLst xmlns:a="http://schemas.openxmlformats.org/drawingml/2006/main" xmlns:r="http://schemas.openxmlformats.org/officeDocument/2006/relationships" xmlns:p="http://schemas.openxmlformats.org/presentationml/2006/main">
  <p:tag name="TIMING" val="|0.1|0.1"/>
</p:tagLst>
</file>

<file path=ppt/tags/tag6.xml><?xml version="1.0" encoding="utf-8"?>
<p:tagLst xmlns:a="http://schemas.openxmlformats.org/drawingml/2006/main" xmlns:r="http://schemas.openxmlformats.org/officeDocument/2006/relationships" xmlns:p="http://schemas.openxmlformats.org/presentationml/2006/main">
  <p:tag name="TIMING" val="|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20108</TotalTime>
  <Words>7210</Words>
  <Application>Microsoft Macintosh PowerPoint</Application>
  <PresentationFormat>On-screen Show (4:3)</PresentationFormat>
  <Paragraphs>1065</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Reducing Peak Power Costs in Cloud Data Centers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Existing UPS Be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Stored Energy for Handling Power Emergencies in Aggressively Provisioned Datacenters</dc:title>
  <dc:creator>Sriram Govindan</dc:creator>
  <cp:lastModifiedBy>Bhuvan Urgaonkar</cp:lastModifiedBy>
  <cp:revision>790</cp:revision>
  <dcterms:created xsi:type="dcterms:W3CDTF">2011-11-09T22:03:49Z</dcterms:created>
  <dcterms:modified xsi:type="dcterms:W3CDTF">2015-12-21T16:29:39Z</dcterms:modified>
</cp:coreProperties>
</file>